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2" r:id="rId6"/>
    <p:sldId id="261" r:id="rId7"/>
    <p:sldId id="263" r:id="rId8"/>
  </p:sldIdLst>
  <p:sldSz cx="9144000" cy="6858000" type="screen4x3"/>
  <p:notesSz cx="6834188" cy="997902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99" autoAdjust="0"/>
    <p:restoredTop sz="94660"/>
  </p:normalViewPr>
  <p:slideViewPr>
    <p:cSldViewPr>
      <p:cViewPr varScale="1">
        <p:scale>
          <a:sx n="95" d="100"/>
          <a:sy n="95" d="100"/>
        </p:scale>
        <p:origin x="-44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6024" y="1556792"/>
            <a:ext cx="7772400" cy="3456384"/>
          </a:xfrm>
        </p:spPr>
        <p:txBody>
          <a:bodyPr>
            <a:noAutofit/>
          </a:bodyPr>
          <a:lstStyle/>
          <a:p>
            <a:pPr algn="ctr"/>
            <a:r>
              <a:rPr lang="cs-CZ" sz="9600" b="1" dirty="0" smtClean="0">
                <a:solidFill>
                  <a:srgbClr val="00B0F0"/>
                </a:solidFill>
              </a:rPr>
              <a:t>Přímá úměrnost</a:t>
            </a:r>
            <a:endParaRPr lang="cs-CZ" sz="96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4476" y="4988768"/>
            <a:ext cx="6200796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285728"/>
            <a:ext cx="850112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b="1" dirty="0" smtClean="0"/>
              <a:t>   V obchodě zlevnili prázdná DVD s obalem na 8 Kč. Standa uvažuje, kolik Kč by utratil za 1, 2, …, 7, 8 DVD. Doplň tabulku            pro jednotlivé počty:</a:t>
            </a:r>
            <a:endParaRPr lang="cs-CZ" sz="36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00034" y="3571876"/>
          <a:ext cx="8215340" cy="213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3068"/>
                <a:gridCol w="821534"/>
                <a:gridCol w="821534"/>
                <a:gridCol w="821534"/>
                <a:gridCol w="821534"/>
                <a:gridCol w="821534"/>
                <a:gridCol w="821534"/>
                <a:gridCol w="821534"/>
                <a:gridCol w="821534"/>
              </a:tblGrid>
              <a:tr h="103585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Počet DVD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x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103585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Cena v Kč</a:t>
                      </a:r>
                    </a:p>
                    <a:p>
                      <a:pPr algn="ctr"/>
                      <a:r>
                        <a:rPr lang="cs-CZ" sz="3600" b="1" dirty="0" smtClean="0"/>
                        <a:t>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285984" y="4763168"/>
            <a:ext cx="5196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F0"/>
                </a:solidFill>
              </a:rPr>
              <a:t>8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67563" y="4763168"/>
            <a:ext cx="8314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F0"/>
                </a:solidFill>
              </a:rPr>
              <a:t>16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11940" y="4763168"/>
            <a:ext cx="8314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F0"/>
                </a:solidFill>
              </a:rPr>
              <a:t>24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97758" y="4763168"/>
            <a:ext cx="8314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F0"/>
                </a:solidFill>
              </a:rPr>
              <a:t>32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55014" y="4763168"/>
            <a:ext cx="8314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F0"/>
                </a:solidFill>
              </a:rPr>
              <a:t>40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66590" y="4763168"/>
            <a:ext cx="8314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F0"/>
                </a:solidFill>
              </a:rPr>
              <a:t>48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72330" y="4763168"/>
            <a:ext cx="8314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F0"/>
                </a:solidFill>
              </a:rPr>
              <a:t>56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883906" y="4763168"/>
            <a:ext cx="8314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F0"/>
                </a:solidFill>
              </a:rPr>
              <a:t>64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13" name="Zahnutá šipka dolů 12"/>
          <p:cNvSpPr/>
          <p:nvPr/>
        </p:nvSpPr>
        <p:spPr>
          <a:xfrm>
            <a:off x="2500298" y="3071810"/>
            <a:ext cx="1785950" cy="428628"/>
          </a:xfrm>
          <a:prstGeom prst="curvedDownArrow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ů 13"/>
          <p:cNvSpPr/>
          <p:nvPr/>
        </p:nvSpPr>
        <p:spPr>
          <a:xfrm flipV="1">
            <a:off x="2500298" y="5786454"/>
            <a:ext cx="1785950" cy="428628"/>
          </a:xfrm>
          <a:prstGeom prst="curved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dolů 14"/>
          <p:cNvSpPr/>
          <p:nvPr/>
        </p:nvSpPr>
        <p:spPr>
          <a:xfrm flipH="1">
            <a:off x="4929190" y="3071810"/>
            <a:ext cx="3429024" cy="428628"/>
          </a:xfrm>
          <a:prstGeom prst="curvedDownArrow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dolů 15"/>
          <p:cNvSpPr/>
          <p:nvPr/>
        </p:nvSpPr>
        <p:spPr>
          <a:xfrm flipH="1" flipV="1">
            <a:off x="4929190" y="5786454"/>
            <a:ext cx="3429024" cy="428628"/>
          </a:xfrm>
          <a:prstGeom prst="curved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2954684" y="2331123"/>
            <a:ext cx="831498" cy="812125"/>
            <a:chOff x="2954684" y="5967967"/>
            <a:chExt cx="831498" cy="812125"/>
          </a:xfrm>
        </p:grpSpPr>
        <p:sp>
          <p:nvSpPr>
            <p:cNvPr id="17" name="TextovéPole 16"/>
            <p:cNvSpPr txBox="1"/>
            <p:nvPr/>
          </p:nvSpPr>
          <p:spPr>
            <a:xfrm>
              <a:off x="3143240" y="6072206"/>
              <a:ext cx="64294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solidFill>
                    <a:srgbClr val="00B0F0"/>
                  </a:solidFill>
                </a:rPr>
                <a:t>3</a:t>
              </a:r>
              <a:endParaRPr lang="cs-CZ" sz="4000" b="1" dirty="0">
                <a:solidFill>
                  <a:srgbClr val="00B0F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954684" y="5967967"/>
              <a:ext cx="50006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solidFill>
                    <a:srgbClr val="00B0F0"/>
                  </a:solidFill>
                </a:rPr>
                <a:t>.</a:t>
              </a:r>
              <a:endParaRPr lang="cs-CZ" sz="4000" b="1" dirty="0">
                <a:solidFill>
                  <a:srgbClr val="00B0F0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6240832" y="2396067"/>
            <a:ext cx="831498" cy="747181"/>
            <a:chOff x="6240832" y="6039405"/>
            <a:chExt cx="831498" cy="747181"/>
          </a:xfrm>
        </p:grpSpPr>
        <p:sp>
          <p:nvSpPr>
            <p:cNvPr id="19" name="TextovéPole 18"/>
            <p:cNvSpPr txBox="1"/>
            <p:nvPr/>
          </p:nvSpPr>
          <p:spPr>
            <a:xfrm>
              <a:off x="6429388" y="6078700"/>
              <a:ext cx="64294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solidFill>
                    <a:srgbClr val="00B0F0"/>
                  </a:solidFill>
                </a:rPr>
                <a:t>2</a:t>
              </a:r>
              <a:endParaRPr lang="cs-CZ" sz="4000" b="1" dirty="0">
                <a:solidFill>
                  <a:srgbClr val="00B0F0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6240832" y="6039405"/>
              <a:ext cx="50006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solidFill>
                    <a:srgbClr val="00B0F0"/>
                  </a:solidFill>
                </a:rPr>
                <a:t>:</a:t>
              </a:r>
              <a:endParaRPr lang="cs-CZ" sz="4000" b="1" dirty="0">
                <a:solidFill>
                  <a:srgbClr val="00B0F0"/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954684" y="2331123"/>
            <a:ext cx="831498" cy="812125"/>
            <a:chOff x="2954684" y="5967967"/>
            <a:chExt cx="831498" cy="812125"/>
          </a:xfrm>
        </p:grpSpPr>
        <p:sp>
          <p:nvSpPr>
            <p:cNvPr id="24" name="TextovéPole 23"/>
            <p:cNvSpPr txBox="1"/>
            <p:nvPr/>
          </p:nvSpPr>
          <p:spPr>
            <a:xfrm>
              <a:off x="3143240" y="6072206"/>
              <a:ext cx="64294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solidFill>
                    <a:srgbClr val="FF0000"/>
                  </a:solidFill>
                </a:rPr>
                <a:t>3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954684" y="5967967"/>
              <a:ext cx="50006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solidFill>
                    <a:srgbClr val="FF0000"/>
                  </a:solidFill>
                </a:rPr>
                <a:t>.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6240832" y="2409055"/>
            <a:ext cx="831498" cy="734193"/>
            <a:chOff x="6240832" y="6052393"/>
            <a:chExt cx="831498" cy="734193"/>
          </a:xfrm>
        </p:grpSpPr>
        <p:sp>
          <p:nvSpPr>
            <p:cNvPr id="27" name="TextovéPole 26"/>
            <p:cNvSpPr txBox="1"/>
            <p:nvPr/>
          </p:nvSpPr>
          <p:spPr>
            <a:xfrm>
              <a:off x="6429388" y="6078700"/>
              <a:ext cx="64294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solidFill>
                    <a:srgbClr val="FF0000"/>
                  </a:solidFill>
                </a:rPr>
                <a:t>2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6240832" y="6052393"/>
              <a:ext cx="50006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solidFill>
                    <a:srgbClr val="FF0000"/>
                  </a:solidFill>
                </a:rPr>
                <a:t>: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3123620" y="6150138"/>
            <a:ext cx="5196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F0"/>
                </a:solidFill>
              </a:rPr>
              <a:t>?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29388" y="6143644"/>
            <a:ext cx="5196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F0"/>
                </a:solidFill>
              </a:rPr>
              <a:t>?</a:t>
            </a:r>
            <a:endParaRPr lang="cs-CZ" sz="40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85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385" decel="100000"/>
                                        <p:tgtEl>
                                          <p:spTgt spid="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385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385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385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385" decel="100000"/>
                                        <p:tgtEl>
                                          <p:spTgt spid="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7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8" dur="385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0" dur="385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385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385" decel="100000"/>
                                        <p:tgtEl>
                                          <p:spTgt spid="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8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9" dur="385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0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1" dur="385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2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385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385" decel="100000"/>
                                        <p:tgtEl>
                                          <p:spTgt spid="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0" dur="385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2" dur="385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385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385" decel="100000"/>
                                        <p:tgtEl>
                                          <p:spTgt spid="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0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1" dur="385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2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3" dur="385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4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385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0" dur="385" decel="100000"/>
                                        <p:tgtEl>
                                          <p:spTgt spid="1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7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72" dur="385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7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4" dur="385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75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385" decel="100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1" dur="385" decel="100000"/>
                                        <p:tgtEl>
                                          <p:spTgt spid="1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82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83" dur="385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84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5" dur="385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86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385" decel="100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2" dur="385" decel="100000"/>
                                        <p:tgtEl>
                                          <p:spTgt spid="1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94" dur="385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95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6" dur="385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97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90287E-6 L 0.00191 0.53932 " pathEditMode="relative" rAng="0" ptsTypes="AA">
                                      <p:cBhvr>
                                        <p:cTn id="12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2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22" presetClass="entr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9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90287E-6 L -1.38889E-6 0.53747 " pathEditMode="relative" rAng="0" ptsTypes="AA">
                                      <p:cBhvr>
                                        <p:cTn id="15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  <p:bldP spid="14" grpId="0" animBg="1"/>
      <p:bldP spid="15" grpId="0" animBg="1"/>
      <p:bldP spid="16" grpId="0" animBg="1"/>
      <p:bldP spid="29" grpId="0"/>
      <p:bldP spid="29" grpId="1"/>
      <p:bldP spid="30" grpId="1"/>
      <p:bldP spid="30" grpId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1478" y="142852"/>
            <a:ext cx="67866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</a:rPr>
              <a:t>Přímá úměrnost </a:t>
            </a:r>
            <a:endParaRPr lang="cs-CZ" sz="5400" b="1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2844" y="1065898"/>
            <a:ext cx="8715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je závislost proměnné 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 na proměnné </a:t>
            </a:r>
            <a:r>
              <a:rPr lang="cs-CZ" sz="3200" b="1" dirty="0" smtClean="0">
                <a:solidFill>
                  <a:srgbClr val="FF0000"/>
                </a:solidFill>
              </a:rPr>
              <a:t>x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2844" y="1714488"/>
            <a:ext cx="88583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/>
              <a:t> kolikrát se zvětší (zmenší) </a:t>
            </a:r>
            <a:r>
              <a:rPr lang="cs-CZ" sz="3200" b="1" dirty="0" smtClean="0">
                <a:solidFill>
                  <a:srgbClr val="FF0000"/>
                </a:solidFill>
              </a:rPr>
              <a:t>x</a:t>
            </a:r>
            <a:r>
              <a:rPr lang="cs-CZ" sz="3200" dirty="0" smtClean="0"/>
              <a:t>, </a:t>
            </a:r>
          </a:p>
          <a:p>
            <a:r>
              <a:rPr lang="cs-CZ" sz="3200" dirty="0" smtClean="0"/>
              <a:t>  tolikrát se zvětší (zmenší) 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7158" y="3071810"/>
            <a:ext cx="82868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Pozn.: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2844" y="3915795"/>
            <a:ext cx="8572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hodnoty </a:t>
            </a:r>
            <a:r>
              <a:rPr lang="cs-CZ" sz="3200" b="1" dirty="0" smtClean="0">
                <a:solidFill>
                  <a:srgbClr val="FF0000"/>
                </a:solidFill>
              </a:rPr>
              <a:t>x</a:t>
            </a:r>
            <a:r>
              <a:rPr lang="cs-CZ" sz="3200" dirty="0" smtClean="0"/>
              <a:t> a 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 </a:t>
            </a:r>
            <a:r>
              <a:rPr lang="cs-CZ" sz="3200" dirty="0" smtClean="0"/>
              <a:t>se mění ve </a:t>
            </a:r>
            <a:r>
              <a:rPr lang="cs-CZ" sz="3200" dirty="0" smtClean="0"/>
              <a:t>stejném </a:t>
            </a:r>
            <a:r>
              <a:rPr lang="cs-CZ" sz="3200" dirty="0" smtClean="0"/>
              <a:t>poměru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2844" y="4653136"/>
            <a:ext cx="8286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 </a:t>
            </a:r>
            <a:r>
              <a:rPr lang="cs-CZ" sz="3200" dirty="0" smtClean="0"/>
              <a:t>je přímo </a:t>
            </a:r>
            <a:r>
              <a:rPr lang="cs-CZ" sz="3200" dirty="0" smtClean="0"/>
              <a:t>úměrné </a:t>
            </a:r>
            <a:r>
              <a:rPr lang="cs-CZ" sz="3200" b="1" dirty="0" smtClean="0">
                <a:solidFill>
                  <a:srgbClr val="FF0000"/>
                </a:solidFill>
              </a:rPr>
              <a:t>x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43042" y="-24"/>
            <a:ext cx="71438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/>
              <a:t>   Urči, zda je závislost </a:t>
            </a:r>
            <a:r>
              <a:rPr lang="cs-CZ" sz="4400" b="1" dirty="0" smtClean="0">
                <a:solidFill>
                  <a:srgbClr val="00B0F0"/>
                </a:solidFill>
              </a:rPr>
              <a:t>y</a:t>
            </a:r>
            <a:r>
              <a:rPr lang="cs-CZ" sz="4400" b="1" dirty="0" smtClean="0"/>
              <a:t> na </a:t>
            </a:r>
            <a:r>
              <a:rPr lang="cs-CZ" sz="4400" b="1" dirty="0" smtClean="0">
                <a:solidFill>
                  <a:srgbClr val="FF0000"/>
                </a:solidFill>
              </a:rPr>
              <a:t>x</a:t>
            </a:r>
            <a:r>
              <a:rPr lang="cs-CZ" sz="4400" b="1" dirty="0" smtClean="0"/>
              <a:t>     v tabulce přímá úměrnost: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270197"/>
            <a:ext cx="1071570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/>
              <a:t>Př.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57290" y="2240813"/>
            <a:ext cx="7858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a)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57290" y="4927839"/>
            <a:ext cx="7858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b)</a:t>
            </a:r>
            <a:endParaRPr lang="cs-CZ" sz="4800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143106" y="1785926"/>
          <a:ext cx="542929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7323"/>
                <a:gridCol w="1357323"/>
                <a:gridCol w="1357323"/>
                <a:gridCol w="1357323"/>
              </a:tblGrid>
              <a:tr h="821537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x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21537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00B0F0"/>
                          </a:solidFill>
                        </a:rPr>
                        <a:t>y</a:t>
                      </a:r>
                      <a:endParaRPr lang="cs-CZ" sz="5400" b="1" dirty="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00B0F0"/>
                          </a:solidFill>
                        </a:rPr>
                        <a:t>1,5</a:t>
                      </a:r>
                      <a:endParaRPr lang="cs-CZ" sz="5400" b="1" dirty="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00B0F0"/>
                          </a:solidFill>
                        </a:rPr>
                        <a:t>3</a:t>
                      </a:r>
                      <a:endParaRPr lang="cs-CZ" sz="5400" b="1" dirty="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00B0F0"/>
                          </a:solidFill>
                        </a:rPr>
                        <a:t>4,5</a:t>
                      </a:r>
                      <a:endParaRPr lang="cs-CZ" sz="5400" b="1" dirty="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143106" y="4457720"/>
          <a:ext cx="542929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7323"/>
                <a:gridCol w="1357323"/>
                <a:gridCol w="1357323"/>
                <a:gridCol w="1357323"/>
              </a:tblGrid>
              <a:tr h="829153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x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0,1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0,2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0,5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29153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00B0F0"/>
                          </a:solidFill>
                        </a:rPr>
                        <a:t>y</a:t>
                      </a:r>
                      <a:endParaRPr lang="cs-CZ" sz="5400" b="1" dirty="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00B0F0"/>
                          </a:solidFill>
                        </a:rPr>
                        <a:t>0,2</a:t>
                      </a:r>
                      <a:endParaRPr lang="cs-CZ" sz="5400" b="1" dirty="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00B0F0"/>
                          </a:solidFill>
                        </a:rPr>
                        <a:t>0,4</a:t>
                      </a:r>
                      <a:endParaRPr lang="cs-CZ" sz="5400" b="1" dirty="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00B0F0"/>
                          </a:solidFill>
                        </a:rPr>
                        <a:t>1,5</a:t>
                      </a:r>
                      <a:endParaRPr lang="cs-CZ" sz="5400" b="1" dirty="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4480" y="-24"/>
            <a:ext cx="71438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/>
              <a:t>   Doplň tabulku tak, aby se jednalo o přímou úměrnost.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270197"/>
            <a:ext cx="1071570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/>
              <a:t>Př.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57290" y="2240813"/>
            <a:ext cx="7858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a)</a:t>
            </a:r>
            <a:endParaRPr lang="cs-CZ" sz="4800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143106" y="1785926"/>
          <a:ext cx="542929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7323"/>
                <a:gridCol w="1357323"/>
                <a:gridCol w="1357323"/>
                <a:gridCol w="1357323"/>
              </a:tblGrid>
              <a:tr h="821537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x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10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21537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y</a:t>
                      </a:r>
                      <a:endParaRPr lang="cs-CZ" sz="5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3</a:t>
                      </a:r>
                      <a:endParaRPr lang="cs-CZ" sz="5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4480" y="-24"/>
            <a:ext cx="71438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/>
              <a:t>   Doplň tabulku tak, aby se jednalo o přímou úměrnost.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270197"/>
            <a:ext cx="1071570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/>
              <a:t>Př.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57290" y="1898855"/>
            <a:ext cx="7858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b)</a:t>
            </a:r>
            <a:endParaRPr lang="cs-CZ" sz="4800" b="1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143106" y="1428736"/>
          <a:ext cx="542929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7323"/>
                <a:gridCol w="1357323"/>
                <a:gridCol w="1357323"/>
                <a:gridCol w="1357323"/>
              </a:tblGrid>
              <a:tr h="829153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x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rgbClr val="FF0000"/>
                          </a:solidFill>
                        </a:rPr>
                        <a:t>12</a:t>
                      </a:r>
                      <a:endParaRPr lang="cs-CZ" sz="5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29153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y</a:t>
                      </a:r>
                      <a:endParaRPr lang="cs-CZ" sz="5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6</a:t>
                      </a:r>
                      <a:endParaRPr lang="cs-CZ" sz="5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285728"/>
            <a:ext cx="850112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b="1" dirty="0" smtClean="0"/>
              <a:t>   V obchodě zlevnili prázdná DVD s obalem na 8 Kč. Standa uvažuje, kolik Kč by utratil za 1, 2, …, 7, 8 DVD. Doplň tabulku            pro jednotlivé počty:</a:t>
            </a:r>
            <a:endParaRPr lang="cs-CZ" sz="36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00034" y="3571876"/>
          <a:ext cx="8215340" cy="213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3068"/>
                <a:gridCol w="821534"/>
                <a:gridCol w="821534"/>
                <a:gridCol w="821534"/>
                <a:gridCol w="821534"/>
                <a:gridCol w="821534"/>
                <a:gridCol w="821534"/>
                <a:gridCol w="821534"/>
                <a:gridCol w="821534"/>
              </a:tblGrid>
              <a:tr h="103585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Počet DVD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4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103585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/>
                        <a:t>Cena v Kč</a:t>
                      </a:r>
                    </a:p>
                    <a:p>
                      <a:pPr algn="ctr"/>
                      <a:r>
                        <a:rPr lang="cs-CZ" sz="3600" b="1" dirty="0" smtClean="0"/>
                        <a:t>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3" name="Zahnutá šipka dolů 12"/>
          <p:cNvSpPr/>
          <p:nvPr/>
        </p:nvSpPr>
        <p:spPr>
          <a:xfrm>
            <a:off x="2500298" y="3071810"/>
            <a:ext cx="1785950" cy="428628"/>
          </a:xfrm>
          <a:prstGeom prst="curvedDownArrow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ů 13"/>
          <p:cNvSpPr/>
          <p:nvPr/>
        </p:nvSpPr>
        <p:spPr>
          <a:xfrm flipV="1">
            <a:off x="2500298" y="5786454"/>
            <a:ext cx="1785950" cy="428628"/>
          </a:xfrm>
          <a:prstGeom prst="curvedDownArrow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dolů 14"/>
          <p:cNvSpPr/>
          <p:nvPr/>
        </p:nvSpPr>
        <p:spPr>
          <a:xfrm flipH="1">
            <a:off x="4929190" y="3071810"/>
            <a:ext cx="3429024" cy="428628"/>
          </a:xfrm>
          <a:prstGeom prst="curvedDownArrow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dolů 15"/>
          <p:cNvSpPr/>
          <p:nvPr/>
        </p:nvSpPr>
        <p:spPr>
          <a:xfrm flipH="1" flipV="1">
            <a:off x="4929190" y="5786454"/>
            <a:ext cx="3429024" cy="428628"/>
          </a:xfrm>
          <a:prstGeom prst="curvedDownArrow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253</Words>
  <Application>Microsoft Office PowerPoint</Application>
  <PresentationFormat>Předvádění na obrazovce (4:3)</PresentationFormat>
  <Paragraphs>94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Přímá úměrnost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úměrnost</dc:title>
  <cp:lastModifiedBy>najman</cp:lastModifiedBy>
  <cp:revision>62</cp:revision>
  <dcterms:modified xsi:type="dcterms:W3CDTF">2011-02-22T09:19:58Z</dcterms:modified>
</cp:coreProperties>
</file>