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3" r:id="rId3"/>
    <p:sldId id="259" r:id="rId4"/>
    <p:sldId id="26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5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62C2-CC38-4184-A063-0D7BF54A7F9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solidFill>
                  <a:srgbClr val="00B0F0"/>
                </a:solidFill>
              </a:rPr>
              <a:t>Trojčlenka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-71462"/>
            <a:ext cx="850112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/>
              <a:t>   Stroj vyrobí za 20 minut 56 součástek. Kolik jich vyrobí za 25 minut, jestliže pracuje stále stejným tempem?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5214950"/>
            <a:ext cx="628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solidFill>
                  <a:srgbClr val="00B0F0"/>
                </a:solidFill>
              </a:rPr>
              <a:t>Jedná se o přímou úměrnost?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86512" y="5211561"/>
            <a:ext cx="1714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solidFill>
                  <a:srgbClr val="FF0000"/>
                </a:solidFill>
              </a:rPr>
              <a:t>   ANO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1428736"/>
            <a:ext cx="53578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20 min. 	…	56 </a:t>
            </a:r>
            <a:r>
              <a:rPr lang="cs-CZ" sz="3600" b="1" dirty="0" err="1" smtClean="0"/>
              <a:t>souč</a:t>
            </a:r>
            <a:r>
              <a:rPr lang="cs-CZ" sz="3600" b="1" dirty="0" smtClean="0"/>
              <a:t>. </a:t>
            </a:r>
          </a:p>
          <a:p>
            <a:r>
              <a:rPr lang="cs-CZ" sz="3600" b="1" dirty="0" smtClean="0"/>
              <a:t>25 min. 	…	  y </a:t>
            </a:r>
            <a:r>
              <a:rPr lang="cs-CZ" sz="3600" b="1" dirty="0" err="1" smtClean="0"/>
              <a:t>souč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cxnSp>
        <p:nvCxnSpPr>
          <p:cNvPr id="8" name="Přímá spojovací šipka 7"/>
          <p:cNvCxnSpPr/>
          <p:nvPr/>
        </p:nvCxnSpPr>
        <p:spPr>
          <a:xfrm rot="5400000" flipH="1" flipV="1">
            <a:off x="4822033" y="2035959"/>
            <a:ext cx="928694" cy="1588"/>
          </a:xfrm>
          <a:prstGeom prst="straightConnector1">
            <a:avLst/>
          </a:prstGeom>
          <a:ln w="508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34893" y="2035165"/>
            <a:ext cx="928694" cy="1588"/>
          </a:xfrm>
          <a:prstGeom prst="straightConnector1">
            <a:avLst/>
          </a:prstGeom>
          <a:ln w="508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57158" y="2641594"/>
            <a:ext cx="507209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572264" y="1428736"/>
            <a:ext cx="2571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3600" b="1" dirty="0" smtClean="0">
                <a:solidFill>
                  <a:srgbClr val="FF0000"/>
                </a:solidFill>
              </a:rPr>
              <a:t>1. zápis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2910" y="2571744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034" y="3139859"/>
            <a:ext cx="857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56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71604" y="2643182"/>
            <a:ext cx="928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25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64561" y="3143248"/>
            <a:ext cx="928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20</a:t>
            </a:r>
            <a:endParaRPr lang="cs-CZ" sz="3600" b="1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576544" y="3208338"/>
            <a:ext cx="533631" cy="634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602434" y="3214686"/>
            <a:ext cx="533631" cy="634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188656" y="2874029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=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7158" y="5711627"/>
            <a:ext cx="87868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Počty minut a součástek se tedy mění ve stejném poměru. Zapišme tyto poměry jako zlomky: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572264" y="1925413"/>
            <a:ext cx="2571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3600" b="1" dirty="0" smtClean="0">
                <a:solidFill>
                  <a:srgbClr val="00B0F0"/>
                </a:solidFill>
              </a:rPr>
              <a:t>2. šipky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572264" y="2425479"/>
            <a:ext cx="2571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3600" b="1" dirty="0" smtClean="0">
                <a:solidFill>
                  <a:srgbClr val="FF0000"/>
                </a:solidFill>
              </a:rPr>
              <a:t>3. rovnice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572264" y="2925545"/>
            <a:ext cx="2571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3600" b="1" dirty="0" smtClean="0">
                <a:solidFill>
                  <a:srgbClr val="00B0F0"/>
                </a:solidFill>
              </a:rPr>
              <a:t>4. výpočet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72264" y="3425611"/>
            <a:ext cx="2571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3600" b="1" dirty="0" smtClean="0">
                <a:solidFill>
                  <a:srgbClr val="FF0000"/>
                </a:solidFill>
              </a:rPr>
              <a:t>5. odpověď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71406" y="1428736"/>
            <a:ext cx="8923883" cy="13698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928662" y="3925677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571604" y="3929066"/>
            <a:ext cx="857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56</a:t>
            </a:r>
            <a:endParaRPr lang="cs-CZ" sz="3600" b="1" dirty="0"/>
          </a:p>
        </p:txBody>
      </p:sp>
      <p:grpSp>
        <p:nvGrpSpPr>
          <p:cNvPr id="42" name="Skupina 41"/>
          <p:cNvGrpSpPr/>
          <p:nvPr/>
        </p:nvGrpSpPr>
        <p:grpSpPr>
          <a:xfrm>
            <a:off x="2285984" y="3711363"/>
            <a:ext cx="928694" cy="1146397"/>
            <a:chOff x="4071934" y="3854239"/>
            <a:chExt cx="928694" cy="1146397"/>
          </a:xfrm>
        </p:grpSpPr>
        <p:sp>
          <p:nvSpPr>
            <p:cNvPr id="34" name="TextovéPole 33"/>
            <p:cNvSpPr txBox="1"/>
            <p:nvPr/>
          </p:nvSpPr>
          <p:spPr>
            <a:xfrm>
              <a:off x="4071934" y="3854239"/>
              <a:ext cx="92869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25</a:t>
              </a:r>
              <a:endParaRPr lang="cs-CZ" sz="3600" b="1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071934" y="4354305"/>
              <a:ext cx="92869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20</a:t>
              </a:r>
              <a:endParaRPr lang="cs-CZ" sz="3600" b="1" dirty="0"/>
            </a:p>
          </p:txBody>
        </p:sp>
        <p:cxnSp>
          <p:nvCxnSpPr>
            <p:cNvPr id="37" name="Přímá spojovací čára 36"/>
            <p:cNvCxnSpPr/>
            <p:nvPr/>
          </p:nvCxnSpPr>
          <p:spPr>
            <a:xfrm>
              <a:off x="4109807" y="4425743"/>
              <a:ext cx="533631" cy="634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TextovéPole 37"/>
          <p:cNvSpPr txBox="1"/>
          <p:nvPr/>
        </p:nvSpPr>
        <p:spPr>
          <a:xfrm>
            <a:off x="1260094" y="3942210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=</a:t>
            </a:r>
            <a:endParaRPr lang="cs-CZ" sz="36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143108" y="3857628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000364" y="3941945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=</a:t>
            </a:r>
            <a:endParaRPr lang="cs-CZ" sz="3600" b="1" dirty="0"/>
          </a:p>
        </p:txBody>
      </p:sp>
      <p:grpSp>
        <p:nvGrpSpPr>
          <p:cNvPr id="44" name="Skupina 43"/>
          <p:cNvGrpSpPr/>
          <p:nvPr/>
        </p:nvGrpSpPr>
        <p:grpSpPr>
          <a:xfrm>
            <a:off x="3357554" y="3714752"/>
            <a:ext cx="2000264" cy="1146397"/>
            <a:chOff x="4071934" y="3854239"/>
            <a:chExt cx="2000264" cy="1146397"/>
          </a:xfrm>
        </p:grpSpPr>
        <p:sp>
          <p:nvSpPr>
            <p:cNvPr id="45" name="TextovéPole 44"/>
            <p:cNvSpPr txBox="1"/>
            <p:nvPr/>
          </p:nvSpPr>
          <p:spPr>
            <a:xfrm>
              <a:off x="4071934" y="3854239"/>
              <a:ext cx="200026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56.25</a:t>
              </a:r>
              <a:endParaRPr lang="cs-CZ" sz="3600" b="1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4357686" y="4354305"/>
              <a:ext cx="92869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20</a:t>
              </a:r>
              <a:endParaRPr lang="cs-CZ" sz="3600" b="1" dirty="0"/>
            </a:p>
          </p:txBody>
        </p:sp>
        <p:cxnSp>
          <p:nvCxnSpPr>
            <p:cNvPr id="47" name="Přímá spojovací čára 46"/>
            <p:cNvCxnSpPr/>
            <p:nvPr/>
          </p:nvCxnSpPr>
          <p:spPr>
            <a:xfrm>
              <a:off x="4109807" y="4425743"/>
              <a:ext cx="1105135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TextovéPole 35"/>
          <p:cNvSpPr txBox="1"/>
          <p:nvPr/>
        </p:nvSpPr>
        <p:spPr>
          <a:xfrm>
            <a:off x="4714876" y="3929066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=</a:t>
            </a:r>
            <a:endParaRPr lang="cs-CZ" sz="36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72066" y="3929066"/>
            <a:ext cx="857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70</a:t>
            </a:r>
            <a:endParaRPr lang="cs-CZ" sz="3600" b="1" dirty="0"/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5143504" y="4500570"/>
            <a:ext cx="500066" cy="158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5143504" y="4572008"/>
            <a:ext cx="500066" cy="158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357158" y="5058803"/>
            <a:ext cx="8501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/>
              <a:t>Za 25 minut vyrobí stroj 70 součástek. </a:t>
            </a:r>
            <a:endParaRPr lang="cs-CZ" sz="3600" b="1" dirty="0"/>
          </a:p>
        </p:txBody>
      </p:sp>
      <p:sp>
        <p:nvSpPr>
          <p:cNvPr id="52" name="Zahnutá šipka nahoru 51"/>
          <p:cNvSpPr/>
          <p:nvPr/>
        </p:nvSpPr>
        <p:spPr>
          <a:xfrm>
            <a:off x="3714744" y="2714620"/>
            <a:ext cx="1643074" cy="500066"/>
          </a:xfrm>
          <a:prstGeom prst="curvedUp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967695" y="2857496"/>
            <a:ext cx="10715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B0F0"/>
                </a:solidFill>
              </a:rPr>
              <a:t>zde</a:t>
            </a:r>
            <a:endParaRPr lang="cs-CZ" sz="36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70" decel="1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770" decel="100000"/>
                                        <p:tgtEl>
                                          <p:spTgt spid="1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0" dur="77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7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4" dur="770" decel="100000"/>
                                        <p:tgtEl>
                                          <p:spTgt spid="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6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35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77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6" dur="770" decel="100000"/>
                                        <p:tgtEl>
                                          <p:spTgt spid="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7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8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7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0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8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770" decel="100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7" dur="770" decel="100000"/>
                                        <p:tgtEl>
                                          <p:spTgt spid="2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89" dur="77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9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1" dur="77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770" decel="100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9" dur="770" decel="100000"/>
                                        <p:tgtEl>
                                          <p:spTgt spid="2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21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3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770" decel="100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2" dur="770" decel="100000"/>
                                        <p:tgtEl>
                                          <p:spTgt spid="2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44" dur="77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4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6" dur="77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500"/>
                            </p:stCondLst>
                            <p:childTnLst>
                              <p:par>
                                <p:cTn id="18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770" decel="100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7" dur="770" decel="100000"/>
                                        <p:tgtEl>
                                          <p:spTgt spid="2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9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99" dur="77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0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01" dur="77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2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8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770" decel="100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4" dur="770" decel="100000"/>
                                        <p:tgtEl>
                                          <p:spTgt spid="2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26" dur="77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8" dur="77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6" grpId="0" build="p"/>
      <p:bldP spid="12" grpId="0"/>
      <p:bldP spid="13" grpId="0"/>
      <p:bldP spid="14" grpId="0"/>
      <p:bldP spid="15" grpId="0"/>
      <p:bldP spid="16" grpId="0"/>
      <p:bldP spid="24" grpId="0"/>
      <p:bldP spid="25" grpId="0"/>
      <p:bldP spid="25" grpId="1"/>
      <p:bldP spid="26" grpId="0"/>
      <p:bldP spid="27" grpId="0"/>
      <p:bldP spid="28" grpId="0"/>
      <p:bldP spid="29" grpId="0"/>
      <p:bldP spid="32" grpId="0"/>
      <p:bldP spid="33" grpId="0"/>
      <p:bldP spid="38" grpId="0"/>
      <p:bldP spid="39" grpId="0"/>
      <p:bldP spid="43" grpId="0"/>
      <p:bldP spid="36" grpId="0"/>
      <p:bldP spid="40" grpId="0"/>
      <p:bldP spid="50" grpId="0"/>
      <p:bldP spid="52" grpId="0" animBg="1"/>
      <p:bldP spid="53" grpId="0"/>
      <p:bldP spid="53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1478" y="142852"/>
            <a:ext cx="35461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</a:rPr>
              <a:t>Trojčlenka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44" y="1065898"/>
            <a:ext cx="90011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= postup řešení </a:t>
            </a:r>
            <a:r>
              <a:rPr lang="cs-CZ" sz="4000" dirty="0" smtClean="0"/>
              <a:t>úloh, </a:t>
            </a:r>
            <a:r>
              <a:rPr lang="cs-CZ" sz="4000" dirty="0" smtClean="0"/>
              <a:t>jehož podstatou </a:t>
            </a:r>
          </a:p>
          <a:p>
            <a:r>
              <a:rPr lang="cs-CZ" sz="4000" dirty="0" smtClean="0"/>
              <a:t>   je sestavení </a:t>
            </a:r>
            <a:r>
              <a:rPr lang="cs-CZ" sz="4000" dirty="0" smtClean="0"/>
              <a:t>rovností </a:t>
            </a:r>
            <a:r>
              <a:rPr lang="cs-CZ" sz="4000" dirty="0" smtClean="0"/>
              <a:t>dvou poměrů 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2487035"/>
            <a:ext cx="885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 3 údaje znám, 4. vypočítám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 rot="363686">
            <a:off x="297197" y="4484111"/>
            <a:ext cx="85725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zkusme ještě jednu úlohu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06" y="-24"/>
            <a:ext cx="90011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/>
              <a:t>   Na mapě v měřítku 1:750 000 je vzdálenost Mnichova Hradiště a Nového Bydžova vzdušnou čarou 6,5 cm. Kolik km je to ve skutečnosti?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150</Words>
  <Application>Microsoft Office PowerPoint</Application>
  <PresentationFormat>Předvádění na obrazovce (4:3)</PresentationFormat>
  <Paragraphs>41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Trojčlenka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92</cp:revision>
  <dcterms:modified xsi:type="dcterms:W3CDTF">2011-02-22T09:22:15Z</dcterms:modified>
</cp:coreProperties>
</file>