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2" r:id="rId6"/>
    <p:sldId id="263" r:id="rId7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Nepřímá úměrnost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9106"/>
            <a:ext cx="89650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/>
              <a:t>   Jeden zaměstnanec vykoná zadanou práci za 18 hodin.        </a:t>
            </a:r>
          </a:p>
          <a:p>
            <a:pPr algn="just"/>
            <a:r>
              <a:rPr lang="cs-CZ" sz="3600" b="1" dirty="0" smtClean="0"/>
              <a:t>   Za jak dlouho vykoná tuto práci 2, 3, 6, 9 zaměstnanců? 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0034" y="3571876"/>
          <a:ext cx="7858180" cy="213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5195"/>
                <a:gridCol w="1122597"/>
                <a:gridCol w="1122597"/>
                <a:gridCol w="1122597"/>
                <a:gridCol w="1122597"/>
                <a:gridCol w="1122597"/>
              </a:tblGrid>
              <a:tr h="8572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Počet lidí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1035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Čas (hod.)</a:t>
                      </a:r>
                    </a:p>
                    <a:p>
                      <a:pPr algn="ctr"/>
                      <a:r>
                        <a:rPr lang="cs-CZ" sz="36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857488" y="4741143"/>
            <a:ext cx="8601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</a:rPr>
              <a:t>18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41938" y="4741143"/>
            <a:ext cx="974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</a:rPr>
              <a:t>9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65024" y="4741143"/>
            <a:ext cx="974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</a:rPr>
              <a:t>6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89317" y="4741143"/>
            <a:ext cx="974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</a:rPr>
              <a:t>3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12403" y="4734649"/>
            <a:ext cx="974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</a:rPr>
              <a:t>2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3286116" y="3071810"/>
            <a:ext cx="1285884" cy="428628"/>
          </a:xfrm>
          <a:prstGeom prst="curvedDown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 flipV="1">
            <a:off x="3286116" y="5786454"/>
            <a:ext cx="1214446" cy="428628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 flipH="1">
            <a:off x="5429256" y="3071810"/>
            <a:ext cx="2428892" cy="428628"/>
          </a:xfrm>
          <a:prstGeom prst="curvedDown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 flipH="1" flipV="1">
            <a:off x="5429256" y="5786454"/>
            <a:ext cx="2428892" cy="428628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3357554" y="2396067"/>
            <a:ext cx="831498" cy="747181"/>
            <a:chOff x="2954684" y="6032911"/>
            <a:chExt cx="831498" cy="747181"/>
          </a:xfrm>
        </p:grpSpPr>
        <p:sp>
          <p:nvSpPr>
            <p:cNvPr id="17" name="TextovéPole 16"/>
            <p:cNvSpPr txBox="1"/>
            <p:nvPr/>
          </p:nvSpPr>
          <p:spPr>
            <a:xfrm>
              <a:off x="3143240" y="6072206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2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954684" y="6032911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: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240832" y="2396067"/>
            <a:ext cx="831498" cy="747181"/>
            <a:chOff x="6240832" y="6039405"/>
            <a:chExt cx="831498" cy="747181"/>
          </a:xfrm>
        </p:grpSpPr>
        <p:sp>
          <p:nvSpPr>
            <p:cNvPr id="19" name="TextovéPole 18"/>
            <p:cNvSpPr txBox="1"/>
            <p:nvPr/>
          </p:nvSpPr>
          <p:spPr>
            <a:xfrm>
              <a:off x="6429388" y="6078700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3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240832" y="6039405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.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357554" y="2331123"/>
            <a:ext cx="831498" cy="812125"/>
            <a:chOff x="2954684" y="5967967"/>
            <a:chExt cx="831498" cy="812125"/>
          </a:xfrm>
        </p:grpSpPr>
        <p:sp>
          <p:nvSpPr>
            <p:cNvPr id="24" name="TextovéPole 23"/>
            <p:cNvSpPr txBox="1"/>
            <p:nvPr/>
          </p:nvSpPr>
          <p:spPr>
            <a:xfrm>
              <a:off x="3143240" y="6072206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2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954684" y="5967967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.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240832" y="2409055"/>
            <a:ext cx="831498" cy="734193"/>
            <a:chOff x="6240832" y="6052393"/>
            <a:chExt cx="831498" cy="734193"/>
          </a:xfrm>
        </p:grpSpPr>
        <p:sp>
          <p:nvSpPr>
            <p:cNvPr id="27" name="TextovéPole 26"/>
            <p:cNvSpPr txBox="1"/>
            <p:nvPr/>
          </p:nvSpPr>
          <p:spPr>
            <a:xfrm>
              <a:off x="6429388" y="6078700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3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240832" y="6052393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: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623686" y="6150138"/>
            <a:ext cx="519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?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29388" y="6143644"/>
            <a:ext cx="519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?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85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385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385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385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85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385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385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385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385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385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385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385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85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385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385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385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85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385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385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385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90287E-6 L 0.00191 0.53932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2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90287E-6 L -1.38889E-6 0.53747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3" grpId="0" animBg="1"/>
      <p:bldP spid="14" grpId="0" animBg="1"/>
      <p:bldP spid="15" grpId="0" animBg="1"/>
      <p:bldP spid="16" grpId="0" animBg="1"/>
      <p:bldP spid="29" grpId="0"/>
      <p:bldP spid="29" grpId="1"/>
      <p:bldP spid="30" grpId="1"/>
      <p:bldP spid="30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478" y="142852"/>
            <a:ext cx="67866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Nepřímá úměrnost 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065898"/>
            <a:ext cx="8715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je </a:t>
            </a:r>
            <a:r>
              <a:rPr lang="cs-CZ" sz="3200" dirty="0" smtClean="0"/>
              <a:t>opět závislost </a:t>
            </a:r>
            <a:r>
              <a:rPr lang="cs-CZ" sz="3200" dirty="0" smtClean="0"/>
              <a:t>proměnné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na proměnné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1714488"/>
            <a:ext cx="885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kolikrát se zvětší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  tolikrát se zmenší </a:t>
            </a:r>
            <a:r>
              <a:rPr lang="cs-CZ" sz="3200" b="1" dirty="0" smtClean="0">
                <a:solidFill>
                  <a:srgbClr val="FF0000"/>
                </a:solidFill>
              </a:rPr>
              <a:t>y       </a:t>
            </a:r>
            <a:r>
              <a:rPr lang="cs-CZ" sz="3200" b="1" dirty="0" smtClean="0">
                <a:solidFill>
                  <a:srgbClr val="00B0F0"/>
                </a:solidFill>
              </a:rPr>
              <a:t>(a naopak)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3071810"/>
            <a:ext cx="8286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Pozn.: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3915795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hodnoty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 a hodnoty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se mění v převrácených </a:t>
            </a:r>
          </a:p>
          <a:p>
            <a:r>
              <a:rPr lang="cs-CZ" sz="3200" dirty="0" smtClean="0"/>
              <a:t>   poměrech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44" y="4987365"/>
            <a:ext cx="8286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</a:t>
            </a:r>
            <a:r>
              <a:rPr lang="cs-CZ" sz="3200" dirty="0" smtClean="0"/>
              <a:t>je nepřímo </a:t>
            </a:r>
            <a:r>
              <a:rPr lang="cs-CZ" sz="3200" dirty="0" smtClean="0"/>
              <a:t>úměrné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-24"/>
            <a:ext cx="7143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/>
              <a:t>   Urči, zda je závislost </a:t>
            </a:r>
            <a:r>
              <a:rPr lang="cs-CZ" sz="4400" b="1" dirty="0" smtClean="0">
                <a:solidFill>
                  <a:srgbClr val="00B0F0"/>
                </a:solidFill>
              </a:rPr>
              <a:t>y</a:t>
            </a:r>
            <a:r>
              <a:rPr lang="cs-CZ" sz="4400" b="1" dirty="0" smtClean="0"/>
              <a:t> na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    v tabulce nepřímá úměrnost: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70197"/>
            <a:ext cx="107157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Př.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2240813"/>
            <a:ext cx="78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a)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4927839"/>
            <a:ext cx="78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b)</a:t>
            </a:r>
            <a:endParaRPr lang="cs-CZ" sz="4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3106" y="1785926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24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12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8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43106" y="4457720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9153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0,5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9153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1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2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3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-24"/>
            <a:ext cx="72866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/>
              <a:t>   Doplň tabulku tak, aby se jednalo: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42852"/>
            <a:ext cx="107157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Př.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224" y="128586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a) o nepřímou úměrnost.</a:t>
            </a:r>
            <a:endParaRPr lang="cs-CZ" sz="4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43042" y="2071678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0,5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y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6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57224" y="3929066"/>
            <a:ext cx="7786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b) o přímou úměrnost.</a:t>
            </a:r>
            <a:endParaRPr lang="cs-CZ" sz="48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643042" y="4786322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0,5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y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6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200" b="1" dirty="0" smtClean="0"/>
              <a:t>      Jeden zaměstnanec vykoná zadanou práci za 18 hodin.        </a:t>
            </a:r>
          </a:p>
          <a:p>
            <a:pPr algn="just"/>
            <a:r>
              <a:rPr lang="cs-CZ" sz="1200" b="1" dirty="0" smtClean="0"/>
              <a:t>   Za jak dlouho vykoná tuto práci 2, 3, 6, 9 zaměstnanců? </a:t>
            </a:r>
            <a:endParaRPr lang="cs-CZ" sz="1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1340768"/>
          <a:ext cx="3384375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6965"/>
                <a:gridCol w="483482"/>
                <a:gridCol w="483482"/>
                <a:gridCol w="483482"/>
                <a:gridCol w="483482"/>
                <a:gridCol w="483482"/>
              </a:tblGrid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Počet lidí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/>
                        <a:t>Čas (hod.)</a:t>
                      </a:r>
                    </a:p>
                    <a:p>
                      <a:pPr algn="ctr"/>
                      <a:r>
                        <a:rPr lang="cs-CZ" sz="16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1" name="TextovéPole 30"/>
          <p:cNvSpPr txBox="1"/>
          <p:nvPr/>
        </p:nvSpPr>
        <p:spPr>
          <a:xfrm>
            <a:off x="4572000" y="26358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200" b="1" dirty="0" smtClean="0"/>
              <a:t>      Jeden zaměstnanec vykoná zadanou práci za 18 hodin.        </a:t>
            </a:r>
          </a:p>
          <a:p>
            <a:pPr algn="just"/>
            <a:r>
              <a:rPr lang="cs-CZ" sz="1200" b="1" dirty="0" smtClean="0"/>
              <a:t>   Za jak dlouho vykoná tuto práci 2, 3, 6, 9 zaměstnanců? </a:t>
            </a:r>
            <a:endParaRPr lang="cs-CZ" sz="1200" b="1" dirty="0"/>
          </a:p>
        </p:txBody>
      </p:sp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4716016" y="1343704"/>
          <a:ext cx="3384375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6965"/>
                <a:gridCol w="483482"/>
                <a:gridCol w="483482"/>
                <a:gridCol w="483482"/>
                <a:gridCol w="483482"/>
                <a:gridCol w="483482"/>
              </a:tblGrid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Počet lidí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/>
                        <a:t>Čas (hod.)</a:t>
                      </a:r>
                    </a:p>
                    <a:p>
                      <a:pPr algn="ctr"/>
                      <a:r>
                        <a:rPr lang="cs-CZ" sz="16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179512" y="3645024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200" b="1" dirty="0" smtClean="0"/>
              <a:t>      Jeden zaměstnanec vykoná zadanou práci za 18 hodin.        </a:t>
            </a:r>
          </a:p>
          <a:p>
            <a:pPr algn="just"/>
            <a:r>
              <a:rPr lang="cs-CZ" sz="1200" b="1" dirty="0" smtClean="0"/>
              <a:t>   Za jak dlouho vykoná tuto práci 2, 3, 6, 9 zaměstnanců? </a:t>
            </a:r>
            <a:endParaRPr lang="cs-CZ" sz="1200" b="1" dirty="0"/>
          </a:p>
        </p:txBody>
      </p:sp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323528" y="4663520"/>
          <a:ext cx="3384375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6965"/>
                <a:gridCol w="483482"/>
                <a:gridCol w="483482"/>
                <a:gridCol w="483482"/>
                <a:gridCol w="483482"/>
                <a:gridCol w="483482"/>
              </a:tblGrid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Počet lidí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/>
                        <a:t>Čas (hod.)</a:t>
                      </a:r>
                    </a:p>
                    <a:p>
                      <a:pPr algn="ctr"/>
                      <a:r>
                        <a:rPr lang="cs-CZ" sz="16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4572000" y="3647960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200" b="1" dirty="0" smtClean="0"/>
              <a:t>      Jeden zaměstnanec vykoná zadanou práci za 18 hodin.        </a:t>
            </a:r>
          </a:p>
          <a:p>
            <a:pPr algn="just"/>
            <a:r>
              <a:rPr lang="cs-CZ" sz="1200" b="1" dirty="0" smtClean="0"/>
              <a:t>   Za jak dlouho vykoná tuto práci 2, 3, 6, 9 zaměstnanců? </a:t>
            </a:r>
            <a:endParaRPr lang="cs-CZ" sz="1200" b="1" dirty="0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4716016" y="4666456"/>
          <a:ext cx="3384375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6965"/>
                <a:gridCol w="483482"/>
                <a:gridCol w="483482"/>
                <a:gridCol w="483482"/>
                <a:gridCol w="483482"/>
                <a:gridCol w="483482"/>
              </a:tblGrid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Počet lidí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326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/>
                        <a:t>Čas (hod.)</a:t>
                      </a:r>
                    </a:p>
                    <a:p>
                      <a:pPr algn="ctr"/>
                      <a:r>
                        <a:rPr lang="cs-CZ" sz="16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335</Words>
  <Application>Microsoft Office PowerPoint</Application>
  <PresentationFormat>Předvádění na obrazovce (4:3)</PresentationFormat>
  <Paragraphs>119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Nepřímá úměrnost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82</cp:revision>
  <dcterms:modified xsi:type="dcterms:W3CDTF">2011-02-22T09:26:22Z</dcterms:modified>
</cp:coreProperties>
</file>