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F806D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Pravoúhlá soustava souřadnic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atti.sk/images_l/s_ryskou.jpg"/>
          <p:cNvPicPr>
            <a:picLocks noChangeAspect="1" noChangeArrowheads="1"/>
          </p:cNvPicPr>
          <p:nvPr/>
        </p:nvPicPr>
        <p:blipFill>
          <a:blip r:embed="rId2" cstate="print">
            <a:lum bright="7000"/>
          </a:blip>
          <a:srcRect/>
          <a:stretch>
            <a:fillRect/>
          </a:stretch>
        </p:blipFill>
        <p:spPr bwMode="auto">
          <a:xfrm rot="18901131">
            <a:off x="4608133" y="1873055"/>
            <a:ext cx="3643572" cy="3426854"/>
          </a:xfrm>
          <a:prstGeom prst="rect">
            <a:avLst/>
          </a:prstGeom>
          <a:noFill/>
        </p:spPr>
      </p:pic>
      <p:pic>
        <p:nvPicPr>
          <p:cNvPr id="61" name="Picture 2" descr="http://www.atti.sk/images_l/s_ryskou.jpg"/>
          <p:cNvPicPr>
            <a:picLocks noChangeAspect="1" noChangeArrowheads="1"/>
          </p:cNvPicPr>
          <p:nvPr/>
        </p:nvPicPr>
        <p:blipFill>
          <a:blip r:embed="rId2" cstate="print">
            <a:lum bright="7000"/>
          </a:blip>
          <a:srcRect/>
          <a:stretch>
            <a:fillRect/>
          </a:stretch>
        </p:blipFill>
        <p:spPr bwMode="auto">
          <a:xfrm rot="13517876">
            <a:off x="2606293" y="607013"/>
            <a:ext cx="3643572" cy="3426854"/>
          </a:xfrm>
          <a:prstGeom prst="rect">
            <a:avLst/>
          </a:prstGeom>
          <a:noFill/>
        </p:spPr>
      </p:pic>
      <p:sp>
        <p:nvSpPr>
          <p:cNvPr id="89" name="TextovéPole 88"/>
          <p:cNvSpPr txBox="1"/>
          <p:nvPr/>
        </p:nvSpPr>
        <p:spPr>
          <a:xfrm>
            <a:off x="4929190" y="5572140"/>
            <a:ext cx="35719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počátek O soustavy souřadnic </a:t>
            </a:r>
            <a:r>
              <a:rPr lang="cs-CZ" sz="2800" b="1" dirty="0" err="1" smtClean="0"/>
              <a:t>Oxy</a:t>
            </a:r>
            <a:endParaRPr lang="cs-CZ" sz="2800" b="1" dirty="0"/>
          </a:p>
        </p:txBody>
      </p:sp>
      <p:grpSp>
        <p:nvGrpSpPr>
          <p:cNvPr id="94" name="Skupina 93"/>
          <p:cNvGrpSpPr/>
          <p:nvPr/>
        </p:nvGrpSpPr>
        <p:grpSpPr>
          <a:xfrm>
            <a:off x="558593" y="109815"/>
            <a:ext cx="8085373" cy="6579811"/>
            <a:chOff x="558593" y="109815"/>
            <a:chExt cx="8085373" cy="6579811"/>
          </a:xfrm>
        </p:grpSpPr>
        <p:cxnSp>
          <p:nvCxnSpPr>
            <p:cNvPr id="9" name="Přímá spojovací čára 8"/>
            <p:cNvCxnSpPr/>
            <p:nvPr/>
          </p:nvCxnSpPr>
          <p:spPr>
            <a:xfrm>
              <a:off x="714348" y="3592075"/>
              <a:ext cx="7785708" cy="3547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5048005" y="3606651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 flipV="1">
              <a:off x="5762385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 flipH="1" flipV="1">
              <a:off x="6476765" y="3596794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 flipV="1">
              <a:off x="7191145" y="36008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 flipH="1" flipV="1">
              <a:off x="7905525" y="3602222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 flipH="1" flipV="1">
              <a:off x="761725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 flipH="1" flipV="1">
              <a:off x="1477141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 flipH="1" flipV="1">
              <a:off x="2190485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5400000" flipH="1" flipV="1">
              <a:off x="2905901" y="36008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 flipH="1" flipV="1">
              <a:off x="3619245" y="36008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 rot="16200000" flipV="1">
              <a:off x="1230223" y="3444809"/>
              <a:ext cx="6386133" cy="1167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flipH="1" flipV="1">
              <a:off x="4339171" y="288669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 flipH="1" flipV="1">
              <a:off x="4330313" y="21723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flipH="1" flipV="1">
              <a:off x="4329314" y="145793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flipH="1" flipV="1">
              <a:off x="4333335" y="74355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flipH="1" flipV="1">
              <a:off x="4330313" y="6457559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flipH="1" flipV="1">
              <a:off x="4330313" y="57442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 flipH="1" flipV="1">
              <a:off x="4333335" y="5028799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 flipH="1" flipV="1">
              <a:off x="4333335" y="431545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" name="TextovéPole 62"/>
            <p:cNvSpPr txBox="1"/>
            <p:nvPr/>
          </p:nvSpPr>
          <p:spPr>
            <a:xfrm>
              <a:off x="4357686" y="3500438"/>
              <a:ext cx="357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i="1" dirty="0" smtClean="0"/>
                <a:t>O</a:t>
              </a:r>
              <a:endParaRPr lang="cs-CZ" sz="2400" b="1" i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5610769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2</a:t>
              </a:r>
              <a:endParaRPr lang="cs-CZ" sz="2400" b="1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4890553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</a:t>
              </a:r>
              <a:endParaRPr lang="cs-CZ" sz="2400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039529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325149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3</a:t>
              </a:r>
              <a:endParaRPr lang="cs-CZ" sz="2400" b="1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7748073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5</a:t>
              </a:r>
              <a:endParaRPr lang="cs-CZ" sz="2400" b="1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1278809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-4</a:t>
              </a:r>
              <a:endParaRPr lang="cs-CZ" sz="2400" b="1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558593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-5</a:t>
              </a:r>
              <a:endParaRPr lang="cs-CZ" sz="2400" b="1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707569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-2</a:t>
              </a:r>
              <a:endParaRPr lang="cs-CZ" sz="2400" b="1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1993189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-3</a:t>
              </a:r>
              <a:endParaRPr lang="cs-CZ" sz="2400" b="1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3416113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-1</a:t>
              </a:r>
              <a:endParaRPr lang="cs-CZ" sz="2400" b="1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3889214" y="622796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-4</a:t>
              </a:r>
              <a:endParaRPr lang="cs-CZ" sz="2400" b="1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889214" y="479920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-2</a:t>
              </a:r>
              <a:endParaRPr lang="cs-CZ" sz="2400" b="1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883378" y="551358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-3</a:t>
              </a:r>
              <a:endParaRPr lang="cs-CZ" sz="2400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3883378" y="408482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-1</a:t>
              </a:r>
              <a:endParaRPr lang="cs-CZ" sz="2400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3934894" y="264318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</a:t>
              </a:r>
              <a:endParaRPr lang="cs-CZ" sz="2400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3934894" y="121442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3</a:t>
              </a:r>
              <a:endParaRPr lang="cs-CZ" sz="2400" b="1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3929058" y="192880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2</a:t>
              </a:r>
              <a:endParaRPr lang="cs-CZ" sz="2400" b="1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3929058" y="50004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4071934" y="10981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i="1" dirty="0" smtClean="0"/>
                <a:t>y</a:t>
              </a:r>
              <a:endParaRPr lang="cs-CZ" sz="2400" b="1" i="1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8143900" y="346740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i="1" dirty="0" smtClean="0"/>
                <a:t>x</a:t>
              </a:r>
              <a:endParaRPr lang="cs-CZ" sz="2400" b="1" i="1" dirty="0"/>
            </a:p>
          </p:txBody>
        </p:sp>
      </p:grpSp>
      <p:sp>
        <p:nvSpPr>
          <p:cNvPr id="95" name="TextovéPole 94"/>
          <p:cNvSpPr txBox="1"/>
          <p:nvPr/>
        </p:nvSpPr>
        <p:spPr>
          <a:xfrm>
            <a:off x="6643702" y="450057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x (1. osa)</a:t>
            </a:r>
            <a:endParaRPr lang="cs-CZ" sz="2800" b="1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714348" y="50004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y (2. osa)</a:t>
            </a:r>
            <a:endParaRPr lang="cs-CZ" sz="2800" b="1" dirty="0"/>
          </a:p>
        </p:txBody>
      </p:sp>
      <p:cxnSp>
        <p:nvCxnSpPr>
          <p:cNvPr id="98" name="Přímá spojovací šipka 97"/>
          <p:cNvCxnSpPr/>
          <p:nvPr/>
        </p:nvCxnSpPr>
        <p:spPr>
          <a:xfrm flipV="1">
            <a:off x="2714612" y="571480"/>
            <a:ext cx="1428760" cy="214314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šipka 101"/>
          <p:cNvCxnSpPr/>
          <p:nvPr/>
        </p:nvCxnSpPr>
        <p:spPr>
          <a:xfrm rot="16200000" flipV="1">
            <a:off x="7819054" y="4175723"/>
            <a:ext cx="766490" cy="26079"/>
          </a:xfrm>
          <a:prstGeom prst="straightConnector1">
            <a:avLst/>
          </a:prstGeom>
          <a:ln w="444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šipka 107"/>
          <p:cNvCxnSpPr/>
          <p:nvPr/>
        </p:nvCxnSpPr>
        <p:spPr>
          <a:xfrm rot="16200000" flipV="1">
            <a:off x="4376596" y="4162289"/>
            <a:ext cx="1770824" cy="1191753"/>
          </a:xfrm>
          <a:prstGeom prst="straightConnector1">
            <a:avLst/>
          </a:prstGeom>
          <a:ln w="444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/>
          <p:nvPr/>
        </p:nvCxnSpPr>
        <p:spPr>
          <a:xfrm flipV="1">
            <a:off x="4437530" y="2178424"/>
            <a:ext cx="2178423" cy="824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rot="5400000">
            <a:off x="5857884" y="2857496"/>
            <a:ext cx="1428760" cy="1588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Elipsa 119"/>
          <p:cNvSpPr/>
          <p:nvPr/>
        </p:nvSpPr>
        <p:spPr>
          <a:xfrm>
            <a:off x="6500826" y="2116222"/>
            <a:ext cx="142876" cy="14287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TextovéPole 120"/>
          <p:cNvSpPr txBox="1"/>
          <p:nvPr/>
        </p:nvSpPr>
        <p:spPr>
          <a:xfrm>
            <a:off x="6617944" y="157810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7072330" y="1129713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rgbClr val="00B0F0"/>
                </a:solidFill>
              </a:rPr>
              <a:t>x</a:t>
            </a:r>
            <a:endParaRPr lang="cs-CZ" sz="3200" b="1" i="1" dirty="0">
              <a:solidFill>
                <a:srgbClr val="00B0F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7500958" y="1129713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rgbClr val="FF0000"/>
                </a:solidFill>
              </a:rPr>
              <a:t>y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cxnSp>
        <p:nvCxnSpPr>
          <p:cNvPr id="124" name="Přímá spojovací šipka 123"/>
          <p:cNvCxnSpPr/>
          <p:nvPr/>
        </p:nvCxnSpPr>
        <p:spPr>
          <a:xfrm rot="5400000" flipH="1" flipV="1">
            <a:off x="6143638" y="2643184"/>
            <a:ext cx="1643073" cy="642941"/>
          </a:xfrm>
          <a:prstGeom prst="straightConnector1">
            <a:avLst/>
          </a:prstGeom>
          <a:ln w="444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Zahnutá šipka nahoru 126"/>
          <p:cNvSpPr/>
          <p:nvPr/>
        </p:nvSpPr>
        <p:spPr>
          <a:xfrm rot="21417879">
            <a:off x="4159731" y="2239077"/>
            <a:ext cx="3643338" cy="714380"/>
          </a:xfrm>
          <a:prstGeom prst="curvedUpArrow">
            <a:avLst>
              <a:gd name="adj1" fmla="val 0"/>
              <a:gd name="adj2" fmla="val 22026"/>
              <a:gd name="adj3" fmla="val 2123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929454" y="1564569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/>
              <a:t>[</a:t>
            </a:r>
            <a:r>
              <a:rPr lang="cs-CZ" sz="4000" b="1" dirty="0" smtClean="0">
                <a:solidFill>
                  <a:srgbClr val="00B0F0"/>
                </a:solidFill>
              </a:rPr>
              <a:t>3</a:t>
            </a:r>
            <a:r>
              <a:rPr lang="cs-CZ" sz="4000" b="1" dirty="0" smtClean="0"/>
              <a:t>;</a:t>
            </a:r>
            <a:endParaRPr lang="cs-CZ" sz="40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513837" y="1565227"/>
            <a:ext cx="1000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</a:t>
            </a:r>
            <a:r>
              <a:rPr lang="en-US" sz="4000" b="1" dirty="0" smtClean="0"/>
              <a:t>]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12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70" decel="100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770" decel="100000"/>
                                        <p:tgtEl>
                                          <p:spTgt spid="1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770" decel="100000"/>
                                        <p:tgtEl>
                                          <p:spTgt spid="409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500"/>
                            </p:stCondLst>
                            <p:childTnLst>
                              <p:par>
                                <p:cTn id="7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500"/>
                            </p:stCondLst>
                            <p:childTnLst>
                              <p:par>
                                <p:cTn id="7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770" decel="100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770" decel="100000"/>
                                        <p:tgtEl>
                                          <p:spTgt spid="6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3" dur="77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5" dur="77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00"/>
                            </p:stCondLst>
                            <p:childTnLst>
                              <p:par>
                                <p:cTn id="10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5" grpId="0"/>
      <p:bldP spid="96" grpId="0"/>
      <p:bldP spid="120" grpId="0" animBg="1"/>
      <p:bldP spid="121" grpId="0"/>
      <p:bldP spid="122" grpId="0"/>
      <p:bldP spid="123" grpId="0"/>
      <p:bldP spid="127" grpId="0" animBg="1"/>
      <p:bldP spid="58" grpId="0"/>
      <p:bldP spid="5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357166"/>
            <a:ext cx="22860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</a:t>
            </a:r>
            <a:r>
              <a:rPr lang="en-US" sz="4400" b="1" dirty="0" smtClean="0"/>
              <a:t>[</a:t>
            </a:r>
            <a:r>
              <a:rPr lang="cs-CZ" sz="4400" b="1" dirty="0" smtClean="0"/>
              <a:t>3;2</a:t>
            </a:r>
            <a:r>
              <a:rPr lang="en-US" sz="4400" b="1" dirty="0" smtClean="0"/>
              <a:t>]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85984" y="357166"/>
            <a:ext cx="61436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 zápis souřadnic bodu A</a:t>
            </a:r>
            <a:endParaRPr lang="cs-CZ" sz="4400" b="1" dirty="0"/>
          </a:p>
        </p:txBody>
      </p:sp>
      <p:cxnSp>
        <p:nvCxnSpPr>
          <p:cNvPr id="4" name="Přímá spojovací šipka 3"/>
          <p:cNvCxnSpPr/>
          <p:nvPr/>
        </p:nvCxnSpPr>
        <p:spPr>
          <a:xfrm rot="16200000" flipV="1">
            <a:off x="785786" y="1714488"/>
            <a:ext cx="2500330" cy="1214446"/>
          </a:xfrm>
          <a:prstGeom prst="straightConnector1">
            <a:avLst/>
          </a:prstGeom>
          <a:ln w="444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0800000">
            <a:off x="2000232" y="1071546"/>
            <a:ext cx="2928958" cy="142876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5786" y="3571876"/>
            <a:ext cx="6143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 souřadnice bodu A (x-</a:t>
            </a:r>
            <a:r>
              <a:rPr lang="cs-CZ" sz="3600" b="1" dirty="0" err="1" smtClean="0"/>
              <a:t>ová</a:t>
            </a:r>
            <a:r>
              <a:rPr lang="cs-CZ" sz="3600" b="1" dirty="0" smtClean="0"/>
              <a:t>)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8926" y="2500306"/>
            <a:ext cx="6143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souřadnice bodu A (y-</a:t>
            </a:r>
            <a:r>
              <a:rPr lang="cs-CZ" sz="3600" b="1" dirty="0" err="1" smtClean="0"/>
              <a:t>ová</a:t>
            </a:r>
            <a:r>
              <a:rPr lang="cs-CZ" sz="3600" b="1" dirty="0" smtClean="0"/>
              <a:t>)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93"/>
          <p:cNvGrpSpPr/>
          <p:nvPr/>
        </p:nvGrpSpPr>
        <p:grpSpPr>
          <a:xfrm>
            <a:off x="558593" y="109815"/>
            <a:ext cx="8085373" cy="6579811"/>
            <a:chOff x="558593" y="109815"/>
            <a:chExt cx="8085373" cy="6579811"/>
          </a:xfrm>
        </p:grpSpPr>
        <p:cxnSp>
          <p:nvCxnSpPr>
            <p:cNvPr id="9" name="Přímá spojovací čára 8"/>
            <p:cNvCxnSpPr/>
            <p:nvPr/>
          </p:nvCxnSpPr>
          <p:spPr>
            <a:xfrm>
              <a:off x="714348" y="3592075"/>
              <a:ext cx="7785708" cy="3547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5048005" y="3606651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 flipV="1">
              <a:off x="5762385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 flipH="1" flipV="1">
              <a:off x="6476765" y="3596794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 flipV="1">
              <a:off x="7191145" y="36008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 flipH="1" flipV="1">
              <a:off x="7905525" y="3602222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 flipH="1" flipV="1">
              <a:off x="761725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 flipH="1" flipV="1">
              <a:off x="1477141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 flipH="1" flipV="1">
              <a:off x="2190485" y="3597793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5400000" flipH="1" flipV="1">
              <a:off x="2905901" y="36008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 flipH="1" flipV="1">
              <a:off x="3619245" y="36008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 rot="16200000" flipV="1">
              <a:off x="1230223" y="3444809"/>
              <a:ext cx="6386133" cy="1167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flipH="1" flipV="1">
              <a:off x="4339171" y="288669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 flipH="1" flipV="1">
              <a:off x="4330313" y="21723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flipH="1" flipV="1">
              <a:off x="4329314" y="145793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flipH="1" flipV="1">
              <a:off x="4333335" y="74355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flipH="1" flipV="1">
              <a:off x="4330313" y="6457559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flipH="1" flipV="1">
              <a:off x="4330313" y="574421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 flipH="1" flipV="1">
              <a:off x="4333335" y="5028799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 flipH="1" flipV="1">
              <a:off x="4333335" y="4315455"/>
              <a:ext cx="189962" cy="103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" name="TextovéPole 62"/>
            <p:cNvSpPr txBox="1"/>
            <p:nvPr/>
          </p:nvSpPr>
          <p:spPr>
            <a:xfrm>
              <a:off x="4357686" y="3500438"/>
              <a:ext cx="357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i="1" dirty="0" smtClean="0"/>
                <a:t>O</a:t>
              </a:r>
              <a:endParaRPr lang="cs-CZ" sz="2400" b="1" i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5610769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2</a:t>
              </a:r>
              <a:endParaRPr lang="cs-CZ" sz="2400" b="1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4890553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</a:t>
              </a:r>
              <a:endParaRPr lang="cs-CZ" sz="2400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039529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325149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3</a:t>
              </a:r>
              <a:endParaRPr lang="cs-CZ" sz="2400" b="1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7748073" y="3643314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5</a:t>
              </a:r>
              <a:endParaRPr lang="cs-CZ" sz="2400" b="1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1278809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-4</a:t>
              </a:r>
              <a:endParaRPr lang="cs-CZ" sz="2400" b="1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558593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-5</a:t>
              </a:r>
              <a:endParaRPr lang="cs-CZ" sz="2400" b="1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707569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-2</a:t>
              </a:r>
              <a:endParaRPr lang="cs-CZ" sz="2400" b="1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1993189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-3</a:t>
              </a:r>
              <a:endParaRPr lang="cs-CZ" sz="2400" b="1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3416113" y="363043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-1</a:t>
              </a:r>
              <a:endParaRPr lang="cs-CZ" sz="2400" b="1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3889214" y="622796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-4</a:t>
              </a:r>
              <a:endParaRPr lang="cs-CZ" sz="2400" b="1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889214" y="479920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-2</a:t>
              </a:r>
              <a:endParaRPr lang="cs-CZ" sz="2400" b="1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883378" y="551358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-3</a:t>
              </a:r>
              <a:endParaRPr lang="cs-CZ" sz="2400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3883378" y="408482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-1</a:t>
              </a:r>
              <a:endParaRPr lang="cs-CZ" sz="2400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3934894" y="264318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</a:t>
              </a:r>
              <a:endParaRPr lang="cs-CZ" sz="2400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3934894" y="121442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3</a:t>
              </a:r>
              <a:endParaRPr lang="cs-CZ" sz="2400" b="1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3929058" y="192880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2</a:t>
              </a:r>
              <a:endParaRPr lang="cs-CZ" sz="2400" b="1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3929058" y="500042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4071934" y="109815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i="1" dirty="0" smtClean="0"/>
                <a:t>y</a:t>
              </a:r>
              <a:endParaRPr lang="cs-CZ" sz="2400" b="1" i="1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8143900" y="3467401"/>
              <a:ext cx="5000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i="1" dirty="0" smtClean="0"/>
                <a:t>x</a:t>
              </a:r>
              <a:endParaRPr lang="cs-CZ" sz="2400" b="1" i="1" dirty="0"/>
            </a:p>
          </p:txBody>
        </p:sp>
      </p:grpSp>
      <p:cxnSp>
        <p:nvCxnSpPr>
          <p:cNvPr id="113" name="Přímá spojovací čára 112"/>
          <p:cNvCxnSpPr/>
          <p:nvPr/>
        </p:nvCxnSpPr>
        <p:spPr>
          <a:xfrm flipV="1">
            <a:off x="4437530" y="746975"/>
            <a:ext cx="752656" cy="182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rot="16200000" flipH="1">
            <a:off x="3702482" y="2131647"/>
            <a:ext cx="2877211" cy="4834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Elipsa 119"/>
          <p:cNvSpPr/>
          <p:nvPr/>
        </p:nvSpPr>
        <p:spPr>
          <a:xfrm>
            <a:off x="5059187" y="681555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TextovéPole 120"/>
          <p:cNvSpPr txBox="1"/>
          <p:nvPr/>
        </p:nvSpPr>
        <p:spPr>
          <a:xfrm>
            <a:off x="5143504" y="14285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  <p:cxnSp>
        <p:nvCxnSpPr>
          <p:cNvPr id="59" name="Přímá spojovací čára 58"/>
          <p:cNvCxnSpPr/>
          <p:nvPr/>
        </p:nvCxnSpPr>
        <p:spPr>
          <a:xfrm flipV="1">
            <a:off x="1532586" y="2883254"/>
            <a:ext cx="2860383" cy="1613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16200000" flipH="1">
            <a:off x="1215030" y="3215302"/>
            <a:ext cx="712766" cy="381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Elipsa 67"/>
          <p:cNvSpPr/>
          <p:nvPr/>
        </p:nvSpPr>
        <p:spPr>
          <a:xfrm>
            <a:off x="1500166" y="2811816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1142976" y="2071678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</a:t>
            </a:r>
            <a:endParaRPr lang="cs-CZ" sz="4000" b="1" dirty="0"/>
          </a:p>
        </p:txBody>
      </p:sp>
      <p:cxnSp>
        <p:nvCxnSpPr>
          <p:cNvPr id="71" name="Přímá spojovací čára 70"/>
          <p:cNvCxnSpPr/>
          <p:nvPr/>
        </p:nvCxnSpPr>
        <p:spPr>
          <a:xfrm flipV="1">
            <a:off x="4572000" y="5022761"/>
            <a:ext cx="1313645" cy="4457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5400000">
            <a:off x="5144298" y="4421295"/>
            <a:ext cx="1428760" cy="1588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flipV="1">
            <a:off x="798490" y="5747817"/>
            <a:ext cx="3601522" cy="9039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5400000">
            <a:off x="-210390" y="4753637"/>
            <a:ext cx="2100663" cy="8806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Elipsa 57"/>
          <p:cNvSpPr/>
          <p:nvPr/>
        </p:nvSpPr>
        <p:spPr>
          <a:xfrm>
            <a:off x="785786" y="5682215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ovéPole 96"/>
          <p:cNvSpPr txBox="1"/>
          <p:nvPr/>
        </p:nvSpPr>
        <p:spPr>
          <a:xfrm>
            <a:off x="428596" y="5792948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</a:t>
            </a:r>
            <a:endParaRPr lang="cs-CZ" sz="4000" b="1" dirty="0"/>
          </a:p>
        </p:txBody>
      </p:sp>
      <p:sp>
        <p:nvSpPr>
          <p:cNvPr id="100" name="Elipsa 99"/>
          <p:cNvSpPr/>
          <p:nvPr/>
        </p:nvSpPr>
        <p:spPr>
          <a:xfrm>
            <a:off x="7215206" y="3500438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5786446" y="4929198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TextovéPole 102"/>
          <p:cNvSpPr txBox="1"/>
          <p:nvPr/>
        </p:nvSpPr>
        <p:spPr>
          <a:xfrm>
            <a:off x="5857884" y="485776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072330" y="285749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572132" y="71414"/>
            <a:ext cx="15001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/>
              <a:t>[</a:t>
            </a:r>
            <a:r>
              <a:rPr lang="cs-CZ" sz="4400" b="1" dirty="0" smtClean="0"/>
              <a:t>1;4</a:t>
            </a:r>
            <a:r>
              <a:rPr lang="en-US" sz="4400" b="1" dirty="0" smtClean="0"/>
              <a:t>]</a:t>
            </a:r>
            <a:endParaRPr lang="cs-CZ" sz="4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1500166" y="2016617"/>
            <a:ext cx="15001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/>
              <a:t>[</a:t>
            </a:r>
            <a:r>
              <a:rPr lang="cs-CZ" sz="4400" b="1" dirty="0" smtClean="0"/>
              <a:t>-4;1</a:t>
            </a:r>
            <a:r>
              <a:rPr lang="en-US" sz="4400" b="1" dirty="0" smtClean="0"/>
              <a:t>]</a:t>
            </a:r>
            <a:endParaRPr lang="cs-CZ" sz="4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785786" y="5715016"/>
            <a:ext cx="1785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/>
              <a:t>[</a:t>
            </a:r>
            <a:r>
              <a:rPr lang="cs-CZ" sz="4400" b="1" dirty="0" smtClean="0"/>
              <a:t>-5; -3</a:t>
            </a:r>
            <a:r>
              <a:rPr lang="en-US" sz="4400" b="1" dirty="0" smtClean="0"/>
              <a:t>]</a:t>
            </a:r>
            <a:endParaRPr lang="cs-CZ" sz="4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6286512" y="4786322"/>
            <a:ext cx="1785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/>
              <a:t>[</a:t>
            </a:r>
            <a:r>
              <a:rPr lang="cs-CZ" sz="4400" b="1" dirty="0" smtClean="0"/>
              <a:t>2; -2</a:t>
            </a:r>
            <a:r>
              <a:rPr lang="en-US" sz="4400" b="1" dirty="0" smtClean="0"/>
              <a:t>]</a:t>
            </a:r>
            <a:endParaRPr lang="cs-CZ" sz="4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7358050" y="2786058"/>
            <a:ext cx="1785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/>
              <a:t>[</a:t>
            </a:r>
            <a:r>
              <a:rPr lang="cs-CZ" sz="4400" b="1" dirty="0" smtClean="0"/>
              <a:t>4; 0</a:t>
            </a:r>
            <a:r>
              <a:rPr lang="en-US" sz="4400" b="1" dirty="0" smtClean="0"/>
              <a:t>]</a:t>
            </a:r>
            <a:endParaRPr lang="cs-CZ" sz="4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71406" y="71414"/>
            <a:ext cx="67627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Př.</a:t>
            </a:r>
            <a:endParaRPr lang="cs-CZ" sz="36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785786" y="103038"/>
            <a:ext cx="32147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Zapiš souřadnice bodů: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70" decel="100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770" decel="100000"/>
                                        <p:tgtEl>
                                          <p:spTgt spid="12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70" decel="100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770" decel="100000"/>
                                        <p:tgtEl>
                                          <p:spTgt spid="1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70" decel="100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770" decel="100000"/>
                                        <p:tgtEl>
                                          <p:spTgt spid="10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6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770" decel="100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770" decel="100000"/>
                                        <p:tgtEl>
                                          <p:spTgt spid="7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6" dur="77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77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770" decel="100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770" decel="100000"/>
                                        <p:tgtEl>
                                          <p:spTgt spid="10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5" dur="77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77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770" decel="100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4" dur="770" decel="100000"/>
                                        <p:tgtEl>
                                          <p:spTgt spid="5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6" dur="77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8" dur="77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770" decel="100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770" decel="100000"/>
                                        <p:tgtEl>
                                          <p:spTgt spid="9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5" dur="77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7" dur="77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770" decel="100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770" decel="100000"/>
                                        <p:tgtEl>
                                          <p:spTgt spid="1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4" dur="77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6" dur="77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770" decel="100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770" decel="100000"/>
                                        <p:tgtEl>
                                          <p:spTgt spid="10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35" dur="77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7" dur="77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9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770" decel="100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2" dur="770" decel="100000"/>
                                        <p:tgtEl>
                                          <p:spTgt spid="10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4" dur="77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6" dur="77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2000"/>
                            </p:stCondLst>
                            <p:childTnLst>
                              <p:par>
                                <p:cTn id="1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000"/>
                            </p:stCondLst>
                            <p:childTnLst>
                              <p:par>
                                <p:cTn id="15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5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770" decel="100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1" dur="770" decel="100000"/>
                                        <p:tgtEl>
                                          <p:spTgt spid="10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3" dur="77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65" dur="77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6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770" decel="100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2" dur="770" decel="100000"/>
                                        <p:tgtEl>
                                          <p:spTgt spid="10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4" dur="77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6" dur="77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7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8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770" decel="100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1" dur="770" decel="100000"/>
                                        <p:tgtEl>
                                          <p:spTgt spid="10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3" dur="77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5" dur="77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770" decel="100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2" dur="770" decel="100000"/>
                                        <p:tgtEl>
                                          <p:spTgt spid="1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9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4" dur="77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6" dur="77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121" grpId="0"/>
      <p:bldP spid="68" grpId="0" animBg="1"/>
      <p:bldP spid="70" grpId="0"/>
      <p:bldP spid="58" grpId="0" animBg="1"/>
      <p:bldP spid="97" grpId="0"/>
      <p:bldP spid="100" grpId="0" animBg="1"/>
      <p:bldP spid="101" grpId="0" animBg="1"/>
      <p:bldP spid="103" grpId="0"/>
      <p:bldP spid="104" grpId="0"/>
      <p:bldP spid="105" grpId="0"/>
      <p:bldP spid="106" grpId="0"/>
      <p:bldP spid="107" grpId="0"/>
      <p:bldP spid="109" grpId="0"/>
      <p:bldP spid="1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Obrázek 61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1178" y="126923"/>
            <a:ext cx="2615962" cy="2085827"/>
          </a:xfrm>
          <a:prstGeom prst="rect">
            <a:avLst/>
          </a:prstGeom>
        </p:spPr>
      </p:pic>
      <p:pic>
        <p:nvPicPr>
          <p:cNvPr id="68" name="Obrázek 67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11498" y="126923"/>
            <a:ext cx="2615962" cy="2085827"/>
          </a:xfrm>
          <a:prstGeom prst="rect">
            <a:avLst/>
          </a:prstGeom>
        </p:spPr>
      </p:pic>
      <p:pic>
        <p:nvPicPr>
          <p:cNvPr id="70" name="Obrázek 69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2423293"/>
            <a:ext cx="2615962" cy="2085827"/>
          </a:xfrm>
          <a:prstGeom prst="rect">
            <a:avLst/>
          </a:prstGeom>
        </p:spPr>
      </p:pic>
      <p:pic>
        <p:nvPicPr>
          <p:cNvPr id="71" name="Obrázek 70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2423293"/>
            <a:ext cx="2615962" cy="2085827"/>
          </a:xfrm>
          <a:prstGeom prst="rect">
            <a:avLst/>
          </a:prstGeom>
        </p:spPr>
      </p:pic>
      <p:pic>
        <p:nvPicPr>
          <p:cNvPr id="72" name="Obrázek 71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60494" y="116632"/>
            <a:ext cx="2615962" cy="2085827"/>
          </a:xfrm>
          <a:prstGeom prst="rect">
            <a:avLst/>
          </a:prstGeom>
        </p:spPr>
      </p:pic>
      <p:pic>
        <p:nvPicPr>
          <p:cNvPr id="79" name="Obrázek 78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36820" y="2413002"/>
            <a:ext cx="2615962" cy="2085827"/>
          </a:xfrm>
          <a:prstGeom prst="rect">
            <a:avLst/>
          </a:prstGeom>
        </p:spPr>
      </p:pic>
      <p:pic>
        <p:nvPicPr>
          <p:cNvPr id="87" name="Obrázek 86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4727549"/>
            <a:ext cx="2615962" cy="2085827"/>
          </a:xfrm>
          <a:prstGeom prst="rect">
            <a:avLst/>
          </a:prstGeom>
        </p:spPr>
      </p:pic>
      <p:pic>
        <p:nvPicPr>
          <p:cNvPr id="88" name="Obrázek 87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4727549"/>
            <a:ext cx="2615962" cy="2085827"/>
          </a:xfrm>
          <a:prstGeom prst="rect">
            <a:avLst/>
          </a:prstGeom>
        </p:spPr>
      </p:pic>
      <p:pic>
        <p:nvPicPr>
          <p:cNvPr id="90" name="Obrázek 89" descr="prav_s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36820" y="4717258"/>
            <a:ext cx="2615962" cy="20858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157</Words>
  <Application>Microsoft Office PowerPoint</Application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Pravoúhlá soustava souřadnic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118</cp:revision>
  <dcterms:modified xsi:type="dcterms:W3CDTF">2011-02-22T09:29:17Z</dcterms:modified>
</cp:coreProperties>
</file>