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2" r:id="rId5"/>
  </p:sldIdLst>
  <p:sldSz cx="9144000" cy="6858000" type="screen4x3"/>
  <p:notesSz cx="6735763" cy="98694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06D5"/>
    <a:srgbClr val="CCCC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5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6024" y="1556792"/>
            <a:ext cx="7772400" cy="3456384"/>
          </a:xfrm>
        </p:spPr>
        <p:txBody>
          <a:bodyPr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B0F0"/>
                </a:solidFill>
              </a:rPr>
              <a:t>Graf a vzorec přímé úměrnosti</a:t>
            </a:r>
            <a:endParaRPr lang="cs-CZ" sz="80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4476" y="4988768"/>
            <a:ext cx="6200796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2" name="Přímá spojovací čára 111"/>
          <p:cNvCxnSpPr/>
          <p:nvPr/>
        </p:nvCxnSpPr>
        <p:spPr>
          <a:xfrm flipV="1">
            <a:off x="3084844" y="2852936"/>
            <a:ext cx="5735628" cy="3427284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3499428" y="5887003"/>
            <a:ext cx="5000628" cy="20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 flipH="1" flipV="1">
            <a:off x="5048005" y="5898031"/>
            <a:ext cx="189962" cy="103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 flipH="1" flipV="1">
            <a:off x="5762385" y="5889173"/>
            <a:ext cx="189962" cy="103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 flipH="1" flipV="1">
            <a:off x="6476765" y="5888174"/>
            <a:ext cx="189962" cy="103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 flipH="1" flipV="1">
            <a:off x="7191145" y="5892195"/>
            <a:ext cx="189962" cy="103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 flipH="1" flipV="1">
            <a:off x="7905525" y="5893602"/>
            <a:ext cx="189962" cy="103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 rot="16200000" flipV="1">
            <a:off x="1892276" y="4199196"/>
            <a:ext cx="3666067" cy="1388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 flipH="1" flipV="1">
            <a:off x="3631834" y="4181781"/>
            <a:ext cx="189962" cy="103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 flipH="1" flipV="1">
            <a:off x="3610097" y="3753153"/>
            <a:ext cx="189962" cy="103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 flipH="1" flipV="1">
            <a:off x="3621977" y="3324525"/>
            <a:ext cx="189962" cy="103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 flipH="1" flipV="1">
            <a:off x="3622976" y="4610409"/>
            <a:ext cx="189962" cy="103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 flipH="1" flipV="1">
            <a:off x="3638877" y="5467665"/>
            <a:ext cx="189962" cy="103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 flipH="1" flipV="1">
            <a:off x="3625998" y="5039037"/>
            <a:ext cx="189962" cy="103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3690658" y="5805264"/>
            <a:ext cx="3571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O</a:t>
            </a:r>
            <a:endParaRPr lang="cs-CZ" sz="2400" b="1" i="1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5610769" y="5934694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</a:t>
            </a:r>
            <a:endParaRPr lang="cs-CZ" sz="2400" b="1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4890553" y="5934694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</a:t>
            </a:r>
            <a:endParaRPr lang="cs-CZ" sz="2400" b="1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7039529" y="5934694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5</a:t>
            </a:r>
            <a:endParaRPr lang="cs-CZ" sz="2400" b="1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6325149" y="5934694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4</a:t>
            </a:r>
            <a:endParaRPr lang="cs-CZ" sz="2400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7748073" y="5934694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6</a:t>
            </a:r>
            <a:endParaRPr lang="cs-CZ" sz="24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3214678" y="5253351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5</a:t>
            </a:r>
            <a:endParaRPr lang="cs-CZ" sz="24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3176041" y="4382980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15</a:t>
            </a:r>
            <a:endParaRPr lang="cs-CZ" sz="24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3176041" y="4811844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10</a:t>
            </a:r>
            <a:endParaRPr lang="cs-CZ" sz="2400" b="1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3176041" y="3941709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20</a:t>
            </a:r>
            <a:endParaRPr lang="cs-CZ" sz="2400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3163162" y="3097332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30</a:t>
            </a:r>
            <a:endParaRPr lang="cs-CZ" sz="2400" b="1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3176041" y="3513081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25</a:t>
            </a:r>
            <a:endParaRPr lang="cs-CZ" sz="2400" b="1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3643306" y="2291356"/>
            <a:ext cx="1000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y </a:t>
            </a:r>
            <a:r>
              <a:rPr lang="cs-CZ" sz="2400" b="1" dirty="0" smtClean="0"/>
              <a:t>(ks)</a:t>
            </a:r>
            <a:endParaRPr lang="cs-CZ" sz="2400" b="1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8143900" y="5758781"/>
            <a:ext cx="10001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x (min.)</a:t>
            </a:r>
            <a:endParaRPr lang="cs-CZ" sz="2400" b="1" i="1" dirty="0"/>
          </a:p>
        </p:txBody>
      </p:sp>
      <p:cxnSp>
        <p:nvCxnSpPr>
          <p:cNvPr id="113" name="Přímá spojovací čára 112"/>
          <p:cNvCxnSpPr/>
          <p:nvPr/>
        </p:nvCxnSpPr>
        <p:spPr>
          <a:xfrm flipV="1">
            <a:off x="3851920" y="3326004"/>
            <a:ext cx="4176713" cy="11716"/>
          </a:xfrm>
          <a:prstGeom prst="line">
            <a:avLst/>
          </a:prstGeom>
          <a:ln w="2222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ovací čára 115"/>
          <p:cNvCxnSpPr/>
          <p:nvPr/>
        </p:nvCxnSpPr>
        <p:spPr>
          <a:xfrm rot="16200000" flipH="1">
            <a:off x="4720538" y="5438345"/>
            <a:ext cx="851745" cy="3308"/>
          </a:xfrm>
          <a:prstGeom prst="line">
            <a:avLst/>
          </a:prstGeom>
          <a:ln w="22225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ovéPole 57"/>
          <p:cNvSpPr txBox="1"/>
          <p:nvPr/>
        </p:nvSpPr>
        <p:spPr>
          <a:xfrm>
            <a:off x="4427984" y="5373216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/>
              <a:t>[</a:t>
            </a:r>
            <a:r>
              <a:rPr lang="cs-CZ" sz="2000" b="1" dirty="0" smtClean="0"/>
              <a:t>1;5</a:t>
            </a:r>
            <a:r>
              <a:rPr lang="en-US" sz="2000" b="1" dirty="0" smtClean="0"/>
              <a:t>]</a:t>
            </a:r>
            <a:endParaRPr lang="cs-CZ" sz="2000" b="1" dirty="0"/>
          </a:p>
        </p:txBody>
      </p:sp>
      <p:cxnSp>
        <p:nvCxnSpPr>
          <p:cNvPr id="71" name="Přímá spojovací čára 70"/>
          <p:cNvCxnSpPr/>
          <p:nvPr/>
        </p:nvCxnSpPr>
        <p:spPr>
          <a:xfrm rot="5400000" flipH="1" flipV="1">
            <a:off x="4334661" y="5898031"/>
            <a:ext cx="189962" cy="103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TextovéPole 71"/>
          <p:cNvSpPr txBox="1"/>
          <p:nvPr/>
        </p:nvSpPr>
        <p:spPr>
          <a:xfrm>
            <a:off x="4189052" y="5934694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</a:t>
            </a:r>
            <a:endParaRPr lang="cs-CZ" sz="2400" b="1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179512" y="188640"/>
            <a:ext cx="263975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b="1" dirty="0" smtClean="0">
                <a:solidFill>
                  <a:srgbClr val="00B0F0"/>
                </a:solidFill>
              </a:rPr>
              <a:t> Stroj vyrobí </a:t>
            </a:r>
          </a:p>
          <a:p>
            <a:pPr algn="r"/>
            <a:r>
              <a:rPr lang="cs-CZ" sz="3600" b="1" dirty="0" smtClean="0">
                <a:solidFill>
                  <a:srgbClr val="00B0F0"/>
                </a:solidFill>
              </a:rPr>
              <a:t>za 1  minutu </a:t>
            </a:r>
          </a:p>
          <a:p>
            <a:pPr algn="r"/>
            <a:r>
              <a:rPr lang="cs-CZ" sz="3600" b="1" dirty="0" smtClean="0">
                <a:solidFill>
                  <a:srgbClr val="00B0F0"/>
                </a:solidFill>
              </a:rPr>
              <a:t>5 součástek. </a:t>
            </a:r>
            <a:endParaRPr lang="cs-CZ" sz="3600" b="1" dirty="0">
              <a:solidFill>
                <a:srgbClr val="00B0F0"/>
              </a:solidFill>
            </a:endParaRPr>
          </a:p>
        </p:txBody>
      </p:sp>
      <p:graphicFrame>
        <p:nvGraphicFramePr>
          <p:cNvPr id="87" name="Tabulka 86"/>
          <p:cNvGraphicFramePr>
            <a:graphicFrameLocks noGrp="1"/>
          </p:cNvGraphicFramePr>
          <p:nvPr/>
        </p:nvGraphicFramePr>
        <p:xfrm>
          <a:off x="3157526" y="313362"/>
          <a:ext cx="5629316" cy="1615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800"/>
                <a:gridCol w="650086"/>
                <a:gridCol w="650086"/>
                <a:gridCol w="650086"/>
                <a:gridCol w="650086"/>
                <a:gridCol w="650086"/>
                <a:gridCol w="650086"/>
              </a:tblGrid>
              <a:tr h="78581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rgbClr val="FF0000"/>
                          </a:solidFill>
                        </a:rPr>
                        <a:t>Čas</a:t>
                      </a:r>
                      <a:r>
                        <a:rPr lang="cs-CZ" sz="1800" baseline="0" dirty="0" smtClean="0">
                          <a:solidFill>
                            <a:srgbClr val="FF0000"/>
                          </a:solidFill>
                        </a:rPr>
                        <a:t> (min.)</a:t>
                      </a:r>
                      <a:endParaRPr lang="cs-CZ" sz="1800" dirty="0" smtClean="0">
                        <a:solidFill>
                          <a:srgbClr val="FF0000"/>
                        </a:solidFill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X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718196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Počet (ks)</a:t>
                      </a:r>
                    </a:p>
                    <a:p>
                      <a:pPr algn="ctr"/>
                      <a:r>
                        <a:rPr lang="cs-CZ" sz="2800" b="1" dirty="0" smtClean="0"/>
                        <a:t>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1" name="TextovéPole 90"/>
          <p:cNvSpPr txBox="1"/>
          <p:nvPr/>
        </p:nvSpPr>
        <p:spPr>
          <a:xfrm>
            <a:off x="71406" y="2143116"/>
            <a:ext cx="32044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1. Doplň tabulku. </a:t>
            </a:r>
            <a:endParaRPr lang="cs-CZ" sz="3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71758" y="2852936"/>
            <a:ext cx="307180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2. Sestroj graf závislosti počtu vyrobených součástek na počtu minut.</a:t>
            </a:r>
            <a:endParaRPr lang="cs-CZ" sz="3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004048" y="1268760"/>
            <a:ext cx="5104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F0"/>
                </a:solidFill>
              </a:rPr>
              <a:t>5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508104" y="1268760"/>
            <a:ext cx="6748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F0"/>
                </a:solidFill>
              </a:rPr>
              <a:t>10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156176" y="1268760"/>
            <a:ext cx="6937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F0"/>
                </a:solidFill>
              </a:rPr>
              <a:t>15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804248" y="1268760"/>
            <a:ext cx="6937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F0"/>
                </a:solidFill>
              </a:rPr>
              <a:t>20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7452320" y="1268760"/>
            <a:ext cx="6937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F0"/>
                </a:solidFill>
              </a:rPr>
              <a:t>25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8126692" y="1268760"/>
            <a:ext cx="6937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F0"/>
                </a:solidFill>
              </a:rPr>
              <a:t>30</a:t>
            </a:r>
            <a:endParaRPr lang="cs-CZ" sz="2800" b="1" dirty="0">
              <a:solidFill>
                <a:srgbClr val="00B0F0"/>
              </a:solidFill>
            </a:endParaRPr>
          </a:p>
        </p:txBody>
      </p:sp>
      <p:cxnSp>
        <p:nvCxnSpPr>
          <p:cNvPr id="51" name="Přímá spojovací čára 50"/>
          <p:cNvCxnSpPr/>
          <p:nvPr/>
        </p:nvCxnSpPr>
        <p:spPr>
          <a:xfrm>
            <a:off x="3778240" y="5466145"/>
            <a:ext cx="673180" cy="158"/>
          </a:xfrm>
          <a:prstGeom prst="line">
            <a:avLst/>
          </a:prstGeom>
          <a:ln w="2222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 rot="16200000" flipH="1">
            <a:off x="4204748" y="5642636"/>
            <a:ext cx="439762" cy="6709"/>
          </a:xfrm>
          <a:prstGeom prst="line">
            <a:avLst/>
          </a:prstGeom>
          <a:ln w="22225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>
            <a:off x="3779912" y="5044144"/>
            <a:ext cx="1374892" cy="129"/>
          </a:xfrm>
          <a:prstGeom prst="line">
            <a:avLst/>
          </a:prstGeom>
          <a:ln w="2222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/>
          <p:nvPr/>
        </p:nvCxnSpPr>
        <p:spPr>
          <a:xfrm rot="5400000">
            <a:off x="6729266" y="4524641"/>
            <a:ext cx="2558294" cy="20345"/>
          </a:xfrm>
          <a:prstGeom prst="line">
            <a:avLst/>
          </a:prstGeom>
          <a:ln w="22225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čára 72"/>
          <p:cNvCxnSpPr/>
          <p:nvPr/>
        </p:nvCxnSpPr>
        <p:spPr>
          <a:xfrm>
            <a:off x="3841872" y="4621320"/>
            <a:ext cx="2076607" cy="922"/>
          </a:xfrm>
          <a:prstGeom prst="line">
            <a:avLst/>
          </a:prstGeom>
          <a:ln w="2222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ovací čára 75"/>
          <p:cNvCxnSpPr/>
          <p:nvPr/>
        </p:nvCxnSpPr>
        <p:spPr>
          <a:xfrm rot="5400000">
            <a:off x="5752952" y="4965145"/>
            <a:ext cx="1653943" cy="3494"/>
          </a:xfrm>
          <a:prstGeom prst="line">
            <a:avLst/>
          </a:prstGeom>
          <a:ln w="22225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ovací čára 76"/>
          <p:cNvCxnSpPr/>
          <p:nvPr/>
        </p:nvCxnSpPr>
        <p:spPr>
          <a:xfrm>
            <a:off x="3779912" y="4189272"/>
            <a:ext cx="2811807" cy="891"/>
          </a:xfrm>
          <a:prstGeom prst="line">
            <a:avLst/>
          </a:prstGeom>
          <a:ln w="2222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čára 77"/>
          <p:cNvCxnSpPr/>
          <p:nvPr/>
        </p:nvCxnSpPr>
        <p:spPr>
          <a:xfrm rot="5400000">
            <a:off x="5231304" y="5228938"/>
            <a:ext cx="1273775" cy="93"/>
          </a:xfrm>
          <a:prstGeom prst="line">
            <a:avLst/>
          </a:prstGeom>
          <a:ln w="22225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ovací čára 93"/>
          <p:cNvCxnSpPr/>
          <p:nvPr/>
        </p:nvCxnSpPr>
        <p:spPr>
          <a:xfrm flipV="1">
            <a:off x="3851920" y="3758084"/>
            <a:ext cx="3493425" cy="11684"/>
          </a:xfrm>
          <a:prstGeom prst="line">
            <a:avLst/>
          </a:prstGeom>
          <a:ln w="2222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ovací čára 95"/>
          <p:cNvCxnSpPr/>
          <p:nvPr/>
        </p:nvCxnSpPr>
        <p:spPr>
          <a:xfrm rot="5400000">
            <a:off x="6222689" y="4793458"/>
            <a:ext cx="2137934" cy="6895"/>
          </a:xfrm>
          <a:prstGeom prst="line">
            <a:avLst/>
          </a:prstGeom>
          <a:ln w="22225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Elipsa 100"/>
          <p:cNvSpPr/>
          <p:nvPr/>
        </p:nvSpPr>
        <p:spPr>
          <a:xfrm>
            <a:off x="4355976" y="5403360"/>
            <a:ext cx="142876" cy="142876"/>
          </a:xfrm>
          <a:prstGeom prst="ellipse">
            <a:avLst/>
          </a:prstGeom>
          <a:solidFill>
            <a:srgbClr val="F806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Elipsa 101"/>
          <p:cNvSpPr/>
          <p:nvPr/>
        </p:nvSpPr>
        <p:spPr>
          <a:xfrm>
            <a:off x="5076056" y="4962936"/>
            <a:ext cx="142876" cy="142876"/>
          </a:xfrm>
          <a:prstGeom prst="ellipse">
            <a:avLst/>
          </a:prstGeom>
          <a:solidFill>
            <a:srgbClr val="F806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Elipsa 102"/>
          <p:cNvSpPr/>
          <p:nvPr/>
        </p:nvSpPr>
        <p:spPr>
          <a:xfrm>
            <a:off x="5796136" y="4549312"/>
            <a:ext cx="142876" cy="142876"/>
          </a:xfrm>
          <a:prstGeom prst="ellipse">
            <a:avLst/>
          </a:prstGeom>
          <a:solidFill>
            <a:srgbClr val="F806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Elipsa 103"/>
          <p:cNvSpPr/>
          <p:nvPr/>
        </p:nvSpPr>
        <p:spPr>
          <a:xfrm>
            <a:off x="6516216" y="4118936"/>
            <a:ext cx="142876" cy="142876"/>
          </a:xfrm>
          <a:prstGeom prst="ellipse">
            <a:avLst/>
          </a:prstGeom>
          <a:solidFill>
            <a:srgbClr val="F806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Elipsa 104"/>
          <p:cNvSpPr/>
          <p:nvPr/>
        </p:nvSpPr>
        <p:spPr>
          <a:xfrm>
            <a:off x="7236296" y="3676840"/>
            <a:ext cx="142876" cy="142876"/>
          </a:xfrm>
          <a:prstGeom prst="ellipse">
            <a:avLst/>
          </a:prstGeom>
          <a:solidFill>
            <a:srgbClr val="F806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Elipsa 119"/>
          <p:cNvSpPr/>
          <p:nvPr/>
        </p:nvSpPr>
        <p:spPr>
          <a:xfrm>
            <a:off x="7947468" y="3254840"/>
            <a:ext cx="142876" cy="142876"/>
          </a:xfrm>
          <a:prstGeom prst="ellipse">
            <a:avLst/>
          </a:prstGeom>
          <a:solidFill>
            <a:srgbClr val="F806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TextovéPole 105"/>
          <p:cNvSpPr txBox="1"/>
          <p:nvPr/>
        </p:nvSpPr>
        <p:spPr>
          <a:xfrm>
            <a:off x="5148064" y="4941168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/>
              <a:t>[</a:t>
            </a:r>
            <a:r>
              <a:rPr lang="cs-CZ" sz="2000" b="1" dirty="0" smtClean="0"/>
              <a:t>2;10</a:t>
            </a:r>
            <a:r>
              <a:rPr lang="en-US" sz="2000" b="1" dirty="0" smtClean="0"/>
              <a:t>]</a:t>
            </a:r>
            <a:endParaRPr lang="cs-CZ" sz="2000" b="1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5868144" y="4581128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/>
              <a:t>[</a:t>
            </a:r>
            <a:r>
              <a:rPr lang="cs-CZ" sz="2000" b="1" dirty="0" smtClean="0"/>
              <a:t>3;15</a:t>
            </a:r>
            <a:r>
              <a:rPr lang="en-US" sz="2000" b="1" dirty="0" smtClean="0"/>
              <a:t>]</a:t>
            </a:r>
            <a:endParaRPr lang="cs-CZ" sz="2000" b="1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6588224" y="4077072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/>
              <a:t>[</a:t>
            </a:r>
            <a:r>
              <a:rPr lang="cs-CZ" sz="2000" b="1" dirty="0" smtClean="0"/>
              <a:t>4;20</a:t>
            </a:r>
            <a:r>
              <a:rPr lang="en-US" sz="2000" b="1" dirty="0" smtClean="0"/>
              <a:t>]</a:t>
            </a:r>
            <a:endParaRPr lang="cs-CZ" sz="2000" b="1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7236296" y="3717032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/>
              <a:t>[</a:t>
            </a:r>
            <a:r>
              <a:rPr lang="cs-CZ" sz="2000" b="1" dirty="0" smtClean="0"/>
              <a:t>5;25</a:t>
            </a:r>
            <a:r>
              <a:rPr lang="en-US" sz="2000" b="1" dirty="0" smtClean="0"/>
              <a:t>]</a:t>
            </a:r>
            <a:endParaRPr lang="cs-CZ" sz="2000" b="1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8028384" y="3212976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/>
              <a:t>[</a:t>
            </a:r>
            <a:r>
              <a:rPr lang="cs-CZ" sz="2000" b="1" dirty="0" smtClean="0"/>
              <a:t>6;30</a:t>
            </a:r>
            <a:r>
              <a:rPr lang="en-US" sz="2000" b="1" dirty="0" smtClean="0"/>
              <a:t>]</a:t>
            </a:r>
            <a:endParaRPr lang="cs-CZ" sz="2000" b="1" dirty="0"/>
          </a:p>
        </p:txBody>
      </p:sp>
      <p:cxnSp>
        <p:nvCxnSpPr>
          <p:cNvPr id="117" name="Přímá spojovací šipka 116"/>
          <p:cNvCxnSpPr/>
          <p:nvPr/>
        </p:nvCxnSpPr>
        <p:spPr>
          <a:xfrm rot="5400000">
            <a:off x="3208381" y="3323983"/>
            <a:ext cx="3274827" cy="748556"/>
          </a:xfrm>
          <a:prstGeom prst="straightConnector1">
            <a:avLst/>
          </a:prstGeom>
          <a:ln w="25400">
            <a:solidFill>
              <a:schemeClr val="bg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ovací šipka 121"/>
          <p:cNvCxnSpPr/>
          <p:nvPr/>
        </p:nvCxnSpPr>
        <p:spPr>
          <a:xfrm rot="5400000">
            <a:off x="4985224" y="2984056"/>
            <a:ext cx="2410668" cy="564253"/>
          </a:xfrm>
          <a:prstGeom prst="straightConnector1">
            <a:avLst/>
          </a:prstGeom>
          <a:ln w="25400">
            <a:solidFill>
              <a:schemeClr val="bg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ovací šipka 122"/>
          <p:cNvCxnSpPr/>
          <p:nvPr/>
        </p:nvCxnSpPr>
        <p:spPr>
          <a:xfrm rot="5400000">
            <a:off x="6762899" y="2663389"/>
            <a:ext cx="1536464" cy="331378"/>
          </a:xfrm>
          <a:prstGeom prst="straightConnector1">
            <a:avLst/>
          </a:prstGeom>
          <a:ln w="25400">
            <a:solidFill>
              <a:schemeClr val="bg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ovací šipka 123"/>
          <p:cNvCxnSpPr/>
          <p:nvPr/>
        </p:nvCxnSpPr>
        <p:spPr>
          <a:xfrm rot="5400000">
            <a:off x="7709881" y="2430330"/>
            <a:ext cx="1101151" cy="320126"/>
          </a:xfrm>
          <a:prstGeom prst="straightConnector1">
            <a:avLst/>
          </a:prstGeom>
          <a:ln w="25400">
            <a:solidFill>
              <a:schemeClr val="bg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ovací šipka 127"/>
          <p:cNvCxnSpPr/>
          <p:nvPr/>
        </p:nvCxnSpPr>
        <p:spPr>
          <a:xfrm rot="5400000">
            <a:off x="5876991" y="2805723"/>
            <a:ext cx="1988640" cy="498893"/>
          </a:xfrm>
          <a:prstGeom prst="straightConnector1">
            <a:avLst/>
          </a:prstGeom>
          <a:ln w="25400">
            <a:solidFill>
              <a:schemeClr val="bg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ovací šipka 128"/>
          <p:cNvCxnSpPr/>
          <p:nvPr/>
        </p:nvCxnSpPr>
        <p:spPr>
          <a:xfrm rot="5400000">
            <a:off x="4082182" y="3126730"/>
            <a:ext cx="2808312" cy="676548"/>
          </a:xfrm>
          <a:prstGeom prst="straightConnector1">
            <a:avLst/>
          </a:prstGeom>
          <a:ln w="25400">
            <a:solidFill>
              <a:schemeClr val="bg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85" decel="100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385" decel="100000"/>
                                        <p:tgtEl>
                                          <p:spTgt spid="4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385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385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385" decel="100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385" decel="100000"/>
                                        <p:tgtEl>
                                          <p:spTgt spid="4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0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1" dur="385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2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3" dur="385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4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385" decel="100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385" decel="100000"/>
                                        <p:tgtEl>
                                          <p:spTgt spid="4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2" dur="385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4" dur="385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5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385" decel="100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385" decel="100000"/>
                                        <p:tgtEl>
                                          <p:spTgt spid="4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2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3" dur="385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4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5" dur="385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6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385" decel="100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385" decel="100000"/>
                                        <p:tgtEl>
                                          <p:spTgt spid="4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5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4" dur="385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5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6" dur="385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7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385" decel="100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3" dur="385" decel="100000"/>
                                        <p:tgtEl>
                                          <p:spTgt spid="5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64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65" dur="385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66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7" dur="385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8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500"/>
                            </p:stCondLst>
                            <p:childTnLst>
                              <p:par>
                                <p:cTn id="78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000"/>
                            </p:stCondLst>
                            <p:childTnLst>
                              <p:par>
                                <p:cTn id="8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5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500"/>
                            </p:stCondLst>
                            <p:childTnLst>
                              <p:par>
                                <p:cTn id="87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500"/>
                            </p:stCondLst>
                            <p:childTnLst>
                              <p:par>
                                <p:cTn id="10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000"/>
                            </p:stCondLst>
                            <p:childTnLst>
                              <p:par>
                                <p:cTn id="10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7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500"/>
                            </p:stCondLst>
                            <p:childTnLst>
                              <p:par>
                                <p:cTn id="10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500"/>
                            </p:stCondLst>
                            <p:childTnLst>
                              <p:par>
                                <p:cTn id="122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1000"/>
                            </p:stCondLst>
                            <p:childTnLst>
                              <p:par>
                                <p:cTn id="12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9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1500"/>
                            </p:stCondLst>
                            <p:childTnLst>
                              <p:par>
                                <p:cTn id="131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2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500"/>
                            </p:stCondLst>
                            <p:childTnLst>
                              <p:par>
                                <p:cTn id="144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1000"/>
                            </p:stCondLst>
                            <p:childTnLst>
                              <p:par>
                                <p:cTn id="14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1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1500"/>
                            </p:stCondLst>
                            <p:childTnLst>
                              <p:par>
                                <p:cTn id="153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4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500"/>
                            </p:stCondLst>
                            <p:childTnLst>
                              <p:par>
                                <p:cTn id="166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0" fill="hold">
                            <p:stCondLst>
                              <p:cond delay="1000"/>
                            </p:stCondLst>
                            <p:childTnLst>
                              <p:par>
                                <p:cTn id="17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3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1500"/>
                            </p:stCondLst>
                            <p:childTnLst>
                              <p:par>
                                <p:cTn id="17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6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7" fill="hold">
                            <p:stCondLst>
                              <p:cond delay="500"/>
                            </p:stCondLst>
                            <p:childTnLst>
                              <p:par>
                                <p:cTn id="188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1000"/>
                            </p:stCondLst>
                            <p:childTnLst>
                              <p:par>
                                <p:cTn id="19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5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1500"/>
                            </p:stCondLst>
                            <p:childTnLst>
                              <p:par>
                                <p:cTn id="197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1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/>
      <p:bldP spid="41" grpId="0"/>
      <p:bldP spid="43" grpId="0"/>
      <p:bldP spid="45" grpId="0"/>
      <p:bldP spid="47" grpId="0"/>
      <p:bldP spid="48" grpId="0"/>
      <p:bldP spid="50" grpId="0"/>
      <p:bldP spid="101" grpId="0" animBg="1"/>
      <p:bldP spid="102" grpId="0" animBg="1"/>
      <p:bldP spid="103" grpId="0" animBg="1"/>
      <p:bldP spid="104" grpId="0" animBg="1"/>
      <p:bldP spid="105" grpId="0" animBg="1"/>
      <p:bldP spid="120" grpId="0" animBg="1"/>
      <p:bldP spid="106" grpId="0"/>
      <p:bldP spid="107" grpId="0"/>
      <p:bldP spid="108" grpId="0"/>
      <p:bldP spid="109" grpId="0"/>
      <p:bldP spid="1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89289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Přímou úměrnost </a:t>
            </a:r>
            <a:r>
              <a:rPr lang="cs-CZ" sz="3600" b="1" dirty="0" smtClean="0"/>
              <a:t>můžeme zapsat vzorcem</a:t>
            </a:r>
            <a:r>
              <a:rPr lang="cs-CZ" sz="3600" b="1" dirty="0" smtClean="0"/>
              <a:t>:</a:t>
            </a:r>
            <a:endParaRPr lang="cs-CZ" sz="3600" b="1" dirty="0"/>
          </a:p>
        </p:txBody>
      </p:sp>
      <p:cxnSp>
        <p:nvCxnSpPr>
          <p:cNvPr id="4" name="Přímá spojovací šipka 3"/>
          <p:cNvCxnSpPr/>
          <p:nvPr/>
        </p:nvCxnSpPr>
        <p:spPr>
          <a:xfrm rot="16200000" flipV="1">
            <a:off x="1115616" y="1700808"/>
            <a:ext cx="504056" cy="360040"/>
          </a:xfrm>
          <a:prstGeom prst="straightConnector1">
            <a:avLst/>
          </a:prstGeom>
          <a:ln w="444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51520" y="3068960"/>
            <a:ext cx="8712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Všechny </a:t>
            </a:r>
            <a:r>
              <a:rPr lang="cs-CZ" sz="3600" b="1" u="sng" dirty="0" smtClean="0"/>
              <a:t>body</a:t>
            </a:r>
            <a:r>
              <a:rPr lang="cs-CZ" sz="3600" b="1" dirty="0" smtClean="0"/>
              <a:t> grafu </a:t>
            </a:r>
            <a:r>
              <a:rPr lang="cs-CZ" sz="3600" b="1" u="sng" dirty="0" smtClean="0"/>
              <a:t>leží na přímce </a:t>
            </a:r>
            <a:r>
              <a:rPr lang="cs-CZ" sz="3600" b="1" dirty="0" smtClean="0"/>
              <a:t>procházející počátkem </a:t>
            </a:r>
            <a:r>
              <a:rPr lang="cs-CZ" sz="3600" b="1" dirty="0" smtClean="0"/>
              <a:t>soustavy </a:t>
            </a:r>
            <a:r>
              <a:rPr lang="cs-CZ" sz="3600" b="1" dirty="0" smtClean="0"/>
              <a:t>souřadnic. 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19672" y="1772816"/>
            <a:ext cx="61436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koeficient</a:t>
            </a:r>
            <a:r>
              <a:rPr lang="cs-CZ" sz="3600" b="1" dirty="0" smtClean="0"/>
              <a:t> přímé </a:t>
            </a:r>
            <a:r>
              <a:rPr lang="cs-CZ" sz="3600" b="1" dirty="0" err="1" smtClean="0"/>
              <a:t>ú</a:t>
            </a:r>
            <a:r>
              <a:rPr lang="cs-CZ" sz="3600" b="1" dirty="0" smtClean="0"/>
              <a:t>. (kladné č.)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908720"/>
            <a:ext cx="61436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y = </a:t>
            </a:r>
            <a:r>
              <a:rPr lang="cs-CZ" sz="4400" b="1" i="1" dirty="0" smtClean="0"/>
              <a:t>k</a:t>
            </a:r>
            <a:r>
              <a:rPr lang="cs-CZ" sz="4400" b="1" dirty="0" smtClean="0"/>
              <a:t> . x</a:t>
            </a:r>
            <a:endParaRPr lang="cs-CZ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" name="Obrázek 73" descr="graf přímé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496" y="260648"/>
            <a:ext cx="4067944" cy="3050958"/>
          </a:xfrm>
          <a:prstGeom prst="rect">
            <a:avLst/>
          </a:prstGeom>
        </p:spPr>
      </p:pic>
      <p:pic>
        <p:nvPicPr>
          <p:cNvPr id="75" name="Obrázek 74" descr="graf přímé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64496" y="260648"/>
            <a:ext cx="4067944" cy="3050958"/>
          </a:xfrm>
          <a:prstGeom prst="rect">
            <a:avLst/>
          </a:prstGeom>
        </p:spPr>
      </p:pic>
      <p:pic>
        <p:nvPicPr>
          <p:cNvPr id="88" name="Obrázek 87" descr="graf přímé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496" y="3402378"/>
            <a:ext cx="4067944" cy="3050958"/>
          </a:xfrm>
          <a:prstGeom prst="rect">
            <a:avLst/>
          </a:prstGeom>
        </p:spPr>
      </p:pic>
      <p:pic>
        <p:nvPicPr>
          <p:cNvPr id="89" name="Obrázek 88" descr="graf přímé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64496" y="3402378"/>
            <a:ext cx="4067944" cy="305095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372</TotalTime>
  <Words>130</Words>
  <Application>Microsoft Office PowerPoint</Application>
  <PresentationFormat>Předvádění na obrazovce (4:3)</PresentationFormat>
  <Paragraphs>51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Graf a vzorec přímé úměrnosti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Přímá úměrnost</dc:title>
  <cp:lastModifiedBy>najman</cp:lastModifiedBy>
  <cp:revision>148</cp:revision>
  <dcterms:modified xsi:type="dcterms:W3CDTF">2011-02-22T09:31:51Z</dcterms:modified>
</cp:coreProperties>
</file>