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60" r:id="rId4"/>
    <p:sldId id="261" r:id="rId5"/>
  </p:sldIdLst>
  <p:sldSz cx="9144000" cy="6858000" type="screen4x3"/>
  <p:notesSz cx="6735763" cy="9869488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806D5"/>
    <a:srgbClr val="CCCC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95" d="100"/>
          <a:sy n="95" d="100"/>
        </p:scale>
        <p:origin x="-45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6024" y="1556792"/>
            <a:ext cx="7772400" cy="3456384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solidFill>
                  <a:srgbClr val="00B0F0"/>
                </a:solidFill>
              </a:rPr>
              <a:t>Graf a vzorec nepřímé úměrnosti</a:t>
            </a:r>
            <a:endParaRPr lang="cs-CZ" sz="8000" b="1" dirty="0">
              <a:solidFill>
                <a:srgbClr val="00B0F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14476" y="4988768"/>
            <a:ext cx="6200796" cy="1752600"/>
          </a:xfrm>
        </p:spPr>
        <p:txBody>
          <a:bodyPr>
            <a:normAutofit/>
          </a:bodyPr>
          <a:lstStyle/>
          <a:p>
            <a:pPr algn="ctr"/>
            <a:endParaRPr lang="cs-CZ" sz="1600" dirty="0" smtClean="0"/>
          </a:p>
          <a:p>
            <a:pPr algn="ctr"/>
            <a:r>
              <a:rPr lang="cs-CZ" sz="1600" dirty="0" smtClean="0"/>
              <a:t>Autor: Tomáš Najman</a:t>
            </a:r>
          </a:p>
          <a:p>
            <a:pPr algn="ctr"/>
            <a:r>
              <a:rPr lang="cs-CZ" sz="1600" dirty="0" smtClean="0"/>
              <a:t>Vytvořeno v rámci v projektu „EU peníze školám“ </a:t>
            </a:r>
          </a:p>
          <a:p>
            <a:pPr algn="ctr"/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4" name="Obrázek 3" descr="logo_EU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971692" y="188640"/>
            <a:ext cx="5029200" cy="12192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Volný tvar 134"/>
          <p:cNvSpPr/>
          <p:nvPr/>
        </p:nvSpPr>
        <p:spPr>
          <a:xfrm>
            <a:off x="4381081" y="3587262"/>
            <a:ext cx="3798277" cy="1889090"/>
          </a:xfrm>
          <a:custGeom>
            <a:avLst/>
            <a:gdLst>
              <a:gd name="connsiteX0" fmla="*/ 0 w 3798277"/>
              <a:gd name="connsiteY0" fmla="*/ 0 h 1889090"/>
              <a:gd name="connsiteX1" fmla="*/ 50242 w 3798277"/>
              <a:gd name="connsiteY1" fmla="*/ 200967 h 1889090"/>
              <a:gd name="connsiteX2" fmla="*/ 251209 w 3798277"/>
              <a:gd name="connsiteY2" fmla="*/ 743578 h 1889090"/>
              <a:gd name="connsiteX3" fmla="*/ 773723 w 3798277"/>
              <a:gd name="connsiteY3" fmla="*/ 1276140 h 1889090"/>
              <a:gd name="connsiteX4" fmla="*/ 1336431 w 3798277"/>
              <a:gd name="connsiteY4" fmla="*/ 1577591 h 1889090"/>
              <a:gd name="connsiteX5" fmla="*/ 2391508 w 3798277"/>
              <a:gd name="connsiteY5" fmla="*/ 1808703 h 1889090"/>
              <a:gd name="connsiteX6" fmla="*/ 3798277 w 3798277"/>
              <a:gd name="connsiteY6" fmla="*/ 1889090 h 18890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798277" h="1889090">
                <a:moveTo>
                  <a:pt x="0" y="0"/>
                </a:moveTo>
                <a:cubicBezTo>
                  <a:pt x="4187" y="38518"/>
                  <a:pt x="8374" y="77037"/>
                  <a:pt x="50242" y="200967"/>
                </a:cubicBezTo>
                <a:cubicBezTo>
                  <a:pt x="92110" y="324897"/>
                  <a:pt x="130629" y="564383"/>
                  <a:pt x="251209" y="743578"/>
                </a:cubicBezTo>
                <a:cubicBezTo>
                  <a:pt x="371789" y="922773"/>
                  <a:pt x="592853" y="1137138"/>
                  <a:pt x="773723" y="1276140"/>
                </a:cubicBezTo>
                <a:cubicBezTo>
                  <a:pt x="954593" y="1415142"/>
                  <a:pt x="1066800" y="1488831"/>
                  <a:pt x="1336431" y="1577591"/>
                </a:cubicBezTo>
                <a:cubicBezTo>
                  <a:pt x="1606062" y="1666351"/>
                  <a:pt x="1981200" y="1756787"/>
                  <a:pt x="2391508" y="1808703"/>
                </a:cubicBezTo>
                <a:cubicBezTo>
                  <a:pt x="2801816" y="1860619"/>
                  <a:pt x="3300046" y="1874854"/>
                  <a:pt x="3798277" y="1889090"/>
                </a:cubicBezTo>
              </a:path>
            </a:pathLst>
          </a:custGeom>
          <a:ln w="34925">
            <a:solidFill>
              <a:srgbClr val="F806D5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9" name="Přímá spojovací čára 8"/>
          <p:cNvCxnSpPr/>
          <p:nvPr/>
        </p:nvCxnSpPr>
        <p:spPr>
          <a:xfrm flipV="1">
            <a:off x="3499428" y="5887003"/>
            <a:ext cx="5000628" cy="2032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 rot="5400000" flipH="1" flipV="1">
            <a:off x="5048005" y="5898031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 rot="5400000" flipH="1" flipV="1">
            <a:off x="5762385" y="5889173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 rot="5400000" flipH="1" flipV="1">
            <a:off x="6476765" y="5888174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 flipH="1" flipV="1">
            <a:off x="7191145" y="5892195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 flipH="1" flipV="1">
            <a:off x="7905525" y="5893602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 rot="16200000" flipV="1">
            <a:off x="1892276" y="4199196"/>
            <a:ext cx="3666067" cy="1388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Přímá spojovací čára 39"/>
          <p:cNvCxnSpPr/>
          <p:nvPr/>
        </p:nvCxnSpPr>
        <p:spPr>
          <a:xfrm flipH="1" flipV="1">
            <a:off x="3631834" y="4181781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Přímá spojovací čára 41"/>
          <p:cNvCxnSpPr/>
          <p:nvPr/>
        </p:nvCxnSpPr>
        <p:spPr>
          <a:xfrm flipH="1" flipV="1">
            <a:off x="3610097" y="3753153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4" name="Přímá spojovací čára 43"/>
          <p:cNvCxnSpPr/>
          <p:nvPr/>
        </p:nvCxnSpPr>
        <p:spPr>
          <a:xfrm flipH="1" flipV="1">
            <a:off x="3621977" y="3324525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/>
          <p:nvPr/>
        </p:nvCxnSpPr>
        <p:spPr>
          <a:xfrm flipH="1" flipV="1">
            <a:off x="3622976" y="4610409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ovací čára 54"/>
          <p:cNvCxnSpPr/>
          <p:nvPr/>
        </p:nvCxnSpPr>
        <p:spPr>
          <a:xfrm flipH="1" flipV="1">
            <a:off x="3638877" y="5467665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ovací čára 56"/>
          <p:cNvCxnSpPr/>
          <p:nvPr/>
        </p:nvCxnSpPr>
        <p:spPr>
          <a:xfrm flipH="1" flipV="1">
            <a:off x="3625998" y="5039037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3" name="TextovéPole 62"/>
          <p:cNvSpPr txBox="1"/>
          <p:nvPr/>
        </p:nvSpPr>
        <p:spPr>
          <a:xfrm>
            <a:off x="3690658" y="5805264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i="1" dirty="0" smtClean="0"/>
              <a:t>O</a:t>
            </a:r>
            <a:endParaRPr lang="cs-CZ" sz="2400" b="1" i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610769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3</a:t>
            </a:r>
            <a:endParaRPr lang="cs-CZ" sz="24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890553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7039529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5</a:t>
            </a:r>
            <a:endParaRPr lang="cs-CZ" sz="2400" b="1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6325149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</a:t>
            </a:r>
            <a:endParaRPr lang="cs-CZ" sz="2400" b="1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7748073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</a:t>
            </a:r>
            <a:endParaRPr lang="cs-CZ" sz="2400" b="1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3039340" y="5253351"/>
            <a:ext cx="675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20</a:t>
            </a:r>
            <a:endParaRPr lang="cs-CZ" sz="2400" b="1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3000703" y="4382980"/>
            <a:ext cx="675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60</a:t>
            </a:r>
            <a:endParaRPr lang="cs-CZ" sz="2400" b="1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3000703" y="4811844"/>
            <a:ext cx="675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40</a:t>
            </a:r>
            <a:endParaRPr lang="cs-CZ" sz="2400" b="1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000703" y="3941709"/>
            <a:ext cx="675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80</a:t>
            </a:r>
            <a:endParaRPr lang="cs-CZ" sz="2400" b="1" dirty="0"/>
          </a:p>
        </p:txBody>
      </p:sp>
      <p:sp>
        <p:nvSpPr>
          <p:cNvPr id="84" name="TextovéPole 83"/>
          <p:cNvSpPr txBox="1"/>
          <p:nvPr/>
        </p:nvSpPr>
        <p:spPr>
          <a:xfrm>
            <a:off x="2987824" y="3097332"/>
            <a:ext cx="675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120</a:t>
            </a:r>
            <a:endParaRPr lang="cs-CZ" sz="2400" b="1" dirty="0"/>
          </a:p>
        </p:txBody>
      </p:sp>
      <p:sp>
        <p:nvSpPr>
          <p:cNvPr id="85" name="TextovéPole 84"/>
          <p:cNvSpPr txBox="1"/>
          <p:nvPr/>
        </p:nvSpPr>
        <p:spPr>
          <a:xfrm>
            <a:off x="3000703" y="3513081"/>
            <a:ext cx="6754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100</a:t>
            </a:r>
            <a:endParaRPr lang="cs-CZ" sz="2400" b="1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3643306" y="2291356"/>
            <a:ext cx="136074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y </a:t>
            </a:r>
            <a:r>
              <a:rPr lang="cs-CZ" sz="2400" b="1" dirty="0" smtClean="0"/>
              <a:t>(hod.)</a:t>
            </a:r>
            <a:endParaRPr lang="cs-CZ" sz="2400" b="1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8143900" y="5807463"/>
            <a:ext cx="10001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x (ks.)</a:t>
            </a:r>
            <a:endParaRPr lang="cs-CZ" sz="2400" b="1" i="1" dirty="0"/>
          </a:p>
        </p:txBody>
      </p:sp>
      <p:cxnSp>
        <p:nvCxnSpPr>
          <p:cNvPr id="116" name="Přímá spojovací čára 115"/>
          <p:cNvCxnSpPr/>
          <p:nvPr/>
        </p:nvCxnSpPr>
        <p:spPr>
          <a:xfrm rot="16200000" flipH="1">
            <a:off x="4635131" y="5352936"/>
            <a:ext cx="1022563" cy="3306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TextovéPole 57"/>
          <p:cNvSpPr txBox="1"/>
          <p:nvPr/>
        </p:nvSpPr>
        <p:spPr>
          <a:xfrm>
            <a:off x="4572000" y="3532946"/>
            <a:ext cx="12961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1;100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cxnSp>
        <p:nvCxnSpPr>
          <p:cNvPr id="71" name="Přímá spojovací čára 70"/>
          <p:cNvCxnSpPr/>
          <p:nvPr/>
        </p:nvCxnSpPr>
        <p:spPr>
          <a:xfrm rot="5400000" flipH="1" flipV="1">
            <a:off x="4334661" y="5898031"/>
            <a:ext cx="189962" cy="1035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2" name="TextovéPole 71"/>
          <p:cNvSpPr txBox="1"/>
          <p:nvPr/>
        </p:nvSpPr>
        <p:spPr>
          <a:xfrm>
            <a:off x="4189052" y="5934694"/>
            <a:ext cx="50006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1</a:t>
            </a:r>
            <a:endParaRPr lang="cs-CZ" sz="2400" b="1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0" y="162506"/>
            <a:ext cx="298782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3600" b="1" dirty="0" smtClean="0">
                <a:solidFill>
                  <a:srgbClr val="00B0F0"/>
                </a:solidFill>
              </a:rPr>
              <a:t> 1 čerpadlo vyčerpá nádrž za  100  hodin.</a:t>
            </a:r>
            <a:endParaRPr lang="cs-CZ" sz="3600" b="1" dirty="0">
              <a:solidFill>
                <a:srgbClr val="00B0F0"/>
              </a:solidFill>
            </a:endParaRPr>
          </a:p>
        </p:txBody>
      </p:sp>
      <p:graphicFrame>
        <p:nvGraphicFramePr>
          <p:cNvPr id="87" name="Tabulka 86"/>
          <p:cNvGraphicFramePr>
            <a:graphicFrameLocks noGrp="1"/>
          </p:cNvGraphicFramePr>
          <p:nvPr/>
        </p:nvGraphicFramePr>
        <p:xfrm>
          <a:off x="3563888" y="313362"/>
          <a:ext cx="4896544" cy="1615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49794"/>
                <a:gridCol w="717503"/>
                <a:gridCol w="717503"/>
                <a:gridCol w="663672"/>
                <a:gridCol w="648072"/>
              </a:tblGrid>
              <a:tr h="785818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>
                          <a:solidFill>
                            <a:srgbClr val="FF0000"/>
                          </a:solidFill>
                        </a:rPr>
                        <a:t>Počet čerpadel </a:t>
                      </a:r>
                      <a:r>
                        <a:rPr lang="cs-CZ" sz="1800" baseline="0" dirty="0" smtClean="0">
                          <a:solidFill>
                            <a:srgbClr val="FF0000"/>
                          </a:solidFill>
                        </a:rPr>
                        <a:t>(ks)</a:t>
                      </a:r>
                      <a:endParaRPr lang="cs-CZ" sz="1800" dirty="0" smtClean="0">
                        <a:solidFill>
                          <a:srgbClr val="FF0000"/>
                        </a:solidFill>
                      </a:endParaRPr>
                    </a:p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>
                          <a:solidFill>
                            <a:srgbClr val="FF0000"/>
                          </a:solidFill>
                        </a:rPr>
                        <a:t>X</a:t>
                      </a:r>
                      <a:endParaRPr lang="cs-CZ" sz="2800" dirty="0">
                        <a:solidFill>
                          <a:srgbClr val="FF0000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1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2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4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dirty="0" smtClean="0">
                          <a:solidFill>
                            <a:srgbClr val="FF0000"/>
                          </a:solidFill>
                        </a:rPr>
                        <a:t>5</a:t>
                      </a:r>
                      <a:endParaRPr lang="cs-CZ" sz="3600" dirty="0">
                        <a:solidFill>
                          <a:srgbClr val="FF0000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718196"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1" dirty="0" smtClean="0"/>
                        <a:t>Čas (hod.)</a:t>
                      </a:r>
                    </a:p>
                    <a:p>
                      <a:pPr algn="ctr"/>
                      <a:r>
                        <a:rPr lang="cs-CZ" sz="2800" b="1" dirty="0" smtClean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91" name="TextovéPole 90"/>
          <p:cNvSpPr txBox="1"/>
          <p:nvPr/>
        </p:nvSpPr>
        <p:spPr>
          <a:xfrm>
            <a:off x="71406" y="2143116"/>
            <a:ext cx="32044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1. Doplň tabulku. </a:t>
            </a: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97" name="TextovéPole 96"/>
          <p:cNvSpPr txBox="1"/>
          <p:nvPr/>
        </p:nvSpPr>
        <p:spPr>
          <a:xfrm>
            <a:off x="71758" y="2852936"/>
            <a:ext cx="284405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 2. Sestroj graf závislosti času čerpání  na počtu čerpadel.</a:t>
            </a:r>
            <a:endParaRPr lang="cs-CZ" sz="32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5683936" y="1268760"/>
            <a:ext cx="7920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100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489454" y="1268760"/>
            <a:ext cx="6748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50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7138676" y="1268760"/>
            <a:ext cx="693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25</a:t>
            </a:r>
            <a:endParaRPr lang="cs-CZ" sz="2800" b="1" dirty="0">
              <a:solidFill>
                <a:srgbClr val="00B0F0"/>
              </a:solidFill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7796796" y="1268760"/>
            <a:ext cx="6937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rgbClr val="00B0F0"/>
                </a:solidFill>
              </a:rPr>
              <a:t>20</a:t>
            </a:r>
            <a:endParaRPr lang="cs-CZ" sz="2800" b="1" dirty="0">
              <a:solidFill>
                <a:srgbClr val="00B0F0"/>
              </a:solidFill>
            </a:endParaRPr>
          </a:p>
        </p:txBody>
      </p:sp>
      <p:cxnSp>
        <p:nvCxnSpPr>
          <p:cNvPr id="51" name="Přímá spojovací čára 50"/>
          <p:cNvCxnSpPr/>
          <p:nvPr/>
        </p:nvCxnSpPr>
        <p:spPr>
          <a:xfrm>
            <a:off x="3779912" y="3768944"/>
            <a:ext cx="673180" cy="158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ovací čára 51"/>
          <p:cNvCxnSpPr/>
          <p:nvPr/>
        </p:nvCxnSpPr>
        <p:spPr>
          <a:xfrm rot="5400000">
            <a:off x="3380787" y="4815332"/>
            <a:ext cx="2097737" cy="3343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Přímá spojovací čára 61"/>
          <p:cNvCxnSpPr/>
          <p:nvPr/>
        </p:nvCxnSpPr>
        <p:spPr>
          <a:xfrm>
            <a:off x="3779912" y="4838887"/>
            <a:ext cx="1374892" cy="129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Přímá spojovací čára 75"/>
          <p:cNvCxnSpPr/>
          <p:nvPr/>
        </p:nvCxnSpPr>
        <p:spPr>
          <a:xfrm rot="5400000">
            <a:off x="6355856" y="5557999"/>
            <a:ext cx="458185" cy="13542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Přímá spojovací čára 76"/>
          <p:cNvCxnSpPr/>
          <p:nvPr/>
        </p:nvCxnSpPr>
        <p:spPr>
          <a:xfrm>
            <a:off x="3759816" y="5352229"/>
            <a:ext cx="2811807" cy="891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Přímá spojovací čára 93"/>
          <p:cNvCxnSpPr/>
          <p:nvPr/>
        </p:nvCxnSpPr>
        <p:spPr>
          <a:xfrm flipV="1">
            <a:off x="3814879" y="5453636"/>
            <a:ext cx="3493425" cy="11684"/>
          </a:xfrm>
          <a:prstGeom prst="line">
            <a:avLst/>
          </a:prstGeom>
          <a:ln w="22225">
            <a:solidFill>
              <a:srgbClr val="FF000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ovací čára 95"/>
          <p:cNvCxnSpPr/>
          <p:nvPr/>
        </p:nvCxnSpPr>
        <p:spPr>
          <a:xfrm rot="5400000">
            <a:off x="7076800" y="5647570"/>
            <a:ext cx="429712" cy="6894"/>
          </a:xfrm>
          <a:prstGeom prst="line">
            <a:avLst/>
          </a:prstGeom>
          <a:ln w="22225">
            <a:solidFill>
              <a:srgbClr val="00B0F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1" name="Elipsa 100"/>
          <p:cNvSpPr/>
          <p:nvPr/>
        </p:nvSpPr>
        <p:spPr>
          <a:xfrm>
            <a:off x="4355976" y="3717032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Elipsa 101"/>
          <p:cNvSpPr/>
          <p:nvPr/>
        </p:nvSpPr>
        <p:spPr>
          <a:xfrm>
            <a:off x="5076056" y="4777056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Elipsa 103"/>
          <p:cNvSpPr/>
          <p:nvPr/>
        </p:nvSpPr>
        <p:spPr>
          <a:xfrm>
            <a:off x="6516216" y="5282252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Elipsa 104"/>
          <p:cNvSpPr/>
          <p:nvPr/>
        </p:nvSpPr>
        <p:spPr>
          <a:xfrm>
            <a:off x="7236296" y="5384404"/>
            <a:ext cx="142876" cy="142876"/>
          </a:xfrm>
          <a:prstGeom prst="ellipse">
            <a:avLst/>
          </a:prstGeom>
          <a:solidFill>
            <a:srgbClr val="F806D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TextovéPole 105"/>
          <p:cNvSpPr txBox="1"/>
          <p:nvPr/>
        </p:nvSpPr>
        <p:spPr>
          <a:xfrm>
            <a:off x="5292080" y="4613066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2;50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sp>
        <p:nvSpPr>
          <p:cNvPr id="108" name="TextovéPole 107"/>
          <p:cNvSpPr txBox="1"/>
          <p:nvPr/>
        </p:nvSpPr>
        <p:spPr>
          <a:xfrm>
            <a:off x="6618368" y="4941168"/>
            <a:ext cx="12241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4;25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sp>
        <p:nvSpPr>
          <p:cNvPr id="109" name="TextovéPole 108"/>
          <p:cNvSpPr txBox="1"/>
          <p:nvPr/>
        </p:nvSpPr>
        <p:spPr>
          <a:xfrm>
            <a:off x="7380312" y="5189130"/>
            <a:ext cx="9361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 smtClean="0"/>
              <a:t>[</a:t>
            </a:r>
            <a:r>
              <a:rPr lang="cs-CZ" sz="2000" b="1" dirty="0" smtClean="0"/>
              <a:t>5;20</a:t>
            </a:r>
            <a:r>
              <a:rPr lang="en-US" sz="2000" b="1" dirty="0" smtClean="0"/>
              <a:t>]</a:t>
            </a:r>
            <a:endParaRPr lang="cs-CZ" sz="2000" b="1" dirty="0"/>
          </a:p>
        </p:txBody>
      </p:sp>
      <p:cxnSp>
        <p:nvCxnSpPr>
          <p:cNvPr id="117" name="Přímá spojovací šipka 116"/>
          <p:cNvCxnSpPr/>
          <p:nvPr/>
        </p:nvCxnSpPr>
        <p:spPr>
          <a:xfrm rot="5400000">
            <a:off x="4463992" y="2096852"/>
            <a:ext cx="1584173" cy="1512171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Přímá spojovací šipka 122"/>
          <p:cNvCxnSpPr/>
          <p:nvPr/>
        </p:nvCxnSpPr>
        <p:spPr>
          <a:xfrm rot="5400000">
            <a:off x="6157463" y="3350883"/>
            <a:ext cx="3232964" cy="796910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Přímá spojovací šipka 127"/>
          <p:cNvCxnSpPr/>
          <p:nvPr/>
        </p:nvCxnSpPr>
        <p:spPr>
          <a:xfrm rot="5400000">
            <a:off x="5459971" y="3222745"/>
            <a:ext cx="3184391" cy="860604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ovací šipka 128"/>
          <p:cNvCxnSpPr/>
          <p:nvPr/>
        </p:nvCxnSpPr>
        <p:spPr>
          <a:xfrm rot="5400000">
            <a:off x="4644008" y="2636912"/>
            <a:ext cx="2664296" cy="1512168"/>
          </a:xfrm>
          <a:prstGeom prst="straightConnector1">
            <a:avLst/>
          </a:prstGeom>
          <a:ln w="25400">
            <a:solidFill>
              <a:schemeClr val="bg1">
                <a:lumMod val="50000"/>
              </a:schemeClr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85" decel="100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385" decel="100000"/>
                                        <p:tgtEl>
                                          <p:spTgt spid="41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385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385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385" decel="100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9" dur="385" decel="100000"/>
                                        <p:tgtEl>
                                          <p:spTgt spid="43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0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1" dur="385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3" dur="385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85" decel="100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0" dur="385" decel="100000"/>
                                        <p:tgtEl>
                                          <p:spTgt spid="4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1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2" dur="385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3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4" dur="385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5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85" decel="100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1" dur="385" decel="100000"/>
                                        <p:tgtEl>
                                          <p:spTgt spid="4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2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3" dur="385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4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5" dur="385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6" dur="615" accel="100000" fill="hold">
                                          <p:stCondLst>
                                            <p:cond delay="385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500"/>
                            </p:stCondLst>
                            <p:childTnLst>
                              <p:par>
                                <p:cTn id="56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000"/>
                            </p:stCondLst>
                            <p:childTnLst>
                              <p:par>
                                <p:cTn id="61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3" dur="5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1500"/>
                            </p:stCondLst>
                            <p:childTnLst>
                              <p:par>
                                <p:cTn id="6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3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4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7" fill="hold">
                            <p:stCondLst>
                              <p:cond delay="500"/>
                            </p:stCondLst>
                            <p:childTnLst>
                              <p:par>
                                <p:cTn id="78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1000"/>
                            </p:stCondLst>
                            <p:childTnLst>
                              <p:par>
                                <p:cTn id="8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85" dur="500"/>
                                        <p:tgtEl>
                                          <p:spTgt spid="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1500"/>
                            </p:stCondLst>
                            <p:childTnLst>
                              <p:par>
                                <p:cTn id="87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500" fill="hold"/>
                                        <p:tgtEl>
                                          <p:spTgt spid="10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5" dur="5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500"/>
                            </p:stCondLst>
                            <p:childTnLst>
                              <p:par>
                                <p:cTn id="10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1000"/>
                            </p:stCondLst>
                            <p:childTnLst>
                              <p:par>
                                <p:cTn id="105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7" dur="500"/>
                                        <p:tgtEl>
                                          <p:spTgt spid="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1500"/>
                            </p:stCondLst>
                            <p:childTnLst>
                              <p:par>
                                <p:cTn id="109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7" dur="5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0" dur="5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1" fill="hold">
                            <p:stCondLst>
                              <p:cond delay="500"/>
                            </p:stCondLst>
                            <p:childTnLst>
                              <p:par>
                                <p:cTn id="122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1000"/>
                            </p:stCondLst>
                            <p:childTnLst>
                              <p:par>
                                <p:cTn id="127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9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1500"/>
                            </p:stCondLst>
                            <p:childTnLst>
                              <p:par>
                                <p:cTn id="131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9"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" grpId="0" animBg="1"/>
      <p:bldP spid="58" grpId="0"/>
      <p:bldP spid="41" grpId="0"/>
      <p:bldP spid="43" grpId="0"/>
      <p:bldP spid="47" grpId="0"/>
      <p:bldP spid="48" grpId="0"/>
      <p:bldP spid="101" grpId="0" animBg="1"/>
      <p:bldP spid="102" grpId="0" animBg="1"/>
      <p:bldP spid="104" grpId="0" animBg="1"/>
      <p:bldP spid="105" grpId="0" animBg="1"/>
      <p:bldP spid="106" grpId="0"/>
      <p:bldP spid="108" grpId="0"/>
      <p:bldP spid="10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90364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Nepřímou úměrnost </a:t>
            </a:r>
            <a:r>
              <a:rPr lang="cs-CZ" sz="3600" b="1" dirty="0" smtClean="0"/>
              <a:t>můžeme zapsat vzorcem</a:t>
            </a:r>
            <a:r>
              <a:rPr lang="cs-CZ" sz="3600" b="1" dirty="0" smtClean="0"/>
              <a:t>:</a:t>
            </a:r>
            <a:endParaRPr lang="cs-CZ" sz="3600" b="1" dirty="0"/>
          </a:p>
        </p:txBody>
      </p:sp>
      <p:cxnSp>
        <p:nvCxnSpPr>
          <p:cNvPr id="4" name="Přímá spojovací šipka 3"/>
          <p:cNvCxnSpPr/>
          <p:nvPr/>
        </p:nvCxnSpPr>
        <p:spPr>
          <a:xfrm rot="10800000">
            <a:off x="1763688" y="1436583"/>
            <a:ext cx="1152128" cy="504056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67544" y="3452807"/>
            <a:ext cx="87129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Všechny </a:t>
            </a:r>
            <a:r>
              <a:rPr lang="cs-CZ" sz="3600" b="1" u="sng" dirty="0" smtClean="0"/>
              <a:t>body</a:t>
            </a:r>
            <a:r>
              <a:rPr lang="cs-CZ" sz="3600" b="1" dirty="0" smtClean="0"/>
              <a:t> grafu </a:t>
            </a:r>
            <a:r>
              <a:rPr lang="cs-CZ" sz="3600" b="1" u="sng" dirty="0" smtClean="0"/>
              <a:t>leží na křivce</a:t>
            </a:r>
            <a:r>
              <a:rPr lang="cs-CZ" sz="3600" b="1" dirty="0" smtClean="0"/>
              <a:t> s názvem </a:t>
            </a:r>
            <a:r>
              <a:rPr lang="cs-CZ" sz="3600" b="1" u="sng" dirty="0" smtClean="0"/>
              <a:t>hyperbola</a:t>
            </a:r>
            <a:r>
              <a:rPr lang="cs-CZ" sz="3600" b="1" dirty="0" smtClean="0"/>
              <a:t>. </a:t>
            </a:r>
            <a:endParaRPr lang="cs-CZ" sz="36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748812" y="1940639"/>
            <a:ext cx="639518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koeficient</a:t>
            </a:r>
            <a:r>
              <a:rPr lang="cs-CZ" sz="3600" b="1" dirty="0" smtClean="0"/>
              <a:t> nepřímé </a:t>
            </a:r>
            <a:r>
              <a:rPr lang="cs-CZ" sz="3600" b="1" dirty="0" err="1" smtClean="0"/>
              <a:t>ú</a:t>
            </a:r>
            <a:r>
              <a:rPr lang="cs-CZ" sz="3600" b="1" dirty="0" smtClean="0"/>
              <a:t>. (kladné č.)</a:t>
            </a:r>
            <a:endParaRPr lang="cs-CZ" sz="36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5536" y="1292567"/>
            <a:ext cx="614366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y = </a:t>
            </a:r>
            <a:endParaRPr lang="cs-CZ" sz="4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31640" y="1027182"/>
            <a:ext cx="936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i="1" dirty="0" smtClean="0"/>
              <a:t>k</a:t>
            </a:r>
            <a:endParaRPr lang="cs-CZ" sz="4400" b="1" dirty="0"/>
          </a:p>
        </p:txBody>
      </p:sp>
      <p:sp>
        <p:nvSpPr>
          <p:cNvPr id="9" name="TextovéPole 8"/>
          <p:cNvSpPr txBox="1"/>
          <p:nvPr/>
        </p:nvSpPr>
        <p:spPr>
          <a:xfrm>
            <a:off x="1331640" y="1508591"/>
            <a:ext cx="93610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x</a:t>
            </a:r>
            <a:endParaRPr lang="cs-CZ" sz="4400" b="1" dirty="0"/>
          </a:p>
        </p:txBody>
      </p:sp>
      <p:cxnSp>
        <p:nvCxnSpPr>
          <p:cNvPr id="13" name="Přímá spojovací čára 12"/>
          <p:cNvCxnSpPr/>
          <p:nvPr/>
        </p:nvCxnSpPr>
        <p:spPr>
          <a:xfrm>
            <a:off x="1269680" y="1692799"/>
            <a:ext cx="576064" cy="0"/>
          </a:xfrm>
          <a:prstGeom prst="line">
            <a:avLst/>
          </a:prstGeom>
          <a:ln w="254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0" name="Obrázek 59" descr="graf nepřímé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16024" y="108012"/>
            <a:ext cx="3779912" cy="2834934"/>
          </a:xfrm>
          <a:prstGeom prst="rect">
            <a:avLst/>
          </a:prstGeom>
        </p:spPr>
      </p:pic>
      <p:pic>
        <p:nvPicPr>
          <p:cNvPr id="61" name="Obrázek 60" descr="graf nepřímé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92488" y="116632"/>
            <a:ext cx="3779912" cy="2834934"/>
          </a:xfrm>
          <a:prstGeom prst="rect">
            <a:avLst/>
          </a:prstGeom>
        </p:spPr>
      </p:pic>
      <p:pic>
        <p:nvPicPr>
          <p:cNvPr id="68" name="Obrázek 67" descr="graf nepřímé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9512" y="3105726"/>
            <a:ext cx="3779912" cy="2834934"/>
          </a:xfrm>
          <a:prstGeom prst="rect">
            <a:avLst/>
          </a:prstGeom>
        </p:spPr>
      </p:pic>
      <p:pic>
        <p:nvPicPr>
          <p:cNvPr id="70" name="Obrázek 69" descr="graf nepřímé.bmp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355976" y="3114346"/>
            <a:ext cx="3779912" cy="283493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408</TotalTime>
  <Words>118</Words>
  <Application>Microsoft Office PowerPoint</Application>
  <PresentationFormat>Předvádění na obrazovce (4:3)</PresentationFormat>
  <Paragraphs>45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Graf a vzorec nepřímé úměrnosti</vt:lpstr>
      <vt:lpstr>Snímek 2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Přímá úměrnost</dc:title>
  <cp:lastModifiedBy>najman</cp:lastModifiedBy>
  <cp:revision>159</cp:revision>
  <dcterms:modified xsi:type="dcterms:W3CDTF">2011-02-22T09:33:13Z</dcterms:modified>
</cp:coreProperties>
</file>