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62" r:id="rId4"/>
    <p:sldId id="256" r:id="rId5"/>
    <p:sldId id="261" r:id="rId6"/>
    <p:sldId id="259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3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Procenta</a:t>
            </a:r>
            <a:endParaRPr lang="cs-CZ" sz="80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1003670">
            <a:off x="411411" y="1720194"/>
            <a:ext cx="84249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   V jakých souvislostech jste se setkali s pojmem procenta?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11629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7200" b="1" dirty="0" smtClean="0">
                <a:solidFill>
                  <a:srgbClr val="00B0F0"/>
                </a:solidFill>
              </a:rPr>
              <a:t>   Procenta vyjadřují podobně jako zlomky a desetinná čísla určitou část celku.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339752" y="404664"/>
          <a:ext cx="3887810" cy="3530840"/>
        </p:xfrm>
        <a:graphic>
          <a:graphicData uri="http://schemas.openxmlformats.org/drawingml/2006/table">
            <a:tbl>
              <a:tblPr/>
              <a:tblGrid>
                <a:gridCol w="388781"/>
                <a:gridCol w="388781"/>
                <a:gridCol w="388781"/>
                <a:gridCol w="388781"/>
                <a:gridCol w="388781"/>
                <a:gridCol w="388781"/>
                <a:gridCol w="388781"/>
                <a:gridCol w="388781"/>
                <a:gridCol w="388781"/>
                <a:gridCol w="388781"/>
              </a:tblGrid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349800" y="414712"/>
            <a:ext cx="382513" cy="342378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084168" y="1772816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celek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149080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Jedno procento z daného celku je jedna setina z tohoto celku.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530120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Jedno procento z celku je                 z celku čili 0,01 z celku.</a:t>
            </a: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5292080" y="5013176"/>
          <a:ext cx="864096" cy="1217590"/>
        </p:xfrm>
        <a:graphic>
          <a:graphicData uri="http://schemas.openxmlformats.org/presentationml/2006/ole">
            <p:oleObj spid="_x0000_s1026" name="Rovnice" r:id="rId3" imgW="27936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23528" y="1556792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1 %</a:t>
            </a:r>
            <a:endParaRPr lang="cs-CZ" sz="5400" b="1" dirty="0"/>
          </a:p>
        </p:txBody>
      </p:sp>
      <p:cxnSp>
        <p:nvCxnSpPr>
          <p:cNvPr id="10" name="Přímá spojovací šipka 9"/>
          <p:cNvCxnSpPr>
            <a:stCxn id="8" idx="0"/>
          </p:cNvCxnSpPr>
          <p:nvPr/>
        </p:nvCxnSpPr>
        <p:spPr>
          <a:xfrm rot="5400000" flipH="1" flipV="1">
            <a:off x="1349642" y="638690"/>
            <a:ext cx="792088" cy="10441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Př.   </a:t>
            </a:r>
            <a:r>
              <a:rPr lang="cs-CZ" sz="5400" b="1" dirty="0" smtClean="0">
                <a:solidFill>
                  <a:srgbClr val="00B0F0"/>
                </a:solidFill>
              </a:rPr>
              <a:t>Urči 1 % z: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a)  1 000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1124744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 1 000 </a:t>
            </a:r>
            <a:r>
              <a:rPr lang="cs-CZ" sz="4400" b="1" dirty="0" smtClean="0">
                <a:solidFill>
                  <a:srgbClr val="00B0F0"/>
                </a:solidFill>
              </a:rPr>
              <a:t>: 100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1124744"/>
            <a:ext cx="15121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= </a:t>
            </a:r>
            <a:r>
              <a:rPr lang="cs-CZ" sz="4400" b="1" dirty="0" smtClean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2227511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b)  250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2227511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 250 </a:t>
            </a:r>
            <a:r>
              <a:rPr lang="cs-CZ" sz="4400" b="1" dirty="0" smtClean="0">
                <a:solidFill>
                  <a:srgbClr val="00B0F0"/>
                </a:solidFill>
              </a:rPr>
              <a:t>: 100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2227511"/>
            <a:ext cx="15121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= </a:t>
            </a:r>
            <a:r>
              <a:rPr lang="cs-CZ" sz="4400" b="1" dirty="0" smtClean="0">
                <a:solidFill>
                  <a:srgbClr val="FF0000"/>
                </a:solidFill>
              </a:rPr>
              <a:t>2,5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3379639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a)  10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3379639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… 10 </a:t>
            </a:r>
            <a:r>
              <a:rPr lang="cs-CZ" sz="4400" b="1" dirty="0" smtClean="0">
                <a:solidFill>
                  <a:srgbClr val="00B0F0"/>
                </a:solidFill>
              </a:rPr>
              <a:t>: 100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3379639"/>
            <a:ext cx="15121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= </a:t>
            </a:r>
            <a:r>
              <a:rPr lang="cs-CZ" sz="4400" b="1" dirty="0" smtClean="0">
                <a:solidFill>
                  <a:srgbClr val="FF0000"/>
                </a:solidFill>
              </a:rPr>
              <a:t>0,1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699792" y="1988840"/>
          <a:ext cx="3887810" cy="3530840"/>
        </p:xfrm>
        <a:graphic>
          <a:graphicData uri="http://schemas.openxmlformats.org/drawingml/2006/table">
            <a:tbl>
              <a:tblPr/>
              <a:tblGrid>
                <a:gridCol w="388781"/>
                <a:gridCol w="388781"/>
                <a:gridCol w="388781"/>
                <a:gridCol w="388781"/>
                <a:gridCol w="388781"/>
                <a:gridCol w="388781"/>
                <a:gridCol w="388781"/>
                <a:gridCol w="388781"/>
                <a:gridCol w="388781"/>
                <a:gridCol w="388781"/>
              </a:tblGrid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84"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3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12546" marR="12546" marT="1254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709841" y="1998888"/>
            <a:ext cx="373458" cy="342378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5517232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základ (celek)</a:t>
            </a:r>
            <a:endParaRPr lang="cs-CZ" sz="4400" b="1" dirty="0"/>
          </a:p>
        </p:txBody>
      </p:sp>
      <p:sp>
        <p:nvSpPr>
          <p:cNvPr id="5" name="Obdélník 4"/>
          <p:cNvSpPr/>
          <p:nvPr/>
        </p:nvSpPr>
        <p:spPr>
          <a:xfrm>
            <a:off x="3053154" y="1998888"/>
            <a:ext cx="418630" cy="342378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14895" y="1998888"/>
            <a:ext cx="2783393" cy="342378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700548" y="2276872"/>
            <a:ext cx="3499566" cy="324279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14312" y="2348880"/>
            <a:ext cx="472495" cy="316766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56176" y="1998888"/>
            <a:ext cx="432048" cy="36004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1065510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1 %</a:t>
            </a:r>
            <a:endParaRPr lang="cs-CZ" sz="5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1065510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2 %</a:t>
            </a:r>
            <a:endParaRPr lang="cs-CZ" sz="5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1052736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9 %</a:t>
            </a:r>
            <a:endParaRPr lang="cs-CZ" sz="5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3225750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90 %</a:t>
            </a:r>
            <a:endParaRPr lang="cs-CZ" sz="5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3212976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99 %</a:t>
            </a:r>
            <a:endParaRPr lang="cs-CZ" sz="5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63888" y="3212976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100 %</a:t>
            </a:r>
            <a:endParaRPr lang="cs-CZ" sz="5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7504" y="188640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Kolik procent základu (celku) je vybarveno červeně?  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504" y="476672"/>
            <a:ext cx="88569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25 % z daného celku znamená </a:t>
            </a:r>
          </a:p>
          <a:p>
            <a:pPr>
              <a:spcBef>
                <a:spcPts val="1200"/>
              </a:spcBef>
            </a:pPr>
            <a:r>
              <a:rPr lang="cs-CZ" sz="4000" b="1" dirty="0" smtClean="0"/>
              <a:t>čili 0,25 z tohoto celku.</a:t>
            </a:r>
          </a:p>
        </p:txBody>
      </p:sp>
      <p:graphicFrame>
        <p:nvGraphicFramePr>
          <p:cNvPr id="17411" name="Object 2"/>
          <p:cNvGraphicFramePr>
            <a:graphicFrameLocks noChangeAspect="1"/>
          </p:cNvGraphicFramePr>
          <p:nvPr/>
        </p:nvGraphicFramePr>
        <p:xfrm>
          <a:off x="7092280" y="260648"/>
          <a:ext cx="863600" cy="1217613"/>
        </p:xfrm>
        <a:graphic>
          <a:graphicData uri="http://schemas.openxmlformats.org/presentationml/2006/ole">
            <p:oleObj spid="_x0000_s17411" name="Rovnice" r:id="rId3" imgW="279360" imgH="39348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32048" y="2132856"/>
            <a:ext cx="86044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Používáme slovo </a:t>
            </a:r>
            <a:r>
              <a:rPr lang="cs-CZ" sz="4400" b="1" dirty="0" smtClean="0">
                <a:solidFill>
                  <a:srgbClr val="FF0000"/>
                </a:solidFill>
              </a:rPr>
              <a:t>základ</a:t>
            </a:r>
            <a:r>
              <a:rPr lang="cs-CZ" sz="4400" b="1" dirty="0" smtClean="0"/>
              <a:t> (= celek).</a:t>
            </a:r>
            <a:endParaRPr lang="cs-CZ" sz="4400" b="1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259632" y="4077072"/>
          <a:ext cx="2376260" cy="2158080"/>
        </p:xfrm>
        <a:graphic>
          <a:graphicData uri="http://schemas.openxmlformats.org/drawingml/2006/table">
            <a:tbl>
              <a:tblPr/>
              <a:tblGrid>
                <a:gridCol w="237626"/>
                <a:gridCol w="237626"/>
                <a:gridCol w="237626"/>
                <a:gridCol w="237626"/>
                <a:gridCol w="237626"/>
                <a:gridCol w="237626"/>
                <a:gridCol w="237626"/>
                <a:gridCol w="237626"/>
                <a:gridCol w="237626"/>
                <a:gridCol w="237626"/>
              </a:tblGrid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1259632" y="4077072"/>
            <a:ext cx="2376264" cy="42367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259631" y="4437111"/>
            <a:ext cx="1186685" cy="289267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5076056" y="4077072"/>
          <a:ext cx="2376260" cy="2158080"/>
        </p:xfrm>
        <a:graphic>
          <a:graphicData uri="http://schemas.openxmlformats.org/drawingml/2006/table">
            <a:tbl>
              <a:tblPr/>
              <a:tblGrid>
                <a:gridCol w="237626"/>
                <a:gridCol w="237626"/>
                <a:gridCol w="237626"/>
                <a:gridCol w="237626"/>
                <a:gridCol w="237626"/>
                <a:gridCol w="237626"/>
                <a:gridCol w="237626"/>
                <a:gridCol w="237626"/>
                <a:gridCol w="237626"/>
                <a:gridCol w="237626"/>
              </a:tblGrid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808"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latin typeface="Arial CE"/>
                        </a:rPr>
                        <a:t> </a:t>
                      </a:r>
                    </a:p>
                  </a:txBody>
                  <a:tcPr marL="7668" marR="7668" marT="7668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" name="Obdélník 16"/>
          <p:cNvSpPr/>
          <p:nvPr/>
        </p:nvSpPr>
        <p:spPr>
          <a:xfrm>
            <a:off x="5076056" y="4077072"/>
            <a:ext cx="2376264" cy="42367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76055" y="4437111"/>
            <a:ext cx="1186685" cy="289267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9" name="Object 2"/>
          <p:cNvGraphicFramePr>
            <a:graphicFrameLocks noChangeAspect="1"/>
          </p:cNvGraphicFramePr>
          <p:nvPr/>
        </p:nvGraphicFramePr>
        <p:xfrm>
          <a:off x="1213630" y="2996952"/>
          <a:ext cx="766082" cy="1080120"/>
        </p:xfrm>
        <a:graphic>
          <a:graphicData uri="http://schemas.openxmlformats.org/presentationml/2006/ole">
            <p:oleObj spid="_x0000_s17412" name="Rovnice" r:id="rId4" imgW="279360" imgH="393480" progId="Equation.3">
              <p:embed/>
            </p:oleObj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1475656" y="6167045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celek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36096" y="6165304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B0F0"/>
                </a:solidFill>
              </a:rPr>
              <a:t>základ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3212976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z celku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3284984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25 % ze základu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7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770" decel="100000"/>
                                        <p:tgtEl>
                                          <p:spTgt spid="1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" dur="77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70" decel="100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770" decel="100000"/>
                                        <p:tgtEl>
                                          <p:spTgt spid="1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9" dur="77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7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770" decel="100000"/>
                                        <p:tgtEl>
                                          <p:spTgt spid="1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0" dur="77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77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770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770" decel="100000"/>
                                        <p:tgtEl>
                                          <p:spTgt spid="1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1" dur="77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77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 animBg="1"/>
      <p:bldP spid="15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-27384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Př.   </a:t>
            </a:r>
            <a:r>
              <a:rPr lang="cs-CZ" sz="5400" b="1" dirty="0" smtClean="0">
                <a:solidFill>
                  <a:srgbClr val="00B0F0"/>
                </a:solidFill>
              </a:rPr>
              <a:t>Urči: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980728"/>
            <a:ext cx="3312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a)  2 % ze 100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980728"/>
            <a:ext cx="1944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= 1 </a:t>
            </a:r>
            <a:r>
              <a:rPr lang="cs-CZ" sz="4400" b="1" dirty="0" smtClean="0">
                <a:solidFill>
                  <a:srgbClr val="00B0F0"/>
                </a:solidFill>
              </a:rPr>
              <a:t>. 2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980728"/>
            <a:ext cx="15121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= </a:t>
            </a:r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1867471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1 % je 1</a:t>
            </a:r>
            <a:endParaRPr lang="cs-CZ" sz="4400" b="1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 flipH="1" flipV="1">
            <a:off x="4175162" y="1808026"/>
            <a:ext cx="360040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hnutá šipka dolů 9"/>
          <p:cNvSpPr/>
          <p:nvPr/>
        </p:nvSpPr>
        <p:spPr>
          <a:xfrm>
            <a:off x="1187624" y="764704"/>
            <a:ext cx="3888432" cy="288032"/>
          </a:xfrm>
          <a:prstGeom prst="curvedDownArrow">
            <a:avLst>
              <a:gd name="adj1" fmla="val 0"/>
              <a:gd name="adj2" fmla="val 67564"/>
              <a:gd name="adj3" fmla="val 31977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2924944"/>
            <a:ext cx="3744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b)  7 % z 20 kg</a:t>
            </a:r>
            <a:endParaRPr lang="cs-CZ" sz="4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2924944"/>
            <a:ext cx="259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= 0,2 </a:t>
            </a:r>
            <a:r>
              <a:rPr lang="cs-CZ" sz="4400" b="1" dirty="0" smtClean="0">
                <a:solidFill>
                  <a:srgbClr val="00B0F0"/>
                </a:solidFill>
              </a:rPr>
              <a:t>. 7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2924944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= </a:t>
            </a:r>
            <a:r>
              <a:rPr lang="cs-CZ" sz="4400" b="1" dirty="0" smtClean="0">
                <a:solidFill>
                  <a:srgbClr val="FF0000"/>
                </a:solidFill>
              </a:rPr>
              <a:t>1,4 kg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3883695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1 % je 0,2</a:t>
            </a:r>
            <a:endParaRPr lang="cs-CZ" sz="4400" b="1" dirty="0"/>
          </a:p>
        </p:txBody>
      </p:sp>
      <p:cxnSp>
        <p:nvCxnSpPr>
          <p:cNvPr id="16" name="Přímá spojovací šipka 15"/>
          <p:cNvCxnSpPr/>
          <p:nvPr/>
        </p:nvCxnSpPr>
        <p:spPr>
          <a:xfrm rot="5400000" flipH="1" flipV="1">
            <a:off x="4463194" y="3824250"/>
            <a:ext cx="360040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ahnutá šipka dolů 16"/>
          <p:cNvSpPr/>
          <p:nvPr/>
        </p:nvSpPr>
        <p:spPr>
          <a:xfrm>
            <a:off x="1259632" y="2636912"/>
            <a:ext cx="4464496" cy="360040"/>
          </a:xfrm>
          <a:prstGeom prst="curvedDownArrow">
            <a:avLst>
              <a:gd name="adj1" fmla="val 0"/>
              <a:gd name="adj2" fmla="val 67564"/>
              <a:gd name="adj3" fmla="val 31977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725144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c)  12 % ze 130 m</a:t>
            </a:r>
            <a:endParaRPr lang="cs-CZ" sz="4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4725144"/>
            <a:ext cx="259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= 1,3 </a:t>
            </a:r>
            <a:r>
              <a:rPr lang="cs-CZ" sz="4400" b="1" dirty="0" smtClean="0">
                <a:solidFill>
                  <a:srgbClr val="00B0F0"/>
                </a:solidFill>
              </a:rPr>
              <a:t>. 12</a:t>
            </a:r>
            <a:endParaRPr lang="cs-CZ" sz="44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725144"/>
            <a:ext cx="2304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= </a:t>
            </a:r>
            <a:r>
              <a:rPr lang="cs-CZ" sz="4400" b="1" dirty="0" smtClean="0">
                <a:solidFill>
                  <a:srgbClr val="FF0000"/>
                </a:solidFill>
              </a:rPr>
              <a:t>15,6 m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0"/>
      <p:bldP spid="10" grpId="0" animBg="1"/>
      <p:bldP spid="11" grpId="0"/>
      <p:bldP spid="13" grpId="0"/>
      <p:bldP spid="14" grpId="0"/>
      <p:bldP spid="15" grpId="0"/>
      <p:bldP spid="17" grpId="0" animBg="1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1331640" y="1412776"/>
            <a:ext cx="54726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12 % </a:t>
            </a:r>
            <a:r>
              <a:rPr lang="cs-CZ" sz="6600" b="1" dirty="0" smtClean="0">
                <a:solidFill>
                  <a:srgbClr val="00B0F0"/>
                </a:solidFill>
              </a:rPr>
              <a:t>ze 130 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1412776"/>
            <a:ext cx="23042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= </a:t>
            </a:r>
            <a:r>
              <a:rPr lang="cs-CZ" sz="6600" b="1" dirty="0" smtClean="0">
                <a:solidFill>
                  <a:srgbClr val="FF0000"/>
                </a:solidFill>
              </a:rPr>
              <a:t>15,6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57398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Důležité pojmy!</a:t>
            </a:r>
            <a:endParaRPr lang="cs-CZ" sz="5400" b="1" dirty="0">
              <a:solidFill>
                <a:srgbClr val="00B0F0"/>
              </a:solidFill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 rot="5400000" flipH="1" flipV="1">
            <a:off x="1260426" y="3140174"/>
            <a:ext cx="1368152" cy="21761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33" idx="0"/>
          </p:cNvCxnSpPr>
          <p:nvPr/>
        </p:nvCxnSpPr>
        <p:spPr>
          <a:xfrm rot="5400000" flipH="1" flipV="1">
            <a:off x="3779912" y="3068960"/>
            <a:ext cx="1440160" cy="432048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 flipH="1" flipV="1">
            <a:off x="6264982" y="3320194"/>
            <a:ext cx="1512168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23528" y="4077072"/>
            <a:ext cx="2736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počet</a:t>
            </a:r>
          </a:p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procent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915816" y="4005064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základ</a:t>
            </a: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436096" y="3933056"/>
            <a:ext cx="36004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</a:rPr>
              <a:t>procentová část 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(přímo úměrná počtu procent)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221</Words>
  <Application>Microsoft Office PowerPoint</Application>
  <PresentationFormat>Předvádění na obrazovce (4:3)</PresentationFormat>
  <Paragraphs>456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Procenta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cp:lastModifiedBy>najman</cp:lastModifiedBy>
  <cp:revision>48</cp:revision>
  <dcterms:modified xsi:type="dcterms:W3CDTF">2011-02-22T09:34:48Z</dcterms:modified>
</cp:coreProperties>
</file>