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60" r:id="rId3"/>
    <p:sldId id="266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5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E0AF89-166D-4873-A935-BAA8AD2FBC7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D96CC8-85B8-4723-BEFD-F2067A3E68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62C2-CC38-4184-A063-0D7BF54A7F9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3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B0F0"/>
                </a:solidFill>
              </a:rPr>
              <a:t>Procenta </a:t>
            </a:r>
            <a:br>
              <a:rPr lang="cs-CZ" sz="8000" b="1" dirty="0" smtClean="0">
                <a:solidFill>
                  <a:srgbClr val="00B0F0"/>
                </a:solidFill>
              </a:rPr>
            </a:br>
            <a:r>
              <a:rPr lang="cs-CZ" sz="8000" b="1" dirty="0" smtClean="0">
                <a:solidFill>
                  <a:srgbClr val="00B0F0"/>
                </a:solidFill>
              </a:rPr>
              <a:t>a </a:t>
            </a:r>
            <a:br>
              <a:rPr lang="cs-CZ" sz="8000" b="1" dirty="0" smtClean="0">
                <a:solidFill>
                  <a:srgbClr val="00B0F0"/>
                </a:solidFill>
              </a:rPr>
            </a:br>
            <a:r>
              <a:rPr lang="cs-CZ" sz="8000" b="1" dirty="0" smtClean="0">
                <a:solidFill>
                  <a:srgbClr val="00B0F0"/>
                </a:solidFill>
              </a:rPr>
              <a:t>trojčlenka</a:t>
            </a:r>
            <a:endParaRPr lang="cs-CZ" sz="80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4249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dirty="0" smtClean="0">
                <a:solidFill>
                  <a:srgbClr val="00B0F0"/>
                </a:solidFill>
              </a:rPr>
              <a:t>   Procentová část a počet procent se mění </a:t>
            </a:r>
            <a:r>
              <a:rPr lang="cs-CZ" sz="5400" b="1" i="1" dirty="0" smtClean="0">
                <a:solidFill>
                  <a:srgbClr val="FF0000"/>
                </a:solidFill>
              </a:rPr>
              <a:t>ve stejném poměru</a:t>
            </a:r>
            <a:r>
              <a:rPr lang="cs-CZ" sz="5400" b="1" dirty="0" smtClean="0">
                <a:solidFill>
                  <a:srgbClr val="00B0F0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3356992"/>
            <a:ext cx="84249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dirty="0" smtClean="0">
                <a:solidFill>
                  <a:srgbClr val="00B0F0"/>
                </a:solidFill>
              </a:rPr>
              <a:t>   K výpočtu lze tedy použít </a:t>
            </a:r>
            <a:r>
              <a:rPr lang="cs-CZ" sz="5400" b="1" dirty="0" smtClean="0">
                <a:solidFill>
                  <a:srgbClr val="FF0000"/>
                </a:solidFill>
              </a:rPr>
              <a:t>trojčlenku</a:t>
            </a:r>
            <a:r>
              <a:rPr lang="cs-CZ" sz="5400" b="1" dirty="0" smtClean="0">
                <a:solidFill>
                  <a:srgbClr val="00B0F0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-71462"/>
            <a:ext cx="850112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400" b="1" dirty="0" smtClean="0"/>
              <a:t>   Na koncert mělo přijít 300 lidí. Nakonec jich přišlo jen 90 % z tohoto počtu. Kolik jich přišlo?</a:t>
            </a:r>
            <a:endParaRPr lang="cs-CZ" sz="3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1428736"/>
            <a:ext cx="53578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100%	…	300 lidí </a:t>
            </a:r>
          </a:p>
          <a:p>
            <a:r>
              <a:rPr lang="cs-CZ" sz="3600" b="1" dirty="0" smtClean="0"/>
              <a:t>90 % 	…	  x lidí</a:t>
            </a:r>
            <a:endParaRPr lang="cs-CZ" sz="3600" b="1" dirty="0"/>
          </a:p>
        </p:txBody>
      </p:sp>
      <p:cxnSp>
        <p:nvCxnSpPr>
          <p:cNvPr id="8" name="Přímá spojovací šipka 7"/>
          <p:cNvCxnSpPr/>
          <p:nvPr/>
        </p:nvCxnSpPr>
        <p:spPr>
          <a:xfrm rot="5400000" flipH="1" flipV="1">
            <a:off x="4822033" y="2035959"/>
            <a:ext cx="928694" cy="1588"/>
          </a:xfrm>
          <a:prstGeom prst="straightConnector1">
            <a:avLst/>
          </a:prstGeom>
          <a:ln w="508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34893" y="2035165"/>
            <a:ext cx="928694" cy="1588"/>
          </a:xfrm>
          <a:prstGeom prst="straightConnector1">
            <a:avLst/>
          </a:prstGeom>
          <a:ln w="508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57158" y="2641594"/>
            <a:ext cx="507209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42910" y="2571744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x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139859"/>
            <a:ext cx="10337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300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67172" y="2643182"/>
            <a:ext cx="928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90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64561" y="3143248"/>
            <a:ext cx="928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100</a:t>
            </a:r>
            <a:endParaRPr lang="cs-CZ" sz="3600" b="1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576544" y="3208338"/>
            <a:ext cx="533631" cy="634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1602434" y="3212976"/>
            <a:ext cx="737318" cy="171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188656" y="2874029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=</a:t>
            </a:r>
            <a:endParaRPr lang="cs-CZ" sz="3600" b="1" dirty="0"/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71406" y="1471086"/>
            <a:ext cx="8923883" cy="13698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928662" y="3925677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x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260094" y="3942210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=</a:t>
            </a:r>
            <a:endParaRPr lang="cs-CZ" sz="3600" b="1" dirty="0"/>
          </a:p>
        </p:txBody>
      </p:sp>
      <p:grpSp>
        <p:nvGrpSpPr>
          <p:cNvPr id="7" name="Skupina 43"/>
          <p:cNvGrpSpPr/>
          <p:nvPr/>
        </p:nvGrpSpPr>
        <p:grpSpPr>
          <a:xfrm>
            <a:off x="1763688" y="3714752"/>
            <a:ext cx="2000264" cy="1146397"/>
            <a:chOff x="4071934" y="3854239"/>
            <a:chExt cx="2000264" cy="1146397"/>
          </a:xfrm>
        </p:grpSpPr>
        <p:sp>
          <p:nvSpPr>
            <p:cNvPr id="45" name="TextovéPole 44"/>
            <p:cNvSpPr txBox="1"/>
            <p:nvPr/>
          </p:nvSpPr>
          <p:spPr>
            <a:xfrm>
              <a:off x="4071934" y="3854239"/>
              <a:ext cx="200026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300.90</a:t>
              </a:r>
              <a:endParaRPr lang="cs-CZ" sz="3600" b="1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4357686" y="4354305"/>
              <a:ext cx="92869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100</a:t>
              </a:r>
              <a:endParaRPr lang="cs-CZ" sz="3600" b="1" dirty="0"/>
            </a:p>
          </p:txBody>
        </p:sp>
        <p:cxnSp>
          <p:nvCxnSpPr>
            <p:cNvPr id="47" name="Přímá spojovací čára 46"/>
            <p:cNvCxnSpPr/>
            <p:nvPr/>
          </p:nvCxnSpPr>
          <p:spPr>
            <a:xfrm>
              <a:off x="4109807" y="4425743"/>
              <a:ext cx="1402287" cy="684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TextovéPole 35"/>
          <p:cNvSpPr txBox="1"/>
          <p:nvPr/>
        </p:nvSpPr>
        <p:spPr>
          <a:xfrm>
            <a:off x="3501570" y="3929066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=</a:t>
            </a:r>
            <a:endParaRPr lang="cs-CZ" sz="36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858760" y="3929066"/>
            <a:ext cx="1289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270</a:t>
            </a:r>
            <a:endParaRPr lang="cs-CZ" sz="3600" b="1" dirty="0"/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3930198" y="4500570"/>
            <a:ext cx="713054" cy="17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 flipV="1">
            <a:off x="3930198" y="4572000"/>
            <a:ext cx="713054" cy="9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357158" y="5013176"/>
            <a:ext cx="8501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solidFill>
                  <a:srgbClr val="7030A0"/>
                </a:solidFill>
              </a:rPr>
              <a:t>Na koncert přišlo 270 lidí. 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395536" y="5733256"/>
            <a:ext cx="8501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solidFill>
                  <a:srgbClr val="FF0000"/>
                </a:solidFill>
              </a:rPr>
              <a:t>Kolik je to procent z původních 300 lidí?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7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770" decel="100000"/>
                                        <p:tgtEl>
                                          <p:spTgt spid="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0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7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770" decel="100000"/>
                                        <p:tgtEl>
                                          <p:spTgt spid="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1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3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770" decel="100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770" decel="100000"/>
                                        <p:tgtEl>
                                          <p:spTgt spid="2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4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3" grpId="0"/>
      <p:bldP spid="14" grpId="0"/>
      <p:bldP spid="15" grpId="0"/>
      <p:bldP spid="16" grpId="0"/>
      <p:bldP spid="24" grpId="0"/>
      <p:bldP spid="32" grpId="0"/>
      <p:bldP spid="38" grpId="0"/>
      <p:bldP spid="36" grpId="0"/>
      <p:bldP spid="40" grpId="0"/>
      <p:bldP spid="50" grpId="0"/>
      <p:bldP spid="60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78</Words>
  <Application>Microsoft Office PowerPoint</Application>
  <PresentationFormat>Předvádění na obrazovce (4:3)</PresentationFormat>
  <Paragraphs>24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Procenta  a  trojčlenka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cp:lastModifiedBy>najman</cp:lastModifiedBy>
  <cp:revision>65</cp:revision>
  <dcterms:modified xsi:type="dcterms:W3CDTF">2011-02-22T09:52:07Z</dcterms:modified>
</cp:coreProperties>
</file>