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8" r:id="rId2"/>
    <p:sldId id="265" r:id="rId3"/>
    <p:sldId id="267" r:id="rId4"/>
    <p:sldId id="266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5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E0AF89-166D-4873-A935-BAA8AD2FBC7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D96CC8-85B8-4723-BEFD-F2067A3E68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4D62C2-CC38-4184-A063-0D7BF54A7F9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4D62C2-CC38-4184-A063-0D7BF54A7F9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3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B0F0"/>
                </a:solidFill>
              </a:rPr>
              <a:t>Slovní úlohy s procenty</a:t>
            </a:r>
            <a:endParaRPr lang="cs-CZ" sz="80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1043608" y="1412776"/>
            <a:ext cx="54726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112 % </a:t>
            </a:r>
            <a:r>
              <a:rPr lang="cs-CZ" sz="6600" b="1" dirty="0" smtClean="0">
                <a:solidFill>
                  <a:srgbClr val="00B0F0"/>
                </a:solidFill>
              </a:rPr>
              <a:t>ze </a:t>
            </a:r>
            <a:r>
              <a:rPr lang="cs-CZ" sz="6600" b="1" dirty="0" smtClean="0">
                <a:solidFill>
                  <a:srgbClr val="00B0F0"/>
                </a:solidFill>
              </a:rPr>
              <a:t>400 </a:t>
            </a:r>
            <a:endParaRPr lang="cs-CZ" sz="6600" b="1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52120" y="1412776"/>
            <a:ext cx="23042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= </a:t>
            </a:r>
            <a:r>
              <a:rPr lang="cs-CZ" sz="6600" b="1" dirty="0" smtClean="0">
                <a:solidFill>
                  <a:srgbClr val="FF0000"/>
                </a:solidFill>
              </a:rPr>
              <a:t>448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3528" y="57398"/>
            <a:ext cx="856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Zopakujme si důležité pojmy:</a:t>
            </a:r>
            <a:endParaRPr lang="cs-CZ" sz="5400" b="1" dirty="0">
              <a:solidFill>
                <a:srgbClr val="00B0F0"/>
              </a:solidFill>
            </a:endParaRPr>
          </a:p>
        </p:txBody>
      </p:sp>
      <p:cxnSp>
        <p:nvCxnSpPr>
          <p:cNvPr id="22" name="Přímá spojovací šipka 21"/>
          <p:cNvCxnSpPr/>
          <p:nvPr/>
        </p:nvCxnSpPr>
        <p:spPr>
          <a:xfrm rot="5400000">
            <a:off x="935596" y="3248980"/>
            <a:ext cx="1872208" cy="7200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5400000">
            <a:off x="3707904" y="3068960"/>
            <a:ext cx="1656184" cy="360040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16200000" flipH="1">
            <a:off x="6120172" y="3032956"/>
            <a:ext cx="1656184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23528" y="4077072"/>
            <a:ext cx="27363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</a:rPr>
              <a:t>počet</a:t>
            </a:r>
          </a:p>
          <a:p>
            <a:pPr algn="ctr"/>
            <a:r>
              <a:rPr lang="cs-CZ" sz="5400" b="1" dirty="0" smtClean="0">
                <a:solidFill>
                  <a:srgbClr val="00B0F0"/>
                </a:solidFill>
              </a:rPr>
              <a:t>procent</a:t>
            </a: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915816" y="4005064"/>
            <a:ext cx="2736304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základ</a:t>
            </a:r>
          </a:p>
          <a:p>
            <a:pPr algn="ctr"/>
            <a:r>
              <a:rPr lang="cs-CZ" sz="4800" b="1" dirty="0" smtClean="0">
                <a:solidFill>
                  <a:srgbClr val="00B0F0"/>
                </a:solidFill>
              </a:rPr>
              <a:t>(100%)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436096" y="3933056"/>
            <a:ext cx="36004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</a:rPr>
              <a:t>procentová část </a:t>
            </a: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(přímo úměrná počtu procent)</a:t>
            </a:r>
            <a:endParaRPr lang="cs-CZ" sz="5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31" grpId="0"/>
      <p:bldP spid="33" grpId="0"/>
      <p:bldP spid="3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6" y="44624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Výrobek byl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548680"/>
            <a:ext cx="9036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zdražen o 5 %, kolik procent stojí po zdražení?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052736"/>
            <a:ext cx="9036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b) zlevněn o 20 %, kolik procent stojí po zlevnění?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496" y="1556792"/>
            <a:ext cx="9036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c) zlevněn o 10 %, kolik procent stál před zlevněním?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008" y="2348880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Základ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512" y="3068960"/>
            <a:ext cx="9036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je kolik % ?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496" y="3659540"/>
            <a:ext cx="9108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je vždy </a:t>
            </a:r>
            <a:r>
              <a:rPr lang="cs-CZ" sz="3200" b="1" dirty="0" smtClean="0">
                <a:solidFill>
                  <a:srgbClr val="00B0F0"/>
                </a:solidFill>
              </a:rPr>
              <a:t>původní stav</a:t>
            </a:r>
            <a:r>
              <a:rPr lang="cs-CZ" sz="3200" b="1" dirty="0" smtClean="0"/>
              <a:t> </a:t>
            </a:r>
            <a:r>
              <a:rPr lang="cs-CZ" sz="3200" dirty="0" smtClean="0"/>
              <a:t>(cena, hmotnost, rychlost ...) </a:t>
            </a:r>
            <a:r>
              <a:rPr lang="cs-CZ" sz="3200" b="1" dirty="0" smtClean="0"/>
              <a:t>před změnou </a:t>
            </a:r>
            <a:r>
              <a:rPr lang="cs-CZ" sz="3200" dirty="0" smtClean="0"/>
              <a:t>(slevou / zdražením, usušením, zrychlením…)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5229200"/>
            <a:ext cx="8748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nebo </a:t>
            </a:r>
            <a:r>
              <a:rPr lang="cs-CZ" sz="3200" b="1" dirty="0" smtClean="0">
                <a:solidFill>
                  <a:srgbClr val="00B0F0"/>
                </a:solidFill>
              </a:rPr>
              <a:t>plán</a:t>
            </a:r>
            <a:endParaRPr lang="cs-CZ" sz="32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-71462"/>
            <a:ext cx="850112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400" b="1" dirty="0" smtClean="0"/>
              <a:t>   </a:t>
            </a:r>
            <a:r>
              <a:rPr lang="cs-CZ" sz="3400" b="1" dirty="0" smtClean="0"/>
              <a:t>Boty byly </a:t>
            </a:r>
            <a:r>
              <a:rPr lang="cs-CZ" sz="3400" b="1" dirty="0" smtClean="0"/>
              <a:t>zlevněny o 132 Kč, což je </a:t>
            </a:r>
            <a:r>
              <a:rPr lang="cs-CZ" sz="3400" b="1" dirty="0" smtClean="0"/>
              <a:t>10 </a:t>
            </a:r>
            <a:r>
              <a:rPr lang="cs-CZ" sz="3400" b="1" dirty="0" smtClean="0"/>
              <a:t>% jejich původní ceny. Urči původní cenu </a:t>
            </a:r>
            <a:r>
              <a:rPr lang="cs-CZ" sz="3400" b="1" dirty="0" smtClean="0"/>
              <a:t>bot.</a:t>
            </a:r>
            <a:endParaRPr lang="cs-CZ" sz="3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8326" y="1428736"/>
            <a:ext cx="53578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 </a:t>
            </a:r>
            <a:r>
              <a:rPr lang="cs-CZ" sz="3600" b="1" dirty="0" smtClean="0"/>
              <a:t>%		…	132 Kč </a:t>
            </a:r>
          </a:p>
          <a:p>
            <a:r>
              <a:rPr lang="cs-CZ" sz="3600" b="1" dirty="0" smtClean="0"/>
              <a:t>100 % 	…	  x Kč</a:t>
            </a:r>
            <a:endParaRPr lang="cs-CZ" sz="3600" b="1" dirty="0"/>
          </a:p>
        </p:txBody>
      </p:sp>
      <p:cxnSp>
        <p:nvCxnSpPr>
          <p:cNvPr id="8" name="Přímá spojovací šipka 7"/>
          <p:cNvCxnSpPr/>
          <p:nvPr/>
        </p:nvCxnSpPr>
        <p:spPr>
          <a:xfrm rot="5400000" flipH="1" flipV="1">
            <a:off x="4822033" y="2035959"/>
            <a:ext cx="928694" cy="1588"/>
          </a:xfrm>
          <a:prstGeom prst="straightConnector1">
            <a:avLst/>
          </a:prstGeom>
          <a:ln w="508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34893" y="2035165"/>
            <a:ext cx="928694" cy="1588"/>
          </a:xfrm>
          <a:prstGeom prst="straightConnector1">
            <a:avLst/>
          </a:prstGeom>
          <a:ln w="508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57158" y="2641594"/>
            <a:ext cx="507209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42910" y="2571744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x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3139859"/>
            <a:ext cx="10337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132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2643182"/>
            <a:ext cx="928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100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75656" y="3143248"/>
            <a:ext cx="928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10</a:t>
            </a:r>
            <a:endParaRPr lang="cs-CZ" sz="3600" b="1" dirty="0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576544" y="3208338"/>
            <a:ext cx="533631" cy="634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1602434" y="3212976"/>
            <a:ext cx="737318" cy="171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188656" y="2874029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=</a:t>
            </a:r>
            <a:endParaRPr lang="cs-CZ" sz="3600" b="1" dirty="0"/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112613" y="980728"/>
            <a:ext cx="8923883" cy="13698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928662" y="3925677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x</a:t>
            </a:r>
            <a:endParaRPr lang="cs-CZ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260094" y="3942210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=</a:t>
            </a:r>
            <a:endParaRPr lang="cs-CZ" sz="3600" b="1" dirty="0"/>
          </a:p>
        </p:txBody>
      </p:sp>
      <p:grpSp>
        <p:nvGrpSpPr>
          <p:cNvPr id="7" name="Skupina 43"/>
          <p:cNvGrpSpPr/>
          <p:nvPr/>
        </p:nvGrpSpPr>
        <p:grpSpPr>
          <a:xfrm>
            <a:off x="1763688" y="3714752"/>
            <a:ext cx="2000264" cy="1146397"/>
            <a:chOff x="4071934" y="3854239"/>
            <a:chExt cx="2000264" cy="1146397"/>
          </a:xfrm>
        </p:grpSpPr>
        <p:sp>
          <p:nvSpPr>
            <p:cNvPr id="45" name="TextovéPole 44"/>
            <p:cNvSpPr txBox="1"/>
            <p:nvPr/>
          </p:nvSpPr>
          <p:spPr>
            <a:xfrm>
              <a:off x="4071934" y="3854239"/>
              <a:ext cx="200026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132.100</a:t>
              </a:r>
              <a:endParaRPr lang="cs-CZ" sz="3600" b="1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4583400" y="4354305"/>
              <a:ext cx="92869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10</a:t>
              </a:r>
              <a:endParaRPr lang="cs-CZ" sz="3600" b="1" dirty="0"/>
            </a:p>
          </p:txBody>
        </p:sp>
        <p:cxnSp>
          <p:nvCxnSpPr>
            <p:cNvPr id="47" name="Přímá spojovací čára 46"/>
            <p:cNvCxnSpPr/>
            <p:nvPr/>
          </p:nvCxnSpPr>
          <p:spPr>
            <a:xfrm>
              <a:off x="4109807" y="4425743"/>
              <a:ext cx="1618311" cy="684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TextovéPole 35"/>
          <p:cNvSpPr txBox="1"/>
          <p:nvPr/>
        </p:nvSpPr>
        <p:spPr>
          <a:xfrm>
            <a:off x="3501570" y="3929066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=</a:t>
            </a:r>
            <a:endParaRPr lang="cs-CZ" sz="36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851920" y="3929066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1320 </a:t>
            </a:r>
            <a:r>
              <a:rPr lang="cs-CZ" sz="3600" b="1" dirty="0" smtClean="0"/>
              <a:t>Kč</a:t>
            </a:r>
            <a:endParaRPr lang="cs-CZ" sz="3600" b="1" dirty="0"/>
          </a:p>
        </p:txBody>
      </p:sp>
      <p:cxnSp>
        <p:nvCxnSpPr>
          <p:cNvPr id="48" name="Přímá spojovací čára 47"/>
          <p:cNvCxnSpPr/>
          <p:nvPr/>
        </p:nvCxnSpPr>
        <p:spPr>
          <a:xfrm flipV="1">
            <a:off x="3930198" y="4491613"/>
            <a:ext cx="1304993" cy="8957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 flipV="1">
            <a:off x="3930198" y="4561952"/>
            <a:ext cx="1294945" cy="1005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357158" y="5013176"/>
            <a:ext cx="8501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dirty="0" smtClean="0">
                <a:solidFill>
                  <a:srgbClr val="7030A0"/>
                </a:solidFill>
              </a:rPr>
              <a:t>Boty </a:t>
            </a:r>
            <a:r>
              <a:rPr lang="cs-CZ" sz="3600" b="1" dirty="0" smtClean="0">
                <a:solidFill>
                  <a:srgbClr val="7030A0"/>
                </a:solidFill>
              </a:rPr>
              <a:t>původně </a:t>
            </a:r>
            <a:r>
              <a:rPr lang="cs-CZ" sz="3600" b="1" dirty="0" smtClean="0">
                <a:solidFill>
                  <a:srgbClr val="7030A0"/>
                </a:solidFill>
              </a:rPr>
              <a:t>stály </a:t>
            </a:r>
            <a:r>
              <a:rPr lang="cs-CZ" sz="3600" b="1" dirty="0" smtClean="0">
                <a:solidFill>
                  <a:srgbClr val="7030A0"/>
                </a:solidFill>
              </a:rPr>
              <a:t>1320 </a:t>
            </a:r>
            <a:r>
              <a:rPr lang="cs-CZ" sz="3600" b="1" dirty="0" smtClean="0">
                <a:solidFill>
                  <a:srgbClr val="7030A0"/>
                </a:solidFill>
              </a:rPr>
              <a:t>Kč. 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516216" y="1628800"/>
            <a:ext cx="1152128" cy="20882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5544487" y="131701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100 %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740352" y="1311151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x Kč</a:t>
            </a:r>
            <a:endParaRPr lang="cs-CZ" sz="2400" b="1" dirty="0"/>
          </a:p>
        </p:txBody>
      </p:sp>
      <p:cxnSp>
        <p:nvCxnSpPr>
          <p:cNvPr id="33" name="Přímá spojovací čára 32"/>
          <p:cNvCxnSpPr/>
          <p:nvPr/>
        </p:nvCxnSpPr>
        <p:spPr>
          <a:xfrm>
            <a:off x="6516216" y="2060848"/>
            <a:ext cx="115212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5364088" y="162880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- </a:t>
            </a:r>
            <a:r>
              <a:rPr lang="cs-CZ" sz="2400" b="1" dirty="0" smtClean="0">
                <a:solidFill>
                  <a:srgbClr val="7030A0"/>
                </a:solidFill>
              </a:rPr>
              <a:t>10 </a:t>
            </a:r>
            <a:r>
              <a:rPr lang="cs-CZ" sz="2400" b="1" dirty="0" smtClean="0">
                <a:solidFill>
                  <a:srgbClr val="7030A0"/>
                </a:solidFill>
              </a:rPr>
              <a:t>%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35" name="Levá složená závorka 34"/>
          <p:cNvSpPr/>
          <p:nvPr/>
        </p:nvSpPr>
        <p:spPr>
          <a:xfrm>
            <a:off x="6300192" y="1628800"/>
            <a:ext cx="216024" cy="432048"/>
          </a:xfrm>
          <a:prstGeom prst="leftBrac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Levá složená závorka 36"/>
          <p:cNvSpPr/>
          <p:nvPr/>
        </p:nvSpPr>
        <p:spPr>
          <a:xfrm flipH="1">
            <a:off x="7668344" y="1628800"/>
            <a:ext cx="216024" cy="432048"/>
          </a:xfrm>
          <a:prstGeom prst="leftBrac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7884368" y="1586936"/>
            <a:ext cx="1187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- 132 Kč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70" decel="100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770" decel="100000"/>
                                        <p:tgtEl>
                                          <p:spTgt spid="3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5" dur="77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7" dur="77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9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770" decel="100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770" decel="100000"/>
                                        <p:tgtEl>
                                          <p:spTgt spid="3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4" dur="77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6" dur="77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770" decel="100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3" dur="770" decel="100000"/>
                                        <p:tgtEl>
                                          <p:spTgt spid="3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5" dur="77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7" dur="77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9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770" decel="100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770" decel="100000"/>
                                        <p:tgtEl>
                                          <p:spTgt spid="3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4" dur="77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6" dur="77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77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8" dur="770" decel="100000"/>
                                        <p:tgtEl>
                                          <p:spTgt spid="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8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90" dur="77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9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2" dur="77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9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77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9" dur="770" decel="100000"/>
                                        <p:tgtEl>
                                          <p:spTgt spid="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0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1" dur="77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0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3" dur="77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0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770" decel="100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2" dur="770" decel="100000"/>
                                        <p:tgtEl>
                                          <p:spTgt spid="2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2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24" dur="77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2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6" dur="77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500"/>
                            </p:stCondLst>
                            <p:childTnLst>
                              <p:par>
                                <p:cTn id="16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2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3" grpId="0"/>
      <p:bldP spid="14" grpId="0"/>
      <p:bldP spid="15" grpId="0"/>
      <p:bldP spid="16" grpId="0"/>
      <p:bldP spid="24" grpId="0"/>
      <p:bldP spid="32" grpId="0"/>
      <p:bldP spid="38" grpId="0"/>
      <p:bldP spid="36" grpId="0"/>
      <p:bldP spid="40" grpId="0"/>
      <p:bldP spid="50" grpId="0"/>
      <p:bldP spid="27" grpId="0" animBg="1"/>
      <p:bldP spid="28" grpId="1"/>
      <p:bldP spid="29" grpId="1"/>
      <p:bldP spid="34" grpId="0"/>
      <p:bldP spid="35" grpId="0" animBg="1"/>
      <p:bldP spid="37" grpId="0" animBg="1"/>
      <p:bldP spid="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-71462"/>
            <a:ext cx="850112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400" b="1" dirty="0" smtClean="0"/>
              <a:t>   </a:t>
            </a:r>
            <a:r>
              <a:rPr lang="cs-CZ" sz="3400" b="1" dirty="0" smtClean="0"/>
              <a:t>Součástka byla zlevněna </a:t>
            </a:r>
            <a:r>
              <a:rPr lang="cs-CZ" sz="3400" b="1" dirty="0" smtClean="0"/>
              <a:t>o 15 % na </a:t>
            </a:r>
            <a:r>
              <a:rPr lang="cs-CZ" sz="3400" b="1" dirty="0" smtClean="0"/>
              <a:t>1105 </a:t>
            </a:r>
            <a:r>
              <a:rPr lang="cs-CZ" sz="3400" b="1" dirty="0" smtClean="0"/>
              <a:t>Kč . Urči původní cenu </a:t>
            </a:r>
            <a:r>
              <a:rPr lang="cs-CZ" sz="3400" b="1" dirty="0" smtClean="0"/>
              <a:t>součástky.</a:t>
            </a:r>
            <a:endParaRPr lang="cs-CZ" sz="3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428736"/>
            <a:ext cx="53578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85 %		…	</a:t>
            </a:r>
            <a:r>
              <a:rPr lang="cs-CZ" sz="3600" b="1" dirty="0" smtClean="0"/>
              <a:t>1105 Kč </a:t>
            </a:r>
            <a:endParaRPr lang="cs-CZ" sz="3600" b="1" dirty="0" smtClean="0"/>
          </a:p>
          <a:p>
            <a:r>
              <a:rPr lang="cs-CZ" sz="3600" b="1" dirty="0" smtClean="0"/>
              <a:t>100 % 	…	  x Kč</a:t>
            </a:r>
            <a:endParaRPr lang="cs-CZ" sz="3600" b="1" dirty="0"/>
          </a:p>
        </p:txBody>
      </p:sp>
      <p:cxnSp>
        <p:nvCxnSpPr>
          <p:cNvPr id="8" name="Přímá spojovací šipka 7"/>
          <p:cNvCxnSpPr/>
          <p:nvPr/>
        </p:nvCxnSpPr>
        <p:spPr>
          <a:xfrm rot="5400000" flipH="1" flipV="1">
            <a:off x="4684511" y="2035959"/>
            <a:ext cx="928694" cy="1588"/>
          </a:xfrm>
          <a:prstGeom prst="straightConnector1">
            <a:avLst/>
          </a:prstGeom>
          <a:ln w="508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34893" y="2035165"/>
            <a:ext cx="928694" cy="1588"/>
          </a:xfrm>
          <a:prstGeom prst="straightConnector1">
            <a:avLst/>
          </a:prstGeom>
          <a:ln w="508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57158" y="2641594"/>
            <a:ext cx="507209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39552" y="2600529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x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9512" y="3139859"/>
            <a:ext cx="1249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1105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2643182"/>
            <a:ext cx="928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100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75656" y="3143248"/>
            <a:ext cx="928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85</a:t>
            </a:r>
            <a:endParaRPr lang="cs-CZ" sz="3600" b="1" dirty="0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403761" y="3206338"/>
            <a:ext cx="706414" cy="834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1602434" y="3212976"/>
            <a:ext cx="737318" cy="171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188656" y="2874029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=</a:t>
            </a:r>
            <a:endParaRPr lang="cs-CZ" sz="3600" b="1" dirty="0"/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112613" y="980728"/>
            <a:ext cx="8923883" cy="13698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928662" y="3925677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x</a:t>
            </a:r>
            <a:endParaRPr lang="cs-CZ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260094" y="3942210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=</a:t>
            </a:r>
            <a:endParaRPr lang="cs-CZ" sz="3600" b="1" dirty="0"/>
          </a:p>
        </p:txBody>
      </p:sp>
      <p:grpSp>
        <p:nvGrpSpPr>
          <p:cNvPr id="3" name="Skupina 43"/>
          <p:cNvGrpSpPr/>
          <p:nvPr/>
        </p:nvGrpSpPr>
        <p:grpSpPr>
          <a:xfrm>
            <a:off x="1763688" y="3714752"/>
            <a:ext cx="2000264" cy="1146397"/>
            <a:chOff x="4071934" y="3854239"/>
            <a:chExt cx="2000264" cy="1146397"/>
          </a:xfrm>
        </p:grpSpPr>
        <p:sp>
          <p:nvSpPr>
            <p:cNvPr id="45" name="TextovéPole 44"/>
            <p:cNvSpPr txBox="1"/>
            <p:nvPr/>
          </p:nvSpPr>
          <p:spPr>
            <a:xfrm>
              <a:off x="4071934" y="3854239"/>
              <a:ext cx="200026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1105.100</a:t>
              </a:r>
              <a:endParaRPr lang="cs-CZ" sz="3600" b="1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4583400" y="4354305"/>
              <a:ext cx="92869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85</a:t>
              </a:r>
              <a:endParaRPr lang="cs-CZ" sz="3600" b="1" dirty="0"/>
            </a:p>
          </p:txBody>
        </p:sp>
        <p:cxnSp>
          <p:nvCxnSpPr>
            <p:cNvPr id="47" name="Přímá spojovací čára 46"/>
            <p:cNvCxnSpPr/>
            <p:nvPr/>
          </p:nvCxnSpPr>
          <p:spPr>
            <a:xfrm>
              <a:off x="4241948" y="4425743"/>
              <a:ext cx="1618311" cy="684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TextovéPole 35"/>
          <p:cNvSpPr txBox="1"/>
          <p:nvPr/>
        </p:nvSpPr>
        <p:spPr>
          <a:xfrm>
            <a:off x="3717594" y="3929066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=</a:t>
            </a:r>
            <a:endParaRPr lang="cs-CZ" sz="36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067944" y="3929066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1300 </a:t>
            </a:r>
            <a:r>
              <a:rPr lang="cs-CZ" sz="3600" b="1" dirty="0" smtClean="0"/>
              <a:t>Kč</a:t>
            </a:r>
            <a:endParaRPr lang="cs-CZ" sz="3600" b="1" dirty="0"/>
          </a:p>
        </p:txBody>
      </p:sp>
      <p:cxnSp>
        <p:nvCxnSpPr>
          <p:cNvPr id="48" name="Přímá spojovací čára 47"/>
          <p:cNvCxnSpPr/>
          <p:nvPr/>
        </p:nvCxnSpPr>
        <p:spPr>
          <a:xfrm flipV="1">
            <a:off x="4203111" y="4491613"/>
            <a:ext cx="1304993" cy="8957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 flipV="1">
            <a:off x="4203111" y="4561952"/>
            <a:ext cx="1294945" cy="1005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357158" y="5013176"/>
            <a:ext cx="8501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dirty="0" smtClean="0">
                <a:solidFill>
                  <a:srgbClr val="7030A0"/>
                </a:solidFill>
              </a:rPr>
              <a:t>Šaty původně stály </a:t>
            </a:r>
            <a:r>
              <a:rPr lang="cs-CZ" sz="3600" b="1" dirty="0" smtClean="0">
                <a:solidFill>
                  <a:srgbClr val="7030A0"/>
                </a:solidFill>
              </a:rPr>
              <a:t>1300 </a:t>
            </a:r>
            <a:r>
              <a:rPr lang="cs-CZ" sz="3600" b="1" dirty="0" smtClean="0">
                <a:solidFill>
                  <a:srgbClr val="7030A0"/>
                </a:solidFill>
              </a:rPr>
              <a:t>Kč. 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516216" y="1628800"/>
            <a:ext cx="1152128" cy="20882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5544487" y="131701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100 %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740352" y="1311151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x Kč</a:t>
            </a:r>
            <a:endParaRPr lang="cs-CZ" sz="2400" b="1" dirty="0"/>
          </a:p>
        </p:txBody>
      </p:sp>
      <p:cxnSp>
        <p:nvCxnSpPr>
          <p:cNvPr id="33" name="Přímá spojovací čára 32"/>
          <p:cNvCxnSpPr/>
          <p:nvPr/>
        </p:nvCxnSpPr>
        <p:spPr>
          <a:xfrm>
            <a:off x="6516216" y="2060848"/>
            <a:ext cx="115212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6660232" y="1592417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- 15 %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35" name="Levá složená závorka 34"/>
          <p:cNvSpPr/>
          <p:nvPr/>
        </p:nvSpPr>
        <p:spPr>
          <a:xfrm flipH="1">
            <a:off x="6516216" y="1628800"/>
            <a:ext cx="216024" cy="432048"/>
          </a:xfrm>
          <a:prstGeom prst="leftBrac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7669102" y="1809199"/>
            <a:ext cx="1187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1105 </a:t>
            </a:r>
            <a:r>
              <a:rPr lang="cs-CZ" sz="2400" b="1" dirty="0" smtClean="0">
                <a:solidFill>
                  <a:srgbClr val="7030A0"/>
                </a:solidFill>
              </a:rPr>
              <a:t>Kč 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652120" y="1815207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85 %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70" decel="100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770" decel="100000"/>
                                        <p:tgtEl>
                                          <p:spTgt spid="3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5" dur="77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7" dur="77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770" decel="100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770" decel="100000"/>
                                        <p:tgtEl>
                                          <p:spTgt spid="3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6" dur="77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77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770" decel="100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770" decel="100000"/>
                                        <p:tgtEl>
                                          <p:spTgt spid="4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7" dur="77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77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70" decel="100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6" dur="770" decel="100000"/>
                                        <p:tgtEl>
                                          <p:spTgt spid="3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8" dur="77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0" dur="77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7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77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2" dur="770" decel="100000"/>
                                        <p:tgtEl>
                                          <p:spTgt spid="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94" dur="77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9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6" dur="77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9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77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3" dur="770" decel="100000"/>
                                        <p:tgtEl>
                                          <p:spTgt spid="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0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5" dur="77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0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7" dur="77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0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770" decel="100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6" dur="770" decel="100000"/>
                                        <p:tgtEl>
                                          <p:spTgt spid="2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28" dur="77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0" dur="77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500"/>
                            </p:stCondLst>
                            <p:childTnLst>
                              <p:par>
                                <p:cTn id="16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13" grpId="0"/>
      <p:bldP spid="14" grpId="0"/>
      <p:bldP spid="15" grpId="0"/>
      <p:bldP spid="16" grpId="0"/>
      <p:bldP spid="24" grpId="0"/>
      <p:bldP spid="32" grpId="0"/>
      <p:bldP spid="38" grpId="0"/>
      <p:bldP spid="36" grpId="0"/>
      <p:bldP spid="40" grpId="0"/>
      <p:bldP spid="50" grpId="0"/>
      <p:bldP spid="27" grpId="0" animBg="1"/>
      <p:bldP spid="28" grpId="0"/>
      <p:bldP spid="29" grpId="0"/>
      <p:bldP spid="34" grpId="0"/>
      <p:bldP spid="35" grpId="0" animBg="1"/>
      <p:bldP spid="39" grpId="0"/>
      <p:bldP spid="41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205</Words>
  <Application>Microsoft Office PowerPoint</Application>
  <PresentationFormat>Předvádění na obrazovce (4:3)</PresentationFormat>
  <Paragraphs>63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Slovní úlohy s procenty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cp:lastModifiedBy>najman</cp:lastModifiedBy>
  <cp:revision>99</cp:revision>
  <dcterms:modified xsi:type="dcterms:W3CDTF">2011-02-22T09:51:17Z</dcterms:modified>
</cp:coreProperties>
</file>