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73" r:id="rId3"/>
    <p:sldId id="265" r:id="rId4"/>
    <p:sldId id="270" r:id="rId5"/>
    <p:sldId id="267" r:id="rId6"/>
    <p:sldId id="271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0AF89-166D-4873-A935-BAA8AD2FBC7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D96CC8-85B8-4723-BEFD-F2067A3E68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96CC8-85B8-4723-BEFD-F2067A3E684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96CC8-85B8-4723-BEFD-F2067A3E684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6024" y="1556792"/>
            <a:ext cx="7772400" cy="3456384"/>
          </a:xfrm>
        </p:spPr>
        <p:txBody>
          <a:bodyPr>
            <a:noAutofit/>
          </a:bodyPr>
          <a:lstStyle/>
          <a:p>
            <a:pPr algn="ctr"/>
            <a:r>
              <a:rPr lang="cs-CZ" sz="8000" b="1" dirty="0" smtClean="0">
                <a:solidFill>
                  <a:srgbClr val="00B0F0"/>
                </a:solidFill>
              </a:rPr>
              <a:t>Základy finanční matematiky 1</a:t>
            </a:r>
            <a:endParaRPr lang="cs-CZ" sz="80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4476" y="4988768"/>
            <a:ext cx="6200796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692" y="188640"/>
            <a:ext cx="5029200" cy="12192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748966" y="4715852"/>
            <a:ext cx="3695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mtClean="0"/>
              <a:t>VY_32_INOVACE_38_</a:t>
            </a:r>
            <a:r>
              <a:rPr lang="cs-CZ" b="1" dirty="0" err="1" smtClean="0"/>
              <a:t>zakl</a:t>
            </a:r>
            <a:r>
              <a:rPr lang="cs-CZ" b="1" dirty="0" smtClean="0"/>
              <a:t>_</a:t>
            </a:r>
            <a:r>
              <a:rPr lang="cs-CZ" b="1" dirty="0" err="1" smtClean="0"/>
              <a:t>fin</a:t>
            </a:r>
            <a:r>
              <a:rPr lang="cs-CZ" b="1" dirty="0" smtClean="0"/>
              <a:t>_mat_1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20163616"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ÚVĚR / PŮJČKA</a:t>
            </a:r>
            <a:endParaRPr lang="cs-CZ" sz="8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42844" y="57398"/>
            <a:ext cx="87868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400" b="1" dirty="0" smtClean="0">
                <a:solidFill>
                  <a:srgbClr val="FF0000"/>
                </a:solidFill>
              </a:rPr>
              <a:t>     Pan </a:t>
            </a:r>
            <a:r>
              <a:rPr lang="cs-CZ" sz="4400" b="1" dirty="0" err="1" smtClean="0">
                <a:solidFill>
                  <a:srgbClr val="FF0000"/>
                </a:solidFill>
              </a:rPr>
              <a:t>Švorc</a:t>
            </a:r>
            <a:r>
              <a:rPr lang="cs-CZ" sz="4400" b="1" dirty="0" smtClean="0">
                <a:solidFill>
                  <a:srgbClr val="FF0000"/>
                </a:solidFill>
              </a:rPr>
              <a:t> si v nejmenovaném peněžním ústavu vzal úvěr na jeden rok ve výši 30 000,- Kč.    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2844" y="2214554"/>
            <a:ext cx="8786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b="1" dirty="0" smtClean="0">
                <a:solidFill>
                  <a:srgbClr val="00B0F0"/>
                </a:solidFill>
              </a:rPr>
              <a:t>- </a:t>
            </a:r>
            <a:r>
              <a:rPr lang="cs-CZ" sz="4000" b="1" dirty="0" smtClean="0">
                <a:solidFill>
                  <a:srgbClr val="00B0F0"/>
                </a:solidFill>
              </a:rPr>
              <a:t>Bude </a:t>
            </a:r>
            <a:r>
              <a:rPr lang="cs-CZ" sz="4000" b="1" dirty="0" smtClean="0">
                <a:solidFill>
                  <a:srgbClr val="00B0F0"/>
                </a:solidFill>
              </a:rPr>
              <a:t>chtít banka zpět 30 000,- </a:t>
            </a:r>
            <a:r>
              <a:rPr lang="cs-CZ" sz="4000" b="1" dirty="0" smtClean="0">
                <a:solidFill>
                  <a:srgbClr val="00B0F0"/>
                </a:solidFill>
              </a:rPr>
              <a:t>Kč, 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5723" y="3006866"/>
            <a:ext cx="87868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jak je </a:t>
            </a:r>
            <a:r>
              <a:rPr lang="cs-CZ" sz="4000" b="1" dirty="0" smtClean="0">
                <a:solidFill>
                  <a:srgbClr val="00B0F0"/>
                </a:solidFill>
              </a:rPr>
              <a:t>určeno? </a:t>
            </a:r>
            <a:r>
              <a:rPr lang="cs-CZ" sz="4000" b="1" dirty="0" smtClean="0">
                <a:solidFill>
                  <a:srgbClr val="00B0F0"/>
                </a:solidFill>
              </a:rPr>
              <a:t>O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kolik bude pan </a:t>
            </a:r>
            <a:r>
              <a:rPr lang="cs-CZ" sz="4000" b="1" dirty="0" err="1" smtClean="0">
                <a:solidFill>
                  <a:srgbClr val="00B0F0"/>
                </a:solidFill>
              </a:rPr>
              <a:t>Švorc</a:t>
            </a:r>
            <a:r>
              <a:rPr lang="cs-CZ" sz="4000" b="1" dirty="0" smtClean="0">
                <a:solidFill>
                  <a:srgbClr val="00B0F0"/>
                </a:solidFill>
              </a:rPr>
              <a:t>   </a:t>
            </a:r>
          </a:p>
          <a:p>
            <a:pPr algn="just"/>
            <a:r>
              <a:rPr lang="cs-CZ" sz="4000" b="1" dirty="0" smtClean="0">
                <a:solidFill>
                  <a:srgbClr val="00B0F0"/>
                </a:solidFill>
              </a:rPr>
              <a:t>  platit více?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2844" y="4286256"/>
            <a:ext cx="87868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Víš</a:t>
            </a:r>
            <a:r>
              <a:rPr lang="cs-CZ" sz="4000" b="1" dirty="0" smtClean="0">
                <a:solidFill>
                  <a:srgbClr val="00B0F0"/>
                </a:solidFill>
              </a:rPr>
              <a:t>, jak se říká částce, o kterou zaplatí </a:t>
            </a:r>
          </a:p>
          <a:p>
            <a:pPr algn="just"/>
            <a:r>
              <a:rPr lang="cs-CZ" sz="4000" b="1" dirty="0" smtClean="0">
                <a:solidFill>
                  <a:srgbClr val="00B0F0"/>
                </a:solidFill>
              </a:rPr>
              <a:t>  pan </a:t>
            </a:r>
            <a:r>
              <a:rPr lang="cs-CZ" sz="4000" b="1" dirty="0" err="1" smtClean="0">
                <a:solidFill>
                  <a:srgbClr val="00B0F0"/>
                </a:solidFill>
              </a:rPr>
              <a:t>Švorc</a:t>
            </a:r>
            <a:r>
              <a:rPr lang="cs-CZ" sz="4000" b="1" dirty="0" smtClean="0">
                <a:solidFill>
                  <a:srgbClr val="00B0F0"/>
                </a:solidFill>
              </a:rPr>
              <a:t> více?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20124621">
            <a:off x="1391392" y="2270308"/>
            <a:ext cx="59293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spc="1000" dirty="0" smtClean="0">
                <a:solidFill>
                  <a:srgbClr val="7030A0"/>
                </a:solidFill>
              </a:rPr>
              <a:t>zatím nic nepiš</a:t>
            </a:r>
            <a:endParaRPr lang="cs-CZ" sz="4400" b="1" spc="1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42844" y="57398"/>
            <a:ext cx="87868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/>
              <a:t>     Pan </a:t>
            </a:r>
            <a:r>
              <a:rPr lang="cs-CZ" sz="2800" b="1" dirty="0" err="1" smtClean="0"/>
              <a:t>Švorc</a:t>
            </a:r>
            <a:r>
              <a:rPr lang="cs-CZ" sz="2800" b="1" dirty="0" smtClean="0"/>
              <a:t> si v nejmenovaném peněžním ústavu vzal úvěr na jeden rok ve výši 30 000,- Kč s roční úrokovou mírou 8,5 %. Kolik musí na konci roku splatit?  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2844" y="1412776"/>
            <a:ext cx="8786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rgbClr val="FF0000"/>
                </a:solidFill>
              </a:rPr>
              <a:t>! Ve všech úlohách budeme pro zjednodušení připisovat úrok pouze jednou ročně!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0680" y="2538473"/>
            <a:ext cx="5357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100 %     …  30 000 Kč </a:t>
            </a:r>
          </a:p>
          <a:p>
            <a:r>
              <a:rPr lang="cs-CZ" sz="3600" b="1" dirty="0" smtClean="0"/>
              <a:t>108,5 %  …      x       Kč</a:t>
            </a:r>
            <a:endParaRPr lang="cs-CZ" sz="3600" b="1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 flipH="1" flipV="1">
            <a:off x="4433269" y="3145696"/>
            <a:ext cx="928694" cy="1588"/>
          </a:xfrm>
          <a:prstGeom prst="straightConnector1">
            <a:avLst/>
          </a:prstGeom>
          <a:ln w="508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-142753" y="3144902"/>
            <a:ext cx="928694" cy="1588"/>
          </a:xfrm>
          <a:prstGeom prst="straightConnector1">
            <a:avLst/>
          </a:prstGeom>
          <a:ln w="508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79512" y="3751331"/>
            <a:ext cx="507209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27584" y="3718773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x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9898" y="4249596"/>
            <a:ext cx="1761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30 000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59130" y="3752919"/>
            <a:ext cx="1432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108,5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03146" y="4252985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100</a:t>
            </a:r>
            <a:endParaRPr lang="cs-CZ" sz="3600" b="1" dirty="0"/>
          </a:p>
        </p:txBody>
      </p:sp>
      <p:cxnSp>
        <p:nvCxnSpPr>
          <p:cNvPr id="12" name="Přímá spojovací čára 11"/>
          <p:cNvCxnSpPr/>
          <p:nvPr/>
        </p:nvCxnSpPr>
        <p:spPr>
          <a:xfrm flipV="1">
            <a:off x="398898" y="4315968"/>
            <a:ext cx="1192158" cy="210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113900" y="4324423"/>
            <a:ext cx="1086500" cy="6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700122" y="3983766"/>
            <a:ext cx="42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=</a:t>
            </a:r>
            <a:endParaRPr lang="cs-CZ" sz="3600" b="1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112613" y="1340768"/>
            <a:ext cx="8923883" cy="13698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751016" y="5035414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x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115616" y="5085184"/>
            <a:ext cx="42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=</a:t>
            </a:r>
            <a:endParaRPr lang="cs-CZ" sz="3600" b="1" dirty="0"/>
          </a:p>
        </p:txBody>
      </p:sp>
      <p:grpSp>
        <p:nvGrpSpPr>
          <p:cNvPr id="18" name="Skupina 43"/>
          <p:cNvGrpSpPr/>
          <p:nvPr/>
        </p:nvGrpSpPr>
        <p:grpSpPr>
          <a:xfrm>
            <a:off x="1623915" y="4824489"/>
            <a:ext cx="2660053" cy="1146397"/>
            <a:chOff x="4109807" y="3854239"/>
            <a:chExt cx="2660053" cy="1146397"/>
          </a:xfrm>
        </p:grpSpPr>
        <p:sp>
          <p:nvSpPr>
            <p:cNvPr id="19" name="TextovéPole 18"/>
            <p:cNvSpPr txBox="1"/>
            <p:nvPr/>
          </p:nvSpPr>
          <p:spPr>
            <a:xfrm>
              <a:off x="4143942" y="3854239"/>
              <a:ext cx="2625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30 000.108,5</a:t>
              </a:r>
              <a:endParaRPr lang="cs-CZ" sz="3600" b="1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977070" y="4354305"/>
              <a:ext cx="9286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100</a:t>
              </a:r>
              <a:endParaRPr lang="cs-CZ" sz="3600" b="1" dirty="0"/>
            </a:p>
          </p:txBody>
        </p:sp>
        <p:cxnSp>
          <p:nvCxnSpPr>
            <p:cNvPr id="22" name="Přímá spojovací čára 21"/>
            <p:cNvCxnSpPr/>
            <p:nvPr/>
          </p:nvCxnSpPr>
          <p:spPr>
            <a:xfrm flipV="1">
              <a:off x="4109807" y="4424710"/>
              <a:ext cx="2609757" cy="10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ovéPole 22"/>
          <p:cNvSpPr txBox="1"/>
          <p:nvPr/>
        </p:nvSpPr>
        <p:spPr>
          <a:xfrm>
            <a:off x="4293658" y="5038803"/>
            <a:ext cx="42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=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860032" y="5038803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32 550 Kč</a:t>
            </a:r>
            <a:endParaRPr lang="cs-CZ" sz="36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 flipV="1">
            <a:off x="4722286" y="5596128"/>
            <a:ext cx="2300306" cy="1418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V="1">
            <a:off x="4722286" y="5669280"/>
            <a:ext cx="2300306" cy="12467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51520" y="594928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b="1" dirty="0" smtClean="0">
                <a:solidFill>
                  <a:srgbClr val="7030A0"/>
                </a:solidFill>
              </a:rPr>
              <a:t>Pan </a:t>
            </a:r>
            <a:r>
              <a:rPr lang="cs-CZ" sz="3600" b="1" dirty="0" err="1" smtClean="0">
                <a:solidFill>
                  <a:srgbClr val="7030A0"/>
                </a:solidFill>
              </a:rPr>
              <a:t>Švorc</a:t>
            </a:r>
            <a:r>
              <a:rPr lang="cs-CZ" sz="3600" b="1" dirty="0" smtClean="0">
                <a:solidFill>
                  <a:srgbClr val="7030A0"/>
                </a:solidFill>
              </a:rPr>
              <a:t> musí splatit 32 550 Kč.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338570" y="2738537"/>
            <a:ext cx="1152128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5220072" y="2426755"/>
            <a:ext cx="1154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108,5%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62706" y="242088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x Kč</a:t>
            </a:r>
            <a:endParaRPr lang="cs-CZ" sz="2400" b="1" dirty="0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6338570" y="3170585"/>
            <a:ext cx="115212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549846" y="2708920"/>
            <a:ext cx="1046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+ 8,5%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3" name="Levá složená závorka 32"/>
          <p:cNvSpPr/>
          <p:nvPr/>
        </p:nvSpPr>
        <p:spPr>
          <a:xfrm flipH="1">
            <a:off x="6338570" y="2738537"/>
            <a:ext cx="177646" cy="432048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7524328" y="292494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30 000Kč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92080" y="292494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100 %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7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decel="100000"/>
                                        <p:tgtEl>
                                          <p:spTgt spid="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/>
      <p:bldP spid="9" grpId="0"/>
      <p:bldP spid="10" grpId="0"/>
      <p:bldP spid="11" grpId="0"/>
      <p:bldP spid="14" grpId="0"/>
      <p:bldP spid="16" grpId="0"/>
      <p:bldP spid="17" grpId="0"/>
      <p:bldP spid="23" grpId="0"/>
      <p:bldP spid="24" grpId="0"/>
      <p:bldP spid="27" grpId="0"/>
      <p:bldP spid="28" grpId="0" animBg="1"/>
      <p:bldP spid="29" grpId="0"/>
      <p:bldP spid="30" grpId="0"/>
      <p:bldP spid="32" grpId="0"/>
      <p:bldP spid="33" grpId="0" animBg="1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-27384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Přehled pojmů: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5486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úvěr / půjčka </a:t>
            </a:r>
            <a:r>
              <a:rPr lang="cs-CZ" sz="2800" dirty="0" smtClean="0"/>
              <a:t>- poskytuje věřitel dlužníkovi… </a:t>
            </a:r>
            <a:r>
              <a:rPr lang="cs-CZ" sz="2800" b="1" dirty="0" smtClean="0"/>
              <a:t>30 000 Kč </a:t>
            </a:r>
            <a:r>
              <a:rPr lang="cs-CZ" sz="2800" dirty="0" smtClean="0"/>
              <a:t>(</a:t>
            </a:r>
            <a:r>
              <a:rPr lang="cs-CZ" sz="2400" dirty="0" smtClean="0"/>
              <a:t>jistina)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496" y="2041684"/>
            <a:ext cx="8100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úroková míra </a:t>
            </a:r>
            <a:r>
              <a:rPr lang="cs-CZ" sz="2800" dirty="0" smtClean="0"/>
              <a:t>(sazba) - určuje výši úroku … </a:t>
            </a:r>
            <a:r>
              <a:rPr lang="cs-CZ" sz="2800" b="1" dirty="0" smtClean="0"/>
              <a:t>8,5 %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496" y="1321604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úrok</a:t>
            </a:r>
            <a:r>
              <a:rPr lang="cs-CZ" sz="2800" dirty="0" smtClean="0"/>
              <a:t> - finanční odměna za poskytnutí úvěru … </a:t>
            </a:r>
            <a:r>
              <a:rPr lang="cs-CZ" sz="2800" b="1" dirty="0" smtClean="0"/>
              <a:t>2 550 Kč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3205436" y="3068960"/>
            <a:ext cx="2158652" cy="3600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205436" y="3933056"/>
            <a:ext cx="215865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1979712" y="306896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8,5%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8" name="Levá složená závorka 17"/>
          <p:cNvSpPr/>
          <p:nvPr/>
        </p:nvSpPr>
        <p:spPr>
          <a:xfrm rot="10800000" flipH="1">
            <a:off x="2843809" y="3068960"/>
            <a:ext cx="332841" cy="864096"/>
          </a:xfrm>
          <a:prstGeom prst="leftBrace">
            <a:avLst>
              <a:gd name="adj1" fmla="val 8333"/>
              <a:gd name="adj2" fmla="val 51357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796136" y="5085184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30 000 Kč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79912" y="5004465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úvěr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Levá složená závorka 24"/>
          <p:cNvSpPr/>
          <p:nvPr/>
        </p:nvSpPr>
        <p:spPr>
          <a:xfrm rot="10800000" flipH="1">
            <a:off x="2843809" y="3933056"/>
            <a:ext cx="332841" cy="2736304"/>
          </a:xfrm>
          <a:prstGeom prst="leftBrace">
            <a:avLst>
              <a:gd name="adj1" fmla="val 8333"/>
              <a:gd name="adj2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971600" y="341854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úroková míra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3212976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úrok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763688" y="508518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100 %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580112" y="3284984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2 550 Kč</a:t>
            </a:r>
            <a:endParaRPr lang="cs-CZ" sz="2800" b="1" dirty="0">
              <a:solidFill>
                <a:srgbClr val="7030A0"/>
              </a:solidFill>
            </a:endParaRPr>
          </a:p>
        </p:txBody>
      </p:sp>
      <p:cxnSp>
        <p:nvCxnSpPr>
          <p:cNvPr id="24" name="Přímá spojovací šipka 23"/>
          <p:cNvCxnSpPr/>
          <p:nvPr/>
        </p:nvCxnSpPr>
        <p:spPr>
          <a:xfrm>
            <a:off x="4714344" y="3541200"/>
            <a:ext cx="1008112" cy="1588"/>
          </a:xfrm>
          <a:prstGeom prst="straightConnector1">
            <a:avLst/>
          </a:prstGeom>
          <a:ln w="508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4674152" y="5341400"/>
            <a:ext cx="1008112" cy="1588"/>
          </a:xfrm>
          <a:prstGeom prst="straightConnector1">
            <a:avLst/>
          </a:prstGeom>
          <a:ln w="508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7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770" decel="100000"/>
                                        <p:tgtEl>
                                          <p:spTgt spid="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7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770" decel="100000"/>
                                        <p:tgtEl>
                                          <p:spTgt spid="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7" dur="77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9" dur="77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7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770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0" dur="77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7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770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7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9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6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8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77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770" decel="100000"/>
                                        <p:tgtEl>
                                          <p:spTgt spid="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7" dur="77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7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770" decel="100000"/>
                                        <p:tgtEl>
                                          <p:spTgt spid="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6" dur="77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77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770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5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3" grpId="0" animBg="1"/>
      <p:bldP spid="17" grpId="0"/>
      <p:bldP spid="18" grpId="0" animBg="1"/>
      <p:bldP spid="19" grpId="0"/>
      <p:bldP spid="20" grpId="0"/>
      <p:bldP spid="25" grpId="0" animBg="1"/>
      <p:bldP spid="15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42844" y="57398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2844" y="1268760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256629" y="1042416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572000" y="44624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1255986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 flipV="1">
            <a:off x="4685785" y="1029642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44080" y="2126466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4080" y="3337828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257865" y="3111484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573236" y="2113692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3236" y="3325054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 flipV="1">
            <a:off x="4687021" y="3098710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41608" y="4430722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1608" y="5642084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255393" y="5415740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570764" y="4417948"/>
            <a:ext cx="3853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/>
              <a:t>     Pan </a:t>
            </a:r>
            <a:r>
              <a:rPr lang="cs-CZ" sz="1400" b="1" dirty="0" err="1" smtClean="0"/>
              <a:t>Švorc</a:t>
            </a:r>
            <a:r>
              <a:rPr lang="cs-CZ" sz="1400" b="1" dirty="0" smtClean="0"/>
              <a:t> si v nejmenovaném peněžním ústavu vzal úvěr na jeden rok ve výši 30 000,- Kč s roční úrokovou mírou 8,5 %. </a:t>
            </a:r>
          </a:p>
          <a:p>
            <a:pPr algn="just"/>
            <a:r>
              <a:rPr lang="cs-CZ" sz="1400" b="1" dirty="0" smtClean="0"/>
              <a:t>     Kolik musí na konci roku splatit?  </a:t>
            </a:r>
            <a:endParaRPr lang="cs-CZ" sz="1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70764" y="5629310"/>
            <a:ext cx="399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 Ve všech úlohách budeme pro zjednodušení připisovat úrok pouze jednou ročně!</a:t>
            </a:r>
            <a:endParaRPr lang="cs-CZ" sz="1400" b="1" i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 flipV="1">
            <a:off x="4684549" y="5402966"/>
            <a:ext cx="3785019" cy="1032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7656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Přehled pojmů: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54868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úvěr / půjčka </a:t>
            </a:r>
            <a:r>
              <a:rPr lang="cs-CZ" sz="1200" dirty="0" smtClean="0"/>
              <a:t>- poskytuje věřitel dlužníkovi… </a:t>
            </a:r>
            <a:r>
              <a:rPr lang="cs-CZ" sz="1200" b="1" dirty="0" smtClean="0"/>
              <a:t>30 000 Kč </a:t>
            </a:r>
            <a:r>
              <a:rPr lang="cs-CZ" sz="1200" dirty="0" smtClean="0"/>
              <a:t>(</a:t>
            </a:r>
            <a:r>
              <a:rPr lang="cs-CZ" sz="1100" dirty="0" smtClean="0"/>
              <a:t>jistina)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08" y="980728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 </a:t>
            </a:r>
            <a:r>
              <a:rPr lang="cs-CZ" sz="1200" dirty="0" smtClean="0"/>
              <a:t>(sazba) - určuje výši úroku … </a:t>
            </a:r>
            <a:r>
              <a:rPr lang="cs-CZ" sz="1200" b="1" dirty="0" smtClean="0"/>
              <a:t>8,5 %</a:t>
            </a:r>
            <a:endParaRPr lang="cs-CZ" sz="1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08" y="764704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</a:t>
            </a:r>
            <a:r>
              <a:rPr lang="cs-CZ" sz="1200" dirty="0" smtClean="0"/>
              <a:t> - finanční odměna za poskytnutí úvěru … </a:t>
            </a:r>
            <a:r>
              <a:rPr lang="cs-CZ" sz="1200" b="1" dirty="0" smtClean="0"/>
              <a:t>2 550 Kč</a:t>
            </a:r>
            <a:endParaRPr lang="cs-CZ" sz="1200" b="1" dirty="0"/>
          </a:p>
        </p:txBody>
      </p:sp>
      <p:sp>
        <p:nvSpPr>
          <p:cNvPr id="13" name="Obdélník 12"/>
          <p:cNvSpPr/>
          <p:nvPr/>
        </p:nvSpPr>
        <p:spPr>
          <a:xfrm>
            <a:off x="1259632" y="1340768"/>
            <a:ext cx="1152128" cy="158417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100">
              <a:solidFill>
                <a:schemeClr val="tx1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259632" y="1700808"/>
            <a:ext cx="11521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11560" y="129619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8,5%</a:t>
            </a:r>
            <a:endParaRPr lang="cs-CZ" sz="1200" b="1" dirty="0"/>
          </a:p>
        </p:txBody>
      </p:sp>
      <p:sp>
        <p:nvSpPr>
          <p:cNvPr id="18" name="Levá složená závorka 17"/>
          <p:cNvSpPr/>
          <p:nvPr/>
        </p:nvSpPr>
        <p:spPr>
          <a:xfrm rot="10800000" flipH="1">
            <a:off x="1115616" y="1340768"/>
            <a:ext cx="144016" cy="360040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216028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30 000 Kč</a:t>
            </a:r>
            <a:endParaRPr lang="cs-CZ" sz="1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21328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úvěr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7504" y="1431064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</a:t>
            </a:r>
            <a:endParaRPr lang="cs-CZ" sz="1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429936" y="1368200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úrok</a:t>
            </a:r>
            <a:endParaRPr lang="cs-CZ" sz="1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39552" y="2132856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100 %</a:t>
            </a:r>
            <a:endParaRPr lang="cs-CZ" sz="1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771800" y="1340768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2 550 Kč</a:t>
            </a:r>
            <a:endParaRPr lang="cs-CZ" sz="1600" b="1" dirty="0"/>
          </a:p>
        </p:txBody>
      </p:sp>
      <p:cxnSp>
        <p:nvCxnSpPr>
          <p:cNvPr id="24" name="Přímá spojovací šipka 23"/>
          <p:cNvCxnSpPr/>
          <p:nvPr/>
        </p:nvCxnSpPr>
        <p:spPr>
          <a:xfrm flipV="1">
            <a:off x="2051720" y="1536192"/>
            <a:ext cx="664048" cy="3456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2123728" y="2330592"/>
            <a:ext cx="619472" cy="112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Levá složená závorka 26"/>
          <p:cNvSpPr/>
          <p:nvPr/>
        </p:nvSpPr>
        <p:spPr>
          <a:xfrm rot="10800000" flipH="1">
            <a:off x="1115616" y="1700806"/>
            <a:ext cx="144016" cy="1224137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31" name="TextovéPole 30"/>
          <p:cNvSpPr txBox="1"/>
          <p:nvPr/>
        </p:nvSpPr>
        <p:spPr>
          <a:xfrm>
            <a:off x="35496" y="338893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Přehled pojmů:</a:t>
            </a:r>
            <a:endParaRPr lang="cs-CZ" sz="2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0" y="3861048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úvěr / půjčka </a:t>
            </a:r>
            <a:r>
              <a:rPr lang="cs-CZ" sz="1200" dirty="0" smtClean="0"/>
              <a:t>- poskytuje věřitel dlužníkovi… </a:t>
            </a:r>
            <a:r>
              <a:rPr lang="cs-CZ" sz="1200" b="1" dirty="0" smtClean="0"/>
              <a:t>30 000 Kč </a:t>
            </a:r>
            <a:r>
              <a:rPr lang="cs-CZ" sz="1200" dirty="0" smtClean="0"/>
              <a:t>(</a:t>
            </a:r>
            <a:r>
              <a:rPr lang="cs-CZ" sz="1100" dirty="0" smtClean="0"/>
              <a:t>jistina)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9208" y="4293096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 </a:t>
            </a:r>
            <a:r>
              <a:rPr lang="cs-CZ" sz="1200" dirty="0" smtClean="0"/>
              <a:t>(sazba) - určuje výši úroku … </a:t>
            </a:r>
            <a:r>
              <a:rPr lang="cs-CZ" sz="1200" b="1" dirty="0" smtClean="0"/>
              <a:t>8,5 %</a:t>
            </a:r>
            <a:endParaRPr lang="cs-CZ" sz="12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9208" y="4077072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</a:t>
            </a:r>
            <a:r>
              <a:rPr lang="cs-CZ" sz="1200" dirty="0" smtClean="0"/>
              <a:t> - finanční odměna za poskytnutí úvěru … </a:t>
            </a:r>
            <a:r>
              <a:rPr lang="cs-CZ" sz="1200" b="1" dirty="0" smtClean="0"/>
              <a:t>2 550 Kč</a:t>
            </a:r>
            <a:endParaRPr lang="cs-CZ" sz="1200" b="1" dirty="0"/>
          </a:p>
        </p:txBody>
      </p:sp>
      <p:sp>
        <p:nvSpPr>
          <p:cNvPr id="35" name="Obdélník 34"/>
          <p:cNvSpPr/>
          <p:nvPr/>
        </p:nvSpPr>
        <p:spPr>
          <a:xfrm>
            <a:off x="1259632" y="4653136"/>
            <a:ext cx="1152128" cy="158417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100">
              <a:solidFill>
                <a:schemeClr val="tx1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1259632" y="5013176"/>
            <a:ext cx="11521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611560" y="4608560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8,5%</a:t>
            </a:r>
            <a:endParaRPr lang="cs-CZ" sz="1200" b="1" dirty="0"/>
          </a:p>
        </p:txBody>
      </p:sp>
      <p:sp>
        <p:nvSpPr>
          <p:cNvPr id="38" name="Levá složená závorka 37"/>
          <p:cNvSpPr/>
          <p:nvPr/>
        </p:nvSpPr>
        <p:spPr>
          <a:xfrm rot="10800000" flipH="1">
            <a:off x="1115616" y="4653136"/>
            <a:ext cx="144016" cy="360040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39" name="TextovéPole 38"/>
          <p:cNvSpPr txBox="1"/>
          <p:nvPr/>
        </p:nvSpPr>
        <p:spPr>
          <a:xfrm>
            <a:off x="2771800" y="547265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30 000 Kč</a:t>
            </a:r>
            <a:endParaRPr lang="cs-CZ" sz="1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547664" y="544522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úvěr</a:t>
            </a:r>
            <a:endParaRPr lang="cs-CZ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07504" y="4743432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</a:t>
            </a:r>
            <a:endParaRPr lang="cs-CZ" sz="12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429936" y="468056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úrok</a:t>
            </a:r>
            <a:endParaRPr lang="cs-CZ" sz="1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39552" y="5445224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100 %</a:t>
            </a:r>
            <a:endParaRPr lang="cs-CZ" sz="1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2771800" y="4653136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2 550 Kč</a:t>
            </a:r>
            <a:endParaRPr lang="cs-CZ" sz="1600" b="1" dirty="0"/>
          </a:p>
        </p:txBody>
      </p:sp>
      <p:cxnSp>
        <p:nvCxnSpPr>
          <p:cNvPr id="45" name="Přímá spojovací šipka 44"/>
          <p:cNvCxnSpPr/>
          <p:nvPr/>
        </p:nvCxnSpPr>
        <p:spPr>
          <a:xfrm flipV="1">
            <a:off x="2051720" y="4848560"/>
            <a:ext cx="664048" cy="3456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>
            <a:off x="2123728" y="5642960"/>
            <a:ext cx="619472" cy="112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evá složená závorka 46"/>
          <p:cNvSpPr/>
          <p:nvPr/>
        </p:nvSpPr>
        <p:spPr>
          <a:xfrm rot="10800000" flipH="1">
            <a:off x="1115616" y="5013174"/>
            <a:ext cx="144016" cy="1224137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48" name="TextovéPole 47"/>
          <p:cNvSpPr txBox="1"/>
          <p:nvPr/>
        </p:nvSpPr>
        <p:spPr>
          <a:xfrm>
            <a:off x="4211960" y="7656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Přehled pojmů:</a:t>
            </a:r>
            <a:endParaRPr lang="cs-CZ" sz="20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176464" y="54868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úvěr / půjčka </a:t>
            </a:r>
            <a:r>
              <a:rPr lang="cs-CZ" sz="1200" dirty="0" smtClean="0"/>
              <a:t>- poskytuje věřitel dlužníkovi… </a:t>
            </a:r>
            <a:r>
              <a:rPr lang="cs-CZ" sz="1200" b="1" dirty="0" smtClean="0"/>
              <a:t>30 000 Kč </a:t>
            </a:r>
            <a:r>
              <a:rPr lang="cs-CZ" sz="1200" dirty="0" smtClean="0"/>
              <a:t>(</a:t>
            </a:r>
            <a:r>
              <a:rPr lang="cs-CZ" sz="1100" dirty="0" smtClean="0"/>
              <a:t>jistina)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185672" y="980728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 </a:t>
            </a:r>
            <a:r>
              <a:rPr lang="cs-CZ" sz="1200" dirty="0" smtClean="0"/>
              <a:t>(sazba) - určuje výši úroku … </a:t>
            </a:r>
            <a:r>
              <a:rPr lang="cs-CZ" sz="1200" b="1" dirty="0" smtClean="0"/>
              <a:t>8,5 %</a:t>
            </a:r>
            <a:endParaRPr lang="cs-CZ" sz="12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185672" y="764704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</a:t>
            </a:r>
            <a:r>
              <a:rPr lang="cs-CZ" sz="1200" dirty="0" smtClean="0"/>
              <a:t> - finanční odměna za poskytnutí úvěru … </a:t>
            </a:r>
            <a:r>
              <a:rPr lang="cs-CZ" sz="1200" b="1" dirty="0" smtClean="0"/>
              <a:t>2 550 Kč</a:t>
            </a:r>
            <a:endParaRPr lang="cs-CZ" sz="1200" b="1" dirty="0"/>
          </a:p>
        </p:txBody>
      </p:sp>
      <p:sp>
        <p:nvSpPr>
          <p:cNvPr id="52" name="Obdélník 51"/>
          <p:cNvSpPr/>
          <p:nvPr/>
        </p:nvSpPr>
        <p:spPr>
          <a:xfrm>
            <a:off x="5436096" y="1340768"/>
            <a:ext cx="1152128" cy="158417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100">
              <a:solidFill>
                <a:schemeClr val="tx1"/>
              </a:solidFill>
            </a:endParaRPr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5436096" y="1700808"/>
            <a:ext cx="11521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788024" y="129619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8,5%</a:t>
            </a:r>
            <a:endParaRPr lang="cs-CZ" sz="1200" b="1" dirty="0"/>
          </a:p>
        </p:txBody>
      </p:sp>
      <p:sp>
        <p:nvSpPr>
          <p:cNvPr id="55" name="Levá složená závorka 54"/>
          <p:cNvSpPr/>
          <p:nvPr/>
        </p:nvSpPr>
        <p:spPr>
          <a:xfrm rot="10800000" flipH="1">
            <a:off x="5292080" y="1340768"/>
            <a:ext cx="144016" cy="360040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56" name="TextovéPole 55"/>
          <p:cNvSpPr txBox="1"/>
          <p:nvPr/>
        </p:nvSpPr>
        <p:spPr>
          <a:xfrm>
            <a:off x="6948264" y="216028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30 000 Kč</a:t>
            </a:r>
            <a:endParaRPr lang="cs-CZ" sz="16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724128" y="21328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úvěr</a:t>
            </a:r>
            <a:endParaRPr lang="cs-CZ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283968" y="1431064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</a:t>
            </a:r>
            <a:endParaRPr lang="cs-CZ" sz="12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606400" y="1368200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úrok</a:t>
            </a:r>
            <a:endParaRPr lang="cs-CZ" sz="14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716016" y="2132856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100 %</a:t>
            </a:r>
            <a:endParaRPr lang="cs-CZ" sz="14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6948264" y="1340768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2 550 Kč</a:t>
            </a:r>
            <a:endParaRPr lang="cs-CZ" sz="1600" b="1" dirty="0"/>
          </a:p>
        </p:txBody>
      </p:sp>
      <p:cxnSp>
        <p:nvCxnSpPr>
          <p:cNvPr id="62" name="Přímá spojovací šipka 61"/>
          <p:cNvCxnSpPr/>
          <p:nvPr/>
        </p:nvCxnSpPr>
        <p:spPr>
          <a:xfrm flipV="1">
            <a:off x="6228184" y="1536192"/>
            <a:ext cx="664048" cy="3456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šipka 62"/>
          <p:cNvCxnSpPr/>
          <p:nvPr/>
        </p:nvCxnSpPr>
        <p:spPr>
          <a:xfrm>
            <a:off x="6300192" y="2330592"/>
            <a:ext cx="619472" cy="112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Levá složená závorka 63"/>
          <p:cNvSpPr/>
          <p:nvPr/>
        </p:nvSpPr>
        <p:spPr>
          <a:xfrm rot="10800000" flipH="1">
            <a:off x="5292080" y="1700806"/>
            <a:ext cx="144016" cy="1224137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65" name="TextovéPole 64"/>
          <p:cNvSpPr txBox="1"/>
          <p:nvPr/>
        </p:nvSpPr>
        <p:spPr>
          <a:xfrm>
            <a:off x="4211960" y="338893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Přehled pojmů:</a:t>
            </a:r>
            <a:endParaRPr lang="cs-CZ" sz="20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176464" y="3861048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úvěr / půjčka </a:t>
            </a:r>
            <a:r>
              <a:rPr lang="cs-CZ" sz="1200" dirty="0" smtClean="0"/>
              <a:t>- poskytuje věřitel dlužníkovi… </a:t>
            </a:r>
            <a:r>
              <a:rPr lang="cs-CZ" sz="1200" b="1" dirty="0" smtClean="0"/>
              <a:t>30 000 Kč </a:t>
            </a:r>
            <a:r>
              <a:rPr lang="cs-CZ" sz="1200" dirty="0" smtClean="0"/>
              <a:t>(</a:t>
            </a:r>
            <a:r>
              <a:rPr lang="cs-CZ" sz="1100" dirty="0" smtClean="0"/>
              <a:t>jistina)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185672" y="4293096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 </a:t>
            </a:r>
            <a:r>
              <a:rPr lang="cs-CZ" sz="1200" dirty="0" smtClean="0"/>
              <a:t>(sazba) - určuje výši úroku … </a:t>
            </a:r>
            <a:r>
              <a:rPr lang="cs-CZ" sz="1200" b="1" dirty="0" smtClean="0"/>
              <a:t>8,5 %</a:t>
            </a:r>
            <a:endParaRPr lang="cs-CZ" sz="12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4185672" y="4077072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</a:t>
            </a:r>
            <a:r>
              <a:rPr lang="cs-CZ" sz="1200" dirty="0" smtClean="0"/>
              <a:t> - finanční odměna za poskytnutí úvěru … </a:t>
            </a:r>
            <a:r>
              <a:rPr lang="cs-CZ" sz="1200" b="1" dirty="0" smtClean="0"/>
              <a:t>2 550 Kč</a:t>
            </a:r>
            <a:endParaRPr lang="cs-CZ" sz="1200" b="1" dirty="0"/>
          </a:p>
        </p:txBody>
      </p:sp>
      <p:sp>
        <p:nvSpPr>
          <p:cNvPr id="69" name="Obdélník 68"/>
          <p:cNvSpPr/>
          <p:nvPr/>
        </p:nvSpPr>
        <p:spPr>
          <a:xfrm>
            <a:off x="5436096" y="4653136"/>
            <a:ext cx="1152128" cy="158417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100">
              <a:solidFill>
                <a:schemeClr val="tx1"/>
              </a:solidFill>
            </a:endParaRPr>
          </a:p>
        </p:txBody>
      </p:sp>
      <p:cxnSp>
        <p:nvCxnSpPr>
          <p:cNvPr id="70" name="Přímá spojovací čára 69"/>
          <p:cNvCxnSpPr/>
          <p:nvPr/>
        </p:nvCxnSpPr>
        <p:spPr>
          <a:xfrm>
            <a:off x="5436096" y="5013176"/>
            <a:ext cx="11521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ovéPole 70"/>
          <p:cNvSpPr txBox="1"/>
          <p:nvPr/>
        </p:nvSpPr>
        <p:spPr>
          <a:xfrm>
            <a:off x="4788024" y="4608560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8,5%</a:t>
            </a:r>
            <a:endParaRPr lang="cs-CZ" sz="1200" b="1" dirty="0"/>
          </a:p>
        </p:txBody>
      </p:sp>
      <p:sp>
        <p:nvSpPr>
          <p:cNvPr id="72" name="Levá složená závorka 71"/>
          <p:cNvSpPr/>
          <p:nvPr/>
        </p:nvSpPr>
        <p:spPr>
          <a:xfrm rot="10800000" flipH="1">
            <a:off x="5292080" y="4653136"/>
            <a:ext cx="144016" cy="360040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  <p:sp>
        <p:nvSpPr>
          <p:cNvPr id="73" name="TextovéPole 72"/>
          <p:cNvSpPr txBox="1"/>
          <p:nvPr/>
        </p:nvSpPr>
        <p:spPr>
          <a:xfrm>
            <a:off x="6948264" y="547265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30 000 Kč</a:t>
            </a:r>
            <a:endParaRPr lang="cs-CZ" sz="16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5724128" y="544522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úvěr</a:t>
            </a:r>
            <a:endParaRPr lang="cs-CZ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4283968" y="4743432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úroková míra</a:t>
            </a:r>
            <a:endParaRPr lang="cs-CZ" sz="12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5606400" y="468056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úrok</a:t>
            </a:r>
            <a:endParaRPr lang="cs-CZ" sz="14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716016" y="5445224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100 %</a:t>
            </a:r>
            <a:endParaRPr lang="cs-CZ" sz="14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6948264" y="4653136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2 550 Kč</a:t>
            </a:r>
            <a:endParaRPr lang="cs-CZ" sz="1600" b="1" dirty="0"/>
          </a:p>
        </p:txBody>
      </p:sp>
      <p:cxnSp>
        <p:nvCxnSpPr>
          <p:cNvPr id="79" name="Přímá spojovací šipka 78"/>
          <p:cNvCxnSpPr/>
          <p:nvPr/>
        </p:nvCxnSpPr>
        <p:spPr>
          <a:xfrm flipV="1">
            <a:off x="6228184" y="4848560"/>
            <a:ext cx="664048" cy="3456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ovací šipka 79"/>
          <p:cNvCxnSpPr/>
          <p:nvPr/>
        </p:nvCxnSpPr>
        <p:spPr>
          <a:xfrm>
            <a:off x="6300192" y="5642960"/>
            <a:ext cx="619472" cy="112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Levá složená závorka 80"/>
          <p:cNvSpPr/>
          <p:nvPr/>
        </p:nvSpPr>
        <p:spPr>
          <a:xfrm rot="10800000" flipH="1">
            <a:off x="5292080" y="5013174"/>
            <a:ext cx="144016" cy="1224137"/>
          </a:xfrm>
          <a:prstGeom prst="leftBrace">
            <a:avLst>
              <a:gd name="adj1" fmla="val 19185"/>
              <a:gd name="adj2" fmla="val 51357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715</Words>
  <Application>Microsoft Office PowerPoint</Application>
  <PresentationFormat>Předvádění na obrazovce (4:3)</PresentationFormat>
  <Paragraphs>110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Základy finanční matematiky 1</vt:lpstr>
      <vt:lpstr>ÚVĚR / PŮJČKA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cp:lastModifiedBy>Dum</cp:lastModifiedBy>
  <cp:revision>143</cp:revision>
  <dcterms:modified xsi:type="dcterms:W3CDTF">2012-06-20T07:49:01Z</dcterms:modified>
</cp:coreProperties>
</file>