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8" r:id="rId2"/>
    <p:sldId id="273" r:id="rId3"/>
    <p:sldId id="265" r:id="rId4"/>
    <p:sldId id="270" r:id="rId5"/>
    <p:sldId id="267" r:id="rId6"/>
    <p:sldId id="271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rgbClr val="FF0000"/>
    </p:penClr>
  </p:showPr>
  <p:clrMru>
    <a:srgbClr val="DDDDD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0AF89-166D-4873-A935-BAA8AD2FBC7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96CC8-85B8-4723-BEFD-F2067A3E68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D96CC8-85B8-4723-BEFD-F2067A3E684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D96CC8-85B8-4723-BEFD-F2067A3E684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B0F0"/>
                </a:solidFill>
              </a:rPr>
              <a:t>Základy finanční matematiky 2</a:t>
            </a:r>
            <a:endParaRPr lang="cs-CZ" sz="80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808726" y="4643844"/>
            <a:ext cx="36952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smtClean="0"/>
              <a:t>VY_32_INOVACE_39_</a:t>
            </a:r>
            <a:r>
              <a:rPr lang="cs-CZ" b="1" dirty="0" err="1" smtClean="0"/>
              <a:t>zakl</a:t>
            </a:r>
            <a:r>
              <a:rPr lang="cs-CZ" b="1" dirty="0" smtClean="0"/>
              <a:t>_</a:t>
            </a:r>
            <a:r>
              <a:rPr lang="cs-CZ" b="1" dirty="0" err="1" smtClean="0"/>
              <a:t>fin</a:t>
            </a:r>
            <a:r>
              <a:rPr lang="cs-CZ" b="1" dirty="0" smtClean="0"/>
              <a:t>_mat_2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20163616">
            <a:off x="685800" y="2130425"/>
            <a:ext cx="7772400" cy="1470025"/>
          </a:xfrm>
        </p:spPr>
        <p:txBody>
          <a:bodyPr>
            <a:noAutofit/>
          </a:bodyPr>
          <a:lstStyle/>
          <a:p>
            <a:r>
              <a:rPr lang="cs-CZ" sz="13800" b="1" dirty="0" smtClean="0">
                <a:solidFill>
                  <a:srgbClr val="FF0000"/>
                </a:solidFill>
              </a:rPr>
              <a:t>VKLAD</a:t>
            </a:r>
            <a:endParaRPr lang="cs-CZ" sz="13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142844" y="57398"/>
            <a:ext cx="878687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rgbClr val="FF0000"/>
                </a:solidFill>
              </a:rPr>
              <a:t>     Pan </a:t>
            </a:r>
            <a:r>
              <a:rPr lang="cs-CZ" sz="4000" b="1" dirty="0" err="1" smtClean="0">
                <a:solidFill>
                  <a:srgbClr val="FF0000"/>
                </a:solidFill>
              </a:rPr>
              <a:t>Zavodouš</a:t>
            </a:r>
            <a:r>
              <a:rPr lang="cs-CZ" sz="4000" b="1" dirty="0" smtClean="0">
                <a:solidFill>
                  <a:srgbClr val="FF0000"/>
                </a:solidFill>
              </a:rPr>
              <a:t> uložil do banky </a:t>
            </a:r>
            <a:r>
              <a:rPr lang="cs-CZ" sz="4000" b="1" dirty="0" smtClean="0">
                <a:solidFill>
                  <a:srgbClr val="FF0000"/>
                </a:solidFill>
              </a:rPr>
              <a:t>                     na </a:t>
            </a:r>
            <a:r>
              <a:rPr lang="cs-CZ" sz="4000" b="1" dirty="0" smtClean="0">
                <a:solidFill>
                  <a:srgbClr val="FF0000"/>
                </a:solidFill>
              </a:rPr>
              <a:t>termínovaný vklad splatný za jeden rok 300 000 Kč. Úroková míra je 2 %.    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4" y="2348880"/>
            <a:ext cx="90011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rgbClr val="00B0F0"/>
                </a:solidFill>
              </a:rPr>
              <a:t>- </a:t>
            </a:r>
            <a:r>
              <a:rPr lang="cs-CZ" sz="4000" b="1" dirty="0" smtClean="0">
                <a:solidFill>
                  <a:srgbClr val="00B0F0"/>
                </a:solidFill>
              </a:rPr>
              <a:t>Jaký </a:t>
            </a:r>
            <a:r>
              <a:rPr lang="cs-CZ" sz="4000" b="1" dirty="0" smtClean="0">
                <a:solidFill>
                  <a:srgbClr val="00B0F0"/>
                </a:solidFill>
              </a:rPr>
              <a:t>úrok by mu měl být za rok připsán? 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5723" y="3141192"/>
            <a:ext cx="87868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rgbClr val="00B0F0"/>
                </a:solidFill>
              </a:rPr>
              <a:t>- </a:t>
            </a:r>
            <a:r>
              <a:rPr lang="cs-CZ" sz="4000" b="1" dirty="0" smtClean="0">
                <a:solidFill>
                  <a:srgbClr val="00B0F0"/>
                </a:solidFill>
              </a:rPr>
              <a:t>Jaká </a:t>
            </a:r>
            <a:r>
              <a:rPr lang="cs-CZ" sz="4000" b="1" dirty="0" smtClean="0">
                <a:solidFill>
                  <a:srgbClr val="00B0F0"/>
                </a:solidFill>
              </a:rPr>
              <a:t>částka by mu měla být vyplacena?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844" y="3933056"/>
            <a:ext cx="87868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FontTx/>
              <a:buChar char="-"/>
            </a:pPr>
            <a:r>
              <a:rPr lang="cs-CZ" sz="4000" b="1" dirty="0" smtClean="0">
                <a:solidFill>
                  <a:srgbClr val="00B0F0"/>
                </a:solidFill>
              </a:rPr>
              <a:t> </a:t>
            </a:r>
            <a:r>
              <a:rPr lang="cs-CZ" sz="4000" b="1" dirty="0" smtClean="0">
                <a:solidFill>
                  <a:srgbClr val="00B0F0"/>
                </a:solidFill>
              </a:rPr>
              <a:t>Dostane </a:t>
            </a:r>
            <a:r>
              <a:rPr lang="cs-CZ" sz="4000" b="1" dirty="0" smtClean="0">
                <a:solidFill>
                  <a:srgbClr val="00B0F0"/>
                </a:solidFill>
              </a:rPr>
              <a:t>však méně, proč?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20124621">
            <a:off x="1391392" y="2270308"/>
            <a:ext cx="592935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spc="1000" dirty="0" smtClean="0">
                <a:solidFill>
                  <a:srgbClr val="7030A0"/>
                </a:solidFill>
              </a:rPr>
              <a:t>zatím nic nepiš</a:t>
            </a:r>
            <a:endParaRPr lang="cs-CZ" sz="4400" b="1" spc="1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7094146" y="2090057"/>
            <a:ext cx="1545798" cy="194682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42844" y="57398"/>
            <a:ext cx="87868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Pan </a:t>
            </a:r>
            <a:r>
              <a:rPr lang="cs-CZ" sz="2400" b="1" dirty="0" err="1" smtClean="0">
                <a:solidFill>
                  <a:srgbClr val="FF0000"/>
                </a:solidFill>
              </a:rPr>
              <a:t>Zavodouš</a:t>
            </a:r>
            <a:r>
              <a:rPr lang="cs-CZ" sz="2400" b="1" dirty="0" smtClean="0">
                <a:solidFill>
                  <a:srgbClr val="FF0000"/>
                </a:solidFill>
              </a:rPr>
              <a:t> uložil do banky na termínovaný vklad splatný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za </a:t>
            </a:r>
            <a:r>
              <a:rPr lang="cs-CZ" sz="2400" b="1" dirty="0" smtClean="0">
                <a:solidFill>
                  <a:srgbClr val="FF0000"/>
                </a:solidFill>
              </a:rPr>
              <a:t>jeden rok 300 000 Kč. Úroková míra je 2 procenta, daň z úroku činí 15 %. Kolik mu bude za rok vyplaceno?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1520" y="5879013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rgbClr val="7030A0"/>
                </a:solidFill>
              </a:rPr>
              <a:t>Bude mu vyplaceno 305 100 Kč. 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546482" y="1946449"/>
            <a:ext cx="1545798" cy="20882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čára 30"/>
          <p:cNvCxnSpPr/>
          <p:nvPr/>
        </p:nvCxnSpPr>
        <p:spPr>
          <a:xfrm flipV="1">
            <a:off x="5546482" y="2375065"/>
            <a:ext cx="1531212" cy="34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724128" y="1916832"/>
            <a:ext cx="1046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+ 2 %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3" name="Levá složená závorka 32"/>
          <p:cNvSpPr/>
          <p:nvPr/>
        </p:nvSpPr>
        <p:spPr>
          <a:xfrm flipH="1">
            <a:off x="5546482" y="1946449"/>
            <a:ext cx="177646" cy="432048"/>
          </a:xfrm>
          <a:prstGeom prst="leftBrac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5724128" y="2780928"/>
            <a:ext cx="1691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300 000Kč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644008" y="213285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100 %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9" name="Levá složená závorka 38"/>
          <p:cNvSpPr/>
          <p:nvPr/>
        </p:nvSpPr>
        <p:spPr>
          <a:xfrm flipH="1">
            <a:off x="7092280" y="1944264"/>
            <a:ext cx="72008" cy="116584"/>
          </a:xfrm>
          <a:prstGeom prst="leftBrac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7164288" y="1817392"/>
            <a:ext cx="14756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7030A0"/>
                </a:solidFill>
              </a:rPr>
              <a:t>- 15 % z úroku</a:t>
            </a:r>
            <a:endParaRPr lang="cs-CZ" sz="1600" b="1" dirty="0">
              <a:solidFill>
                <a:srgbClr val="7030A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51520" y="1052736"/>
            <a:ext cx="367240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1</a:t>
            </a:r>
            <a:r>
              <a:rPr lang="cs-CZ" sz="2800" b="1" dirty="0" smtClean="0">
                <a:solidFill>
                  <a:srgbClr val="00B0F0"/>
                </a:solidFill>
              </a:rPr>
              <a:t>.   </a:t>
            </a:r>
            <a:r>
              <a:rPr lang="cs-CZ" sz="2400" b="1" dirty="0" smtClean="0"/>
              <a:t>úrok před zdaněním</a:t>
            </a:r>
            <a:endParaRPr lang="cs-CZ" sz="2000" b="1" dirty="0" smtClean="0"/>
          </a:p>
          <a:p>
            <a:r>
              <a:rPr lang="cs-CZ" sz="2400" dirty="0" smtClean="0"/>
              <a:t>100 % …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300 000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1 %     … 3 000 Kč</a:t>
            </a:r>
          </a:p>
          <a:p>
            <a:r>
              <a:rPr lang="cs-CZ" sz="2400" dirty="0" smtClean="0"/>
              <a:t>2 %     … </a:t>
            </a:r>
            <a:r>
              <a:rPr lang="cs-CZ" sz="2400" b="1" dirty="0" smtClean="0">
                <a:solidFill>
                  <a:srgbClr val="FF0000"/>
                </a:solidFill>
              </a:rPr>
              <a:t>6 000</a:t>
            </a:r>
            <a:r>
              <a:rPr lang="cs-CZ" sz="2400" dirty="0" smtClean="0"/>
              <a:t> Kč 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51520" y="2589872"/>
            <a:ext cx="367240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2</a:t>
            </a:r>
            <a:r>
              <a:rPr lang="cs-CZ" sz="2800" b="1" dirty="0" smtClean="0">
                <a:solidFill>
                  <a:srgbClr val="00B0F0"/>
                </a:solidFill>
              </a:rPr>
              <a:t>.   </a:t>
            </a:r>
            <a:r>
              <a:rPr lang="cs-CZ" sz="2400" b="1" dirty="0" smtClean="0"/>
              <a:t>daň z úroku</a:t>
            </a:r>
            <a:endParaRPr lang="cs-CZ" sz="2000" b="1" dirty="0" smtClean="0"/>
          </a:p>
          <a:p>
            <a:r>
              <a:rPr lang="cs-CZ" sz="2400" dirty="0" smtClean="0"/>
              <a:t>100 % … </a:t>
            </a:r>
            <a:r>
              <a:rPr lang="cs-CZ" sz="2400" b="1" dirty="0" smtClean="0"/>
              <a:t>6 000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1 %     … 60 Kč</a:t>
            </a:r>
          </a:p>
          <a:p>
            <a:r>
              <a:rPr lang="cs-CZ" sz="2400" dirty="0" smtClean="0"/>
              <a:t>15 %   … </a:t>
            </a:r>
            <a:r>
              <a:rPr lang="cs-CZ" sz="2400" b="1" dirty="0" smtClean="0">
                <a:solidFill>
                  <a:srgbClr val="00B0F0"/>
                </a:solidFill>
              </a:rPr>
              <a:t>900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Kč 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51520" y="4254187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3.   </a:t>
            </a:r>
            <a:r>
              <a:rPr lang="cs-CZ" sz="2400" b="1" dirty="0" smtClean="0"/>
              <a:t>úrok po zdanění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6 000 </a:t>
            </a:r>
            <a:r>
              <a:rPr lang="cs-CZ" sz="2400" b="1" dirty="0" smtClean="0"/>
              <a:t>Kč – </a:t>
            </a:r>
            <a:r>
              <a:rPr lang="cs-CZ" sz="2400" b="1" dirty="0" smtClean="0">
                <a:solidFill>
                  <a:srgbClr val="00B0F0"/>
                </a:solidFill>
              </a:rPr>
              <a:t>900</a:t>
            </a:r>
            <a:r>
              <a:rPr lang="cs-CZ" sz="2400" b="1" dirty="0" smtClean="0"/>
              <a:t> Kč = </a:t>
            </a:r>
            <a:r>
              <a:rPr lang="cs-CZ" sz="2400" b="1" dirty="0" smtClean="0">
                <a:solidFill>
                  <a:srgbClr val="7030A0"/>
                </a:solidFill>
              </a:rPr>
              <a:t>5100</a:t>
            </a:r>
            <a:r>
              <a:rPr lang="cs-CZ" sz="2400" b="1" dirty="0" smtClean="0"/>
              <a:t> Kč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251520" y="5085184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4.   </a:t>
            </a:r>
            <a:r>
              <a:rPr lang="cs-CZ" sz="2400" b="1" dirty="0" smtClean="0"/>
              <a:t>bude mu vyplaceno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300 000 </a:t>
            </a:r>
            <a:r>
              <a:rPr lang="cs-CZ" sz="2400" b="1" dirty="0" smtClean="0"/>
              <a:t>Kč + </a:t>
            </a:r>
            <a:r>
              <a:rPr lang="cs-CZ" sz="2400" b="1" dirty="0" smtClean="0">
                <a:solidFill>
                  <a:srgbClr val="7030A0"/>
                </a:solidFill>
              </a:rPr>
              <a:t>5 100 </a:t>
            </a:r>
            <a:r>
              <a:rPr lang="cs-CZ" sz="2400" b="1" dirty="0" smtClean="0"/>
              <a:t>Kč = </a:t>
            </a:r>
            <a:r>
              <a:rPr lang="cs-CZ" sz="2400" b="1" dirty="0" smtClean="0">
                <a:solidFill>
                  <a:srgbClr val="FF0000"/>
                </a:solidFill>
              </a:rPr>
              <a:t>305 100 </a:t>
            </a:r>
            <a:r>
              <a:rPr lang="cs-CZ" sz="2400" b="1" dirty="0" smtClean="0"/>
              <a:t>Kč</a:t>
            </a:r>
          </a:p>
        </p:txBody>
      </p:sp>
      <p:sp>
        <p:nvSpPr>
          <p:cNvPr id="20" name="Šipka ohnutá nahoru 19"/>
          <p:cNvSpPr/>
          <p:nvPr/>
        </p:nvSpPr>
        <p:spPr>
          <a:xfrm>
            <a:off x="2987824" y="2204864"/>
            <a:ext cx="5328592" cy="2304256"/>
          </a:xfrm>
          <a:prstGeom prst="bentUpArrow">
            <a:avLst>
              <a:gd name="adj1" fmla="val 0"/>
              <a:gd name="adj2" fmla="val 517"/>
              <a:gd name="adj3" fmla="val 1550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ohnutá nahoru 21"/>
          <p:cNvSpPr/>
          <p:nvPr/>
        </p:nvSpPr>
        <p:spPr>
          <a:xfrm flipV="1">
            <a:off x="3635896" y="1340768"/>
            <a:ext cx="3096344" cy="864096"/>
          </a:xfrm>
          <a:prstGeom prst="bentUpArrow">
            <a:avLst>
              <a:gd name="adj1" fmla="val 0"/>
              <a:gd name="adj2" fmla="val 2584"/>
              <a:gd name="adj3" fmla="val 296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 flipV="1">
            <a:off x="7096986" y="2372630"/>
            <a:ext cx="1531212" cy="34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70" decel="100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770" decel="100000"/>
                                        <p:tgtEl>
                                          <p:spTgt spid="3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" dur="77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70" decel="100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770" decel="100000"/>
                                        <p:tgtEl>
                                          <p:spTgt spid="3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4" dur="77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77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8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70" decel="100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770" decel="100000"/>
                                        <p:tgtEl>
                                          <p:spTgt spid="3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3" dur="77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77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000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770" decel="100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770" decel="100000"/>
                                        <p:tgtEl>
                                          <p:spTgt spid="3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9" dur="77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1" dur="77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3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770" decel="100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6" dur="770" decel="100000"/>
                                        <p:tgtEl>
                                          <p:spTgt spid="4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8" dur="77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0" dur="77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1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1000"/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1000"/>
                                        <p:tgtEl>
                                          <p:spTgt spid="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1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1000"/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9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4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7" grpId="0"/>
      <p:bldP spid="28" grpId="0" animBg="1"/>
      <p:bldP spid="32" grpId="0"/>
      <p:bldP spid="33" grpId="0" animBg="1"/>
      <p:bldP spid="35" grpId="0"/>
      <p:bldP spid="36" grpId="0"/>
      <p:bldP spid="39" grpId="0" animBg="1"/>
      <p:bldP spid="40" grpId="0"/>
      <p:bldP spid="34" grpId="1" uiExpand="1" build="p"/>
      <p:bldP spid="38" grpId="0" build="p"/>
      <p:bldP spid="41" grpId="0" uiExpand="1" build="p"/>
      <p:bldP spid="42" grpId="0" build="p"/>
      <p:bldP spid="20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-27384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Přehled pojmů: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5784" y="673532"/>
            <a:ext cx="8639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vklad </a:t>
            </a:r>
            <a:r>
              <a:rPr lang="cs-CZ" sz="2800" dirty="0" smtClean="0"/>
              <a:t>… </a:t>
            </a:r>
            <a:r>
              <a:rPr lang="cs-CZ" sz="2800" b="1" dirty="0" smtClean="0"/>
              <a:t>300 000 Kč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008" y="1249596"/>
            <a:ext cx="8100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úroková míra </a:t>
            </a:r>
            <a:r>
              <a:rPr lang="cs-CZ" sz="2800" dirty="0" smtClean="0"/>
              <a:t>(sazba) - určuje výši úroku … </a:t>
            </a:r>
            <a:r>
              <a:rPr lang="cs-CZ" sz="2800" b="1" dirty="0" smtClean="0"/>
              <a:t>2 %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688" y="1758295"/>
            <a:ext cx="85689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úrok</a:t>
            </a:r>
            <a:r>
              <a:rPr lang="cs-CZ" sz="2800" dirty="0" smtClean="0"/>
              <a:t> … finanční odměna za poskytnutí vkladu, daní se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úrok před zdaněním… </a:t>
            </a:r>
            <a:r>
              <a:rPr lang="cs-CZ" sz="2800" b="1" dirty="0" smtClean="0"/>
              <a:t>6 000 Kč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daň </a:t>
            </a:r>
            <a:r>
              <a:rPr lang="cs-CZ" sz="2800" dirty="0" smtClean="0"/>
              <a:t>… poplatek odevzdaný státu (15%) … </a:t>
            </a:r>
            <a:r>
              <a:rPr lang="cs-CZ" sz="2800" b="1" dirty="0" smtClean="0"/>
              <a:t>900 Kč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úrok po zdanění … </a:t>
            </a:r>
            <a:r>
              <a:rPr lang="cs-CZ" sz="2800" b="1" dirty="0" smtClean="0"/>
              <a:t>5 100 Kč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142844" y="57398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75292" y="44624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42844" y="1209526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75292" y="1196752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42844" y="2289646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75292" y="2276872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42844" y="3441774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175292" y="3429000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42844" y="4521894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175292" y="4509120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42844" y="5674022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175292" y="5661248"/>
            <a:ext cx="3781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    Pan </a:t>
            </a:r>
            <a:r>
              <a:rPr lang="cs-CZ" sz="1400" dirty="0" err="1" smtClean="0"/>
              <a:t>Zavodouš</a:t>
            </a:r>
            <a:r>
              <a:rPr lang="cs-CZ" sz="1400" dirty="0" smtClean="0"/>
              <a:t> uložil do banky na termínovaný vklad splatný za jeden rok 300 000 Kč. Úroková míra je 2 procenta, daň z úroku činí 15 %. Kolik mu bude za rok vyplaceno?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76562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Přehled pojmů:</a:t>
            </a:r>
            <a:endParaRPr lang="cs-CZ" sz="20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499992" y="76562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Přehled pojmů:</a:t>
            </a:r>
            <a:endParaRPr lang="cs-CZ" sz="2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95784" y="548680"/>
            <a:ext cx="41705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vklad </a:t>
            </a:r>
            <a:r>
              <a:rPr lang="cs-CZ" sz="1400" dirty="0" smtClean="0"/>
              <a:t>… </a:t>
            </a:r>
            <a:r>
              <a:rPr lang="cs-CZ" sz="1400" b="1" dirty="0" smtClean="0"/>
              <a:t>300 000 Kč</a:t>
            </a:r>
            <a:endParaRPr lang="cs-CZ" sz="14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72008" y="908720"/>
            <a:ext cx="3910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úroková míra </a:t>
            </a:r>
            <a:r>
              <a:rPr lang="cs-CZ" sz="1400" dirty="0" smtClean="0"/>
              <a:t>(sazba) - určuje výši úroku … </a:t>
            </a:r>
            <a:r>
              <a:rPr lang="cs-CZ" sz="1400" b="1" dirty="0" smtClean="0"/>
              <a:t>2 %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75688" y="1196752"/>
            <a:ext cx="41362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400" b="1" dirty="0" smtClean="0"/>
              <a:t>úrok</a:t>
            </a:r>
            <a:r>
              <a:rPr lang="cs-CZ" sz="1400" dirty="0" smtClean="0"/>
              <a:t> … finanční odměna za poskytnutí vkladu, daní se</a:t>
            </a:r>
          </a:p>
          <a:p>
            <a:pPr>
              <a:lnSpc>
                <a:spcPct val="150000"/>
              </a:lnSpc>
            </a:pPr>
            <a:r>
              <a:rPr lang="cs-CZ" sz="1400" b="1" i="1" dirty="0" smtClean="0"/>
              <a:t>úrok před zdaněním</a:t>
            </a:r>
            <a:r>
              <a:rPr lang="cs-CZ" sz="1400" dirty="0" smtClean="0"/>
              <a:t>… </a:t>
            </a:r>
            <a:r>
              <a:rPr lang="cs-CZ" sz="1400" b="1" dirty="0" smtClean="0"/>
              <a:t>6 000 Kč</a:t>
            </a:r>
          </a:p>
          <a:p>
            <a:pPr>
              <a:lnSpc>
                <a:spcPct val="150000"/>
              </a:lnSpc>
            </a:pPr>
            <a:r>
              <a:rPr lang="cs-CZ" sz="1400" b="1" dirty="0" smtClean="0"/>
              <a:t>daň </a:t>
            </a:r>
            <a:r>
              <a:rPr lang="cs-CZ" sz="1400" dirty="0" smtClean="0"/>
              <a:t>… poplatek odevzdaný státu (15%) … </a:t>
            </a:r>
            <a:r>
              <a:rPr lang="cs-CZ" sz="1400" b="1" dirty="0" smtClean="0"/>
              <a:t>900 Kč</a:t>
            </a:r>
          </a:p>
          <a:p>
            <a:pPr>
              <a:lnSpc>
                <a:spcPct val="150000"/>
              </a:lnSpc>
            </a:pPr>
            <a:r>
              <a:rPr lang="cs-CZ" sz="1400" b="1" i="1" dirty="0" smtClean="0"/>
              <a:t>úrok po zdanění </a:t>
            </a:r>
            <a:r>
              <a:rPr lang="cs-CZ" sz="1400" dirty="0" smtClean="0"/>
              <a:t>… </a:t>
            </a:r>
            <a:r>
              <a:rPr lang="cs-CZ" sz="1400" b="1" dirty="0" smtClean="0"/>
              <a:t>5 100 Kč </a:t>
            </a:r>
            <a:endParaRPr lang="cs-CZ" sz="14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4577924" y="531837"/>
            <a:ext cx="41705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vklad </a:t>
            </a:r>
            <a:r>
              <a:rPr lang="cs-CZ" sz="1400" dirty="0" smtClean="0"/>
              <a:t>… </a:t>
            </a:r>
            <a:r>
              <a:rPr lang="cs-CZ" sz="1400" b="1" dirty="0" smtClean="0"/>
              <a:t>300 000 Kč</a:t>
            </a:r>
            <a:endParaRPr lang="cs-CZ" sz="14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4554148" y="891877"/>
            <a:ext cx="3910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úroková míra </a:t>
            </a:r>
            <a:r>
              <a:rPr lang="cs-CZ" sz="1400" dirty="0" smtClean="0"/>
              <a:t>(sazba) - určuje výši úroku … </a:t>
            </a:r>
            <a:r>
              <a:rPr lang="cs-CZ" sz="1400" b="1" dirty="0" smtClean="0"/>
              <a:t>2 %</a:t>
            </a:r>
            <a:endParaRPr lang="cs-CZ" sz="14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557828" y="1179909"/>
            <a:ext cx="41362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400" b="1" dirty="0" smtClean="0"/>
              <a:t>úrok</a:t>
            </a:r>
            <a:r>
              <a:rPr lang="cs-CZ" sz="1400" dirty="0" smtClean="0"/>
              <a:t> … finanční odměna za poskytnutí vkladu, daní se</a:t>
            </a:r>
          </a:p>
          <a:p>
            <a:pPr>
              <a:lnSpc>
                <a:spcPct val="150000"/>
              </a:lnSpc>
            </a:pPr>
            <a:r>
              <a:rPr lang="cs-CZ" sz="1400" b="1" i="1" dirty="0" smtClean="0"/>
              <a:t>úrok před zdaněním</a:t>
            </a:r>
            <a:r>
              <a:rPr lang="cs-CZ" sz="1400" dirty="0" smtClean="0"/>
              <a:t>… </a:t>
            </a:r>
            <a:r>
              <a:rPr lang="cs-CZ" sz="1400" b="1" dirty="0" smtClean="0"/>
              <a:t>6 000 Kč</a:t>
            </a:r>
          </a:p>
          <a:p>
            <a:pPr>
              <a:lnSpc>
                <a:spcPct val="150000"/>
              </a:lnSpc>
            </a:pPr>
            <a:r>
              <a:rPr lang="cs-CZ" sz="1400" b="1" dirty="0" smtClean="0"/>
              <a:t>daň </a:t>
            </a:r>
            <a:r>
              <a:rPr lang="cs-CZ" sz="1400" dirty="0" smtClean="0"/>
              <a:t>… poplatek odevzdaný státu (15%) … </a:t>
            </a:r>
            <a:r>
              <a:rPr lang="cs-CZ" sz="1400" b="1" dirty="0" smtClean="0"/>
              <a:t>900 Kč</a:t>
            </a:r>
          </a:p>
          <a:p>
            <a:pPr>
              <a:lnSpc>
                <a:spcPct val="150000"/>
              </a:lnSpc>
            </a:pPr>
            <a:r>
              <a:rPr lang="cs-CZ" sz="1400" b="1" i="1" dirty="0" smtClean="0"/>
              <a:t>úrok po zdanění </a:t>
            </a:r>
            <a:r>
              <a:rPr lang="cs-CZ" sz="1400" dirty="0" smtClean="0"/>
              <a:t>… </a:t>
            </a:r>
            <a:r>
              <a:rPr lang="cs-CZ" sz="1400" b="1" dirty="0" smtClean="0"/>
              <a:t>5 100 Kč </a:t>
            </a:r>
            <a:endParaRPr lang="cs-CZ" sz="14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35496" y="2780928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Přehled pojmů:</a:t>
            </a:r>
            <a:endParaRPr lang="cs-CZ" sz="2000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499992" y="2780928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Přehled pojmů:</a:t>
            </a:r>
            <a:endParaRPr lang="cs-CZ" sz="2000" b="1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95784" y="3253046"/>
            <a:ext cx="41705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vklad </a:t>
            </a:r>
            <a:r>
              <a:rPr lang="cs-CZ" sz="1400" dirty="0" smtClean="0"/>
              <a:t>… </a:t>
            </a:r>
            <a:r>
              <a:rPr lang="cs-CZ" sz="1400" b="1" dirty="0" smtClean="0"/>
              <a:t>300 000 Kč</a:t>
            </a:r>
            <a:endParaRPr lang="cs-CZ" sz="14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72008" y="3613086"/>
            <a:ext cx="3910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úroková míra </a:t>
            </a:r>
            <a:r>
              <a:rPr lang="cs-CZ" sz="1400" dirty="0" smtClean="0"/>
              <a:t>(sazba) - určuje výši úroku … </a:t>
            </a:r>
            <a:r>
              <a:rPr lang="cs-CZ" sz="1400" b="1" dirty="0" smtClean="0"/>
              <a:t>2 %</a:t>
            </a:r>
            <a:endParaRPr lang="cs-CZ" sz="1400" b="1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75688" y="3901118"/>
            <a:ext cx="41362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400" b="1" dirty="0" smtClean="0"/>
              <a:t>úrok</a:t>
            </a:r>
            <a:r>
              <a:rPr lang="cs-CZ" sz="1400" dirty="0" smtClean="0"/>
              <a:t> … finanční odměna za poskytnutí vkladu, daní se</a:t>
            </a:r>
          </a:p>
          <a:p>
            <a:pPr>
              <a:lnSpc>
                <a:spcPct val="150000"/>
              </a:lnSpc>
            </a:pPr>
            <a:r>
              <a:rPr lang="cs-CZ" sz="1400" b="1" i="1" dirty="0" smtClean="0"/>
              <a:t>úrok před zdaněním</a:t>
            </a:r>
            <a:r>
              <a:rPr lang="cs-CZ" sz="1400" dirty="0" smtClean="0"/>
              <a:t>… </a:t>
            </a:r>
            <a:r>
              <a:rPr lang="cs-CZ" sz="1400" b="1" dirty="0" smtClean="0"/>
              <a:t>6 000 Kč</a:t>
            </a:r>
          </a:p>
          <a:p>
            <a:pPr>
              <a:lnSpc>
                <a:spcPct val="150000"/>
              </a:lnSpc>
            </a:pPr>
            <a:r>
              <a:rPr lang="cs-CZ" sz="1400" b="1" dirty="0" smtClean="0"/>
              <a:t>daň </a:t>
            </a:r>
            <a:r>
              <a:rPr lang="cs-CZ" sz="1400" dirty="0" smtClean="0"/>
              <a:t>… poplatek odevzdaný státu (15%) … </a:t>
            </a:r>
            <a:r>
              <a:rPr lang="cs-CZ" sz="1400" b="1" dirty="0" smtClean="0"/>
              <a:t>900 Kč</a:t>
            </a:r>
          </a:p>
          <a:p>
            <a:pPr>
              <a:lnSpc>
                <a:spcPct val="150000"/>
              </a:lnSpc>
            </a:pPr>
            <a:r>
              <a:rPr lang="cs-CZ" sz="1400" b="1" i="1" dirty="0" smtClean="0"/>
              <a:t>úrok po zdanění </a:t>
            </a:r>
            <a:r>
              <a:rPr lang="cs-CZ" sz="1400" dirty="0" smtClean="0"/>
              <a:t>… </a:t>
            </a:r>
            <a:r>
              <a:rPr lang="cs-CZ" sz="1400" b="1" dirty="0" smtClean="0"/>
              <a:t>5 100 Kč </a:t>
            </a:r>
            <a:endParaRPr lang="cs-CZ" sz="14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4577924" y="3236203"/>
            <a:ext cx="41705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vklad </a:t>
            </a:r>
            <a:r>
              <a:rPr lang="cs-CZ" sz="1400" dirty="0" smtClean="0"/>
              <a:t>… </a:t>
            </a:r>
            <a:r>
              <a:rPr lang="cs-CZ" sz="1400" b="1" dirty="0" smtClean="0"/>
              <a:t>300 000 Kč</a:t>
            </a:r>
            <a:endParaRPr lang="cs-CZ" sz="14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4554148" y="3596243"/>
            <a:ext cx="3910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úroková míra </a:t>
            </a:r>
            <a:r>
              <a:rPr lang="cs-CZ" sz="1400" dirty="0" smtClean="0"/>
              <a:t>(sazba) - určuje výši úroku … </a:t>
            </a:r>
            <a:r>
              <a:rPr lang="cs-CZ" sz="1400" b="1" dirty="0" smtClean="0"/>
              <a:t>2 %</a:t>
            </a:r>
            <a:endParaRPr lang="cs-CZ" sz="1400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557828" y="3884275"/>
            <a:ext cx="41362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400" b="1" dirty="0" smtClean="0"/>
              <a:t>úrok</a:t>
            </a:r>
            <a:r>
              <a:rPr lang="cs-CZ" sz="1400" dirty="0" smtClean="0"/>
              <a:t> … finanční odměna za poskytnutí vkladu, daní se</a:t>
            </a:r>
          </a:p>
          <a:p>
            <a:pPr>
              <a:lnSpc>
                <a:spcPct val="150000"/>
              </a:lnSpc>
            </a:pPr>
            <a:r>
              <a:rPr lang="cs-CZ" sz="1400" b="1" i="1" dirty="0" smtClean="0"/>
              <a:t>úrok před zdaněním</a:t>
            </a:r>
            <a:r>
              <a:rPr lang="cs-CZ" sz="1400" dirty="0" smtClean="0"/>
              <a:t>… </a:t>
            </a:r>
            <a:r>
              <a:rPr lang="cs-CZ" sz="1400" b="1" dirty="0" smtClean="0"/>
              <a:t>6 000 Kč</a:t>
            </a:r>
          </a:p>
          <a:p>
            <a:pPr>
              <a:lnSpc>
                <a:spcPct val="150000"/>
              </a:lnSpc>
            </a:pPr>
            <a:r>
              <a:rPr lang="cs-CZ" sz="1400" b="1" dirty="0" smtClean="0"/>
              <a:t>daň </a:t>
            </a:r>
            <a:r>
              <a:rPr lang="cs-CZ" sz="1400" dirty="0" smtClean="0"/>
              <a:t>… poplatek odevzdaný státu (15%) … </a:t>
            </a:r>
            <a:r>
              <a:rPr lang="cs-CZ" sz="1400" b="1" dirty="0" smtClean="0"/>
              <a:t>900 Kč</a:t>
            </a:r>
          </a:p>
          <a:p>
            <a:pPr>
              <a:lnSpc>
                <a:spcPct val="150000"/>
              </a:lnSpc>
            </a:pPr>
            <a:r>
              <a:rPr lang="cs-CZ" sz="1400" b="1" i="1" dirty="0" smtClean="0"/>
              <a:t>úrok po zdanění </a:t>
            </a:r>
            <a:r>
              <a:rPr lang="cs-CZ" sz="1400" dirty="0" smtClean="0"/>
              <a:t>… </a:t>
            </a:r>
            <a:r>
              <a:rPr lang="cs-CZ" sz="1400" b="1" dirty="0" smtClean="0"/>
              <a:t>5 100 Kč 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513</TotalTime>
  <Words>902</Words>
  <Application>Microsoft Office PowerPoint</Application>
  <PresentationFormat>Předvádění na obrazovce (4:3)</PresentationFormat>
  <Paragraphs>79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Základy finanční matematiky 2</vt:lpstr>
      <vt:lpstr>VKLAD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cp:lastModifiedBy>Dum</cp:lastModifiedBy>
  <cp:revision>180</cp:revision>
  <dcterms:modified xsi:type="dcterms:W3CDTF">2012-06-20T07:50:51Z</dcterms:modified>
</cp:coreProperties>
</file>