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2"/>
  </p:handoutMasterIdLst>
  <p:sldIdLst>
    <p:sldId id="256" r:id="rId2"/>
    <p:sldId id="270" r:id="rId3"/>
    <p:sldId id="268" r:id="rId4"/>
    <p:sldId id="274" r:id="rId5"/>
    <p:sldId id="275" r:id="rId6"/>
    <p:sldId id="276" r:id="rId7"/>
    <p:sldId id="277" r:id="rId8"/>
    <p:sldId id="278" r:id="rId9"/>
    <p:sldId id="279" r:id="rId10"/>
    <p:sldId id="28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432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3A3F59-6A34-4C31-8074-AA0206EABC9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6CAD0-1D23-425A-B681-A9B23CEE4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08112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4381947"/>
          </a:xfrm>
        </p:spPr>
        <p:txBody>
          <a:bodyPr/>
          <a:lstStyle>
            <a:lvl1pPr>
              <a:defRPr sz="2600" baseline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16832"/>
            <a:ext cx="4038600" cy="4381947"/>
          </a:xfrm>
        </p:spPr>
        <p:txBody>
          <a:bodyPr/>
          <a:lstStyle>
            <a:lvl1pPr>
              <a:defRPr sz="2600" baseline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916832"/>
            <a:ext cx="4040188" cy="639762"/>
          </a:xfrm>
        </p:spPr>
        <p:txBody>
          <a:bodyPr anchor="b"/>
          <a:lstStyle>
            <a:lvl1pPr marL="0" indent="0">
              <a:buNone/>
              <a:defRPr sz="22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564904"/>
            <a:ext cx="4040188" cy="3735264"/>
          </a:xfrm>
        </p:spPr>
        <p:txBody>
          <a:bodyPr/>
          <a:lstStyle>
            <a:lvl1pPr>
              <a:defRPr sz="2400" baseline="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916832"/>
            <a:ext cx="4041775" cy="639762"/>
          </a:xfrm>
        </p:spPr>
        <p:txBody>
          <a:bodyPr anchor="b"/>
          <a:lstStyle>
            <a:lvl1pPr marL="0" indent="0">
              <a:buNone/>
              <a:defRPr sz="22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564904"/>
            <a:ext cx="4041775" cy="373526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3008313" cy="5983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980728"/>
            <a:ext cx="5111750" cy="52894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55679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908720"/>
            <a:ext cx="5486400" cy="381885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08720"/>
            <a:ext cx="2057400" cy="521744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08720"/>
            <a:ext cx="6019800" cy="521744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9989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988840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2D28B-2D36-4FC5-AEF4-D1C7C6F1EBD0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000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Ukrajinci" TargetMode="External"/><Relationship Id="rId13" Type="http://schemas.openxmlformats.org/officeDocument/2006/relationships/hyperlink" Target="http://cs.wikipedia.org/wiki/Rus%C3%ADni" TargetMode="External"/><Relationship Id="rId3" Type="http://schemas.openxmlformats.org/officeDocument/2006/relationships/hyperlink" Target="http://cs.wikipedia.org/wiki/Moravan%C3%A9" TargetMode="External"/><Relationship Id="rId7" Type="http://schemas.openxmlformats.org/officeDocument/2006/relationships/hyperlink" Target="http://cs.wikipedia.org/wiki/N%C4%9Bmci" TargetMode="External"/><Relationship Id="rId12" Type="http://schemas.openxmlformats.org/officeDocument/2006/relationships/hyperlink" Target="http://cs.wikipedia.org/wiki/Romov%C3%A9" TargetMode="External"/><Relationship Id="rId2" Type="http://schemas.openxmlformats.org/officeDocument/2006/relationships/hyperlink" Target="http://cs.wikipedia.org/wiki/%C4%8Ce%C5%A1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lov%C3%A1ci" TargetMode="External"/><Relationship Id="rId11" Type="http://schemas.openxmlformats.org/officeDocument/2006/relationships/hyperlink" Target="http://cs.wikipedia.org/wiki/Rusov%C3%A9" TargetMode="External"/><Relationship Id="rId5" Type="http://schemas.openxmlformats.org/officeDocument/2006/relationships/hyperlink" Target="http://cs.wikipedia.org/wiki/Pol%C3%A1ci" TargetMode="External"/><Relationship Id="rId10" Type="http://schemas.openxmlformats.org/officeDocument/2006/relationships/hyperlink" Target="http://cs.wikipedia.org/wiki/Ma%C4%8Fa%C5%99i" TargetMode="External"/><Relationship Id="rId4" Type="http://schemas.openxmlformats.org/officeDocument/2006/relationships/hyperlink" Target="http://cs.wikipedia.org/wiki/Slezan%C3%A9" TargetMode="External"/><Relationship Id="rId9" Type="http://schemas.openxmlformats.org/officeDocument/2006/relationships/hyperlink" Target="http://cs.wikipedia.org/wiki/Vietnamci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ogo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763688" y="1052736"/>
          <a:ext cx="5880359" cy="5623104"/>
        </p:xfrm>
        <a:graphic>
          <a:graphicData uri="http://schemas.openxmlformats.org/drawingml/2006/table">
            <a:tbl>
              <a:tblPr/>
              <a:tblGrid>
                <a:gridCol w="1446568"/>
                <a:gridCol w="4433791"/>
              </a:tblGrid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Anotace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Žák se seznámí s </a:t>
                      </a: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problematikou </a:t>
                      </a:r>
                      <a: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  <a:t>národa, národnostních menšin a vztahu majority a minorit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Autor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Mgr. Petr </a:t>
                      </a:r>
                      <a:r>
                        <a:rPr lang="cs-CZ" sz="1300" dirty="0" err="1" smtClean="0">
                          <a:latin typeface="Calibri"/>
                          <a:ea typeface="Calibri"/>
                          <a:cs typeface="Times New Roman"/>
                        </a:rPr>
                        <a:t>Stonawski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Jazyk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>
                          <a:latin typeface="Calibri"/>
                          <a:ea typeface="Calibri"/>
                          <a:cs typeface="Times New Roman"/>
                        </a:rPr>
                        <a:t>Čeština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Očekávaný výstup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Popíše znaky a</a:t>
                      </a:r>
                      <a: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  <a:t> typy národů</a:t>
                      </a: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, definuje pojem národnostní</a:t>
                      </a:r>
                      <a: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  <a:t> menšina, vyjmenuje specifická práva minorita a jejich vztah k majoritě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6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Speciální vzdělávací potřeby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Ne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Klíčová slova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Národ, národnostní menšina, majorita, minorita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6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Druh učebního materiálu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>
                          <a:latin typeface="Calibri"/>
                          <a:ea typeface="Calibri"/>
                          <a:cs typeface="Times New Roman"/>
                        </a:rPr>
                        <a:t>Druh interaktivity </a:t>
                      </a:r>
                      <a:endParaRPr lang="cs-CZ" sz="13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Výklad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>
                          <a:latin typeface="Calibri"/>
                          <a:ea typeface="Calibri"/>
                          <a:cs typeface="Times New Roman"/>
                        </a:rPr>
                        <a:t>Cílová skupina </a:t>
                      </a:r>
                      <a:endParaRPr lang="cs-CZ" sz="13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Žák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6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>
                          <a:latin typeface="Calibri"/>
                          <a:ea typeface="Calibri"/>
                          <a:cs typeface="Times New Roman"/>
                        </a:rPr>
                        <a:t>Stupeň a typ vzdělávání </a:t>
                      </a:r>
                      <a:endParaRPr lang="cs-CZ" sz="13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Středoškolské vzdělávání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6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>
                          <a:latin typeface="Calibri"/>
                          <a:ea typeface="Calibri"/>
                          <a:cs typeface="Times New Roman"/>
                        </a:rPr>
                        <a:t>Typická věková skupina </a:t>
                      </a:r>
                      <a:endParaRPr lang="cs-CZ" sz="13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15-18 let/ 2. </a:t>
                      </a: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ročník </a:t>
                      </a: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denního studia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Datum vytvoření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Červen 2012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060848"/>
            <a:ext cx="8229600" cy="998984"/>
          </a:xfrm>
        </p:spPr>
        <p:txBody>
          <a:bodyPr>
            <a:noAutofit/>
          </a:bodyPr>
          <a:lstStyle/>
          <a:p>
            <a:r>
              <a:rPr lang="cs-CZ" sz="9600" b="1" dirty="0" smtClean="0"/>
              <a:t>Stát a národ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653136"/>
            <a:ext cx="8229600" cy="72008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400" i="1" dirty="0" smtClean="0"/>
              <a:t>Mgr. Petr </a:t>
            </a:r>
            <a:r>
              <a:rPr lang="cs-CZ" sz="4400" i="1" dirty="0" err="1" smtClean="0"/>
              <a:t>Stonawski</a:t>
            </a:r>
            <a:endParaRPr lang="cs-CZ" sz="44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3573016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2. část – Národ a národnostní menšiny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l"/>
            <a:r>
              <a:rPr lang="cs-CZ" b="1" u="sng" dirty="0" smtClean="0"/>
              <a:t>národ</a:t>
            </a:r>
            <a:r>
              <a:rPr lang="cs-CZ" b="1" dirty="0" smtClean="0"/>
              <a:t> = skupina obyvatel se stejnou </a:t>
            </a:r>
            <a:br>
              <a:rPr lang="cs-CZ" b="1" dirty="0" smtClean="0"/>
            </a:br>
            <a:r>
              <a:rPr lang="cs-CZ" b="1" dirty="0" smtClean="0"/>
              <a:t>	       národností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46449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/>
              <a:t> = historicky vzniklá pospolitost lidí, kteří mají společné znaky (některý může chybět) </a:t>
            </a:r>
          </a:p>
          <a:p>
            <a:pPr lvl="1">
              <a:buFont typeface="Wingdings" pitchFamily="2" charset="2"/>
              <a:buChar char="§"/>
            </a:pPr>
            <a:r>
              <a:rPr lang="cs-CZ" sz="2400" dirty="0" smtClean="0"/>
              <a:t>stejný původ</a:t>
            </a:r>
          </a:p>
          <a:p>
            <a:pPr lvl="1">
              <a:buFont typeface="Wingdings" pitchFamily="2" charset="2"/>
              <a:buChar char="§"/>
            </a:pPr>
            <a:r>
              <a:rPr lang="cs-CZ" sz="2400" dirty="0" smtClean="0"/>
              <a:t>stejný jazyk </a:t>
            </a:r>
          </a:p>
          <a:p>
            <a:pPr lvl="1">
              <a:buFont typeface="Wingdings" pitchFamily="2" charset="2"/>
              <a:buChar char="§"/>
            </a:pPr>
            <a:r>
              <a:rPr lang="cs-CZ" sz="2400" dirty="0" smtClean="0"/>
              <a:t>stejná kultura</a:t>
            </a:r>
          </a:p>
          <a:p>
            <a:pPr lvl="1">
              <a:buFont typeface="Wingdings" pitchFamily="2" charset="2"/>
              <a:buChar char="§"/>
            </a:pPr>
            <a:r>
              <a:rPr lang="cs-CZ" sz="2400" dirty="0" smtClean="0"/>
              <a:t>podobné tradice a zvyky</a:t>
            </a:r>
          </a:p>
          <a:p>
            <a:r>
              <a:rPr lang="cs-CZ" sz="2800" dirty="0" smtClean="0"/>
              <a:t>národy v současném pojetí vznikaly mnohem později než státy = na konci 18. století a v 19. století</a:t>
            </a:r>
          </a:p>
          <a:p>
            <a:r>
              <a:rPr lang="cs-CZ" sz="2800" dirty="0" smtClean="0"/>
              <a:t>v současnosti existuje na naší planetě cca 300 národů a 1 500 národností</a:t>
            </a:r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11560" y="980728"/>
            <a:ext cx="8064896" cy="48320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</a:rPr>
              <a:t>Rozlišujeme </a:t>
            </a:r>
            <a:r>
              <a:rPr lang="cs-CZ" sz="2800" b="1" i="1" u="sng" dirty="0" smtClean="0">
                <a:solidFill>
                  <a:schemeClr val="bg1"/>
                </a:solidFill>
              </a:rPr>
              <a:t>dvě </a:t>
            </a:r>
            <a:r>
              <a:rPr lang="cs-CZ" sz="2800" b="1" i="1" u="sng" dirty="0" smtClean="0">
                <a:solidFill>
                  <a:schemeClr val="bg1"/>
                </a:solidFill>
              </a:rPr>
              <a:t>pojetí národa</a:t>
            </a:r>
            <a:r>
              <a:rPr lang="cs-CZ" sz="2800" b="1" i="1" dirty="0" smtClean="0">
                <a:solidFill>
                  <a:schemeClr val="bg1"/>
                </a:solidFill>
              </a:rPr>
              <a:t>:</a:t>
            </a:r>
          </a:p>
          <a:p>
            <a:endParaRPr lang="cs-CZ" sz="2800" b="1" i="1" dirty="0" smtClean="0">
              <a:solidFill>
                <a:schemeClr val="bg1"/>
              </a:solidFill>
            </a:endParaRPr>
          </a:p>
          <a:p>
            <a:pPr marL="342900" indent="-342900">
              <a:buAutoNum type="alphaUcParenR"/>
            </a:pPr>
            <a:r>
              <a:rPr lang="cs-CZ" sz="2800" b="1" i="1" u="sng" dirty="0" smtClean="0">
                <a:solidFill>
                  <a:schemeClr val="bg1"/>
                </a:solidFill>
              </a:rPr>
              <a:t>etnické </a:t>
            </a:r>
            <a:r>
              <a:rPr lang="cs-CZ" sz="2800" b="1" i="1" u="sng" dirty="0" smtClean="0">
                <a:solidFill>
                  <a:schemeClr val="bg1"/>
                </a:solidFill>
              </a:rPr>
              <a:t>pojetí národa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chemeClr val="bg1"/>
                </a:solidFill>
              </a:rPr>
              <a:t>národy vznikly </a:t>
            </a:r>
            <a:r>
              <a:rPr lang="cs-CZ" sz="2800" b="1" i="1" dirty="0" smtClean="0">
                <a:solidFill>
                  <a:schemeClr val="bg1"/>
                </a:solidFill>
              </a:rPr>
              <a:t>přirozeně historickým vývojem </a:t>
            </a:r>
            <a:r>
              <a:rPr lang="cs-CZ" sz="2800" b="1" i="1" dirty="0" smtClean="0">
                <a:solidFill>
                  <a:schemeClr val="bg1"/>
                </a:solidFill>
              </a:rPr>
              <a:t/>
            </a:r>
            <a:br>
              <a:rPr lang="cs-CZ" sz="2800" b="1" i="1" dirty="0" smtClean="0">
                <a:solidFill>
                  <a:schemeClr val="bg1"/>
                </a:solidFill>
              </a:rPr>
            </a:br>
            <a:r>
              <a:rPr lang="cs-CZ" sz="2800" b="1" i="1" dirty="0" smtClean="0">
                <a:solidFill>
                  <a:schemeClr val="bg1"/>
                </a:solidFill>
              </a:rPr>
              <a:t>na </a:t>
            </a:r>
            <a:r>
              <a:rPr lang="cs-CZ" sz="2800" b="1" i="1" dirty="0" smtClean="0">
                <a:solidFill>
                  <a:schemeClr val="bg1"/>
                </a:solidFill>
              </a:rPr>
              <a:t>určitém území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chemeClr val="bg1"/>
                </a:solidFill>
              </a:rPr>
              <a:t>př</a:t>
            </a:r>
            <a:r>
              <a:rPr lang="cs-CZ" sz="2800" b="1" i="1" dirty="0" smtClean="0">
                <a:solidFill>
                  <a:schemeClr val="bg1"/>
                </a:solidFill>
              </a:rPr>
              <a:t>. Češi, Slováci, Maďaři, Poláci,…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800" b="1" i="1" dirty="0" smtClean="0">
              <a:solidFill>
                <a:schemeClr val="bg1"/>
              </a:solidFill>
            </a:endParaRPr>
          </a:p>
          <a:p>
            <a:pPr marL="342900" indent="-342900">
              <a:buAutoNum type="alphaUcParenR" startAt="2"/>
            </a:pPr>
            <a:r>
              <a:rPr lang="cs-CZ" sz="2800" b="1" i="1" u="sng" dirty="0" smtClean="0">
                <a:solidFill>
                  <a:schemeClr val="bg1"/>
                </a:solidFill>
              </a:rPr>
              <a:t>politické </a:t>
            </a:r>
            <a:r>
              <a:rPr lang="cs-CZ" sz="2800" b="1" i="1" u="sng" dirty="0" smtClean="0">
                <a:solidFill>
                  <a:schemeClr val="bg1"/>
                </a:solidFill>
              </a:rPr>
              <a:t>pojetí národa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chemeClr val="bg1"/>
                </a:solidFill>
              </a:rPr>
              <a:t>národ vznikl mísením národů a národností v rámci jednoho státu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chemeClr val="bg1"/>
                </a:solidFill>
              </a:rPr>
              <a:t>př. Američané </a:t>
            </a:r>
            <a:endParaRPr lang="cs-CZ" sz="28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11560" y="1484784"/>
            <a:ext cx="8229600" cy="1656184"/>
          </a:xfr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600" b="1" i="1" u="sng" dirty="0" smtClean="0"/>
              <a:t>národnost</a:t>
            </a:r>
            <a:r>
              <a:rPr lang="cs-CZ" sz="3600" b="1" i="1" dirty="0" smtClean="0"/>
              <a:t> = příslušnost k určitému národu </a:t>
            </a:r>
            <a:br>
              <a:rPr lang="cs-CZ" sz="3600" b="1" i="1" dirty="0" smtClean="0"/>
            </a:br>
            <a:r>
              <a:rPr lang="cs-CZ" sz="3600" b="1" i="1" dirty="0" smtClean="0"/>
              <a:t>                   </a:t>
            </a:r>
            <a:r>
              <a:rPr lang="cs-CZ" sz="3200" b="1" i="1" dirty="0" smtClean="0"/>
              <a:t>(např. česká, slovenská, německá,…)</a:t>
            </a:r>
            <a:endParaRPr lang="cs-CZ" sz="32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501008"/>
            <a:ext cx="8208912" cy="2677656"/>
          </a:xfrm>
          <a:prstGeom prst="rect">
            <a:avLst/>
          </a:prstGeom>
          <a:noFill/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je osobní záležitostí občana = občan se může   </a:t>
            </a:r>
            <a:br>
              <a:rPr lang="cs-CZ" sz="2800" b="1" dirty="0" smtClean="0"/>
            </a:br>
            <a:r>
              <a:rPr lang="cs-CZ" sz="2800" b="1" dirty="0" smtClean="0"/>
              <a:t>   rozhodnout, k jaké národnosti se přihlásí</a:t>
            </a:r>
            <a:br>
              <a:rPr lang="cs-CZ" sz="2800" b="1" dirty="0" smtClean="0"/>
            </a:br>
            <a:r>
              <a:rPr lang="cs-CZ" sz="2800" b="1" dirty="0" smtClean="0"/>
              <a:t>  (např. při sčítání lidu)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!!! neplést národnost a občanství !!!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občanství ČR </a:t>
            </a:r>
            <a:r>
              <a:rPr lang="cs-CZ" sz="2800" b="1" dirty="0" err="1" smtClean="0"/>
              <a:t>xxx</a:t>
            </a:r>
            <a:r>
              <a:rPr lang="cs-CZ" sz="2400" b="1" dirty="0" smtClean="0"/>
              <a:t> </a:t>
            </a:r>
            <a:r>
              <a:rPr lang="cs-CZ" sz="2800" b="1" dirty="0" smtClean="0"/>
              <a:t>národnost česká, polská, slovenská,…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1484784"/>
          <a:ext cx="6072337" cy="4270636"/>
        </p:xfrm>
        <a:graphic>
          <a:graphicData uri="http://schemas.openxmlformats.org/drawingml/2006/table">
            <a:tbl>
              <a:tblPr/>
              <a:tblGrid>
                <a:gridCol w="1512168"/>
                <a:gridCol w="1008112"/>
                <a:gridCol w="648072"/>
                <a:gridCol w="936104"/>
                <a:gridCol w="651353"/>
                <a:gridCol w="789768"/>
                <a:gridCol w="526760"/>
              </a:tblGrid>
              <a:tr h="205057"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 dirty="0">
                          <a:latin typeface="Times New Roman"/>
                          <a:ea typeface="Times New Roman"/>
                          <a:cs typeface="Times New Roman"/>
                        </a:rPr>
                        <a:t>Národnostní</a:t>
                      </a:r>
                      <a:br>
                        <a:rPr lang="cs-CZ" sz="1350" b="1" dirty="0">
                          <a:latin typeface="Times New Roman"/>
                          <a:ea typeface="Times New Roman"/>
                          <a:cs typeface="Times New Roman"/>
                        </a:rPr>
                      </a:br>
                      <a:r>
                        <a:rPr lang="cs-CZ" sz="1350" b="1" dirty="0">
                          <a:latin typeface="Times New Roman"/>
                          <a:ea typeface="Times New Roman"/>
                          <a:cs typeface="Times New Roman"/>
                        </a:rPr>
                        <a:t>skupina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>
                          <a:latin typeface="Times New Roman"/>
                          <a:ea typeface="Times New Roman"/>
                          <a:cs typeface="Times New Roman"/>
                        </a:rPr>
                        <a:t>rok 1991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>
                          <a:latin typeface="Times New Roman"/>
                          <a:ea typeface="Times New Roman"/>
                          <a:cs typeface="Times New Roman"/>
                        </a:rPr>
                        <a:t>rok 2001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>
                          <a:latin typeface="Times New Roman"/>
                          <a:ea typeface="Times New Roman"/>
                          <a:cs typeface="Times New Roman"/>
                        </a:rPr>
                        <a:t>rok 2011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505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>
                          <a:latin typeface="Times New Roman"/>
                          <a:ea typeface="Times New Roman"/>
                          <a:cs typeface="Times New Roman"/>
                        </a:rPr>
                        <a:t>Počet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>
                          <a:latin typeface="Times New Roman"/>
                          <a:ea typeface="Times New Roman"/>
                          <a:cs typeface="Times New Roman"/>
                        </a:rPr>
                        <a:t>%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>
                          <a:latin typeface="Times New Roman"/>
                          <a:ea typeface="Times New Roman"/>
                          <a:cs typeface="Times New Roman"/>
                        </a:rPr>
                        <a:t>Počet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>
                          <a:latin typeface="Times New Roman"/>
                          <a:ea typeface="Times New Roman"/>
                          <a:cs typeface="Times New Roman"/>
                        </a:rPr>
                        <a:t>%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>
                          <a:latin typeface="Times New Roman"/>
                          <a:ea typeface="Times New Roman"/>
                          <a:cs typeface="Times New Roman"/>
                        </a:rPr>
                        <a:t>Počet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>
                          <a:latin typeface="Times New Roman"/>
                          <a:ea typeface="Times New Roman"/>
                          <a:cs typeface="Times New Roman"/>
                        </a:rPr>
                        <a:t>%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0" u="sng" strike="noStrike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  <a:hlinkClick r:id="rId2" tooltip="Češi"/>
                        </a:rPr>
                        <a:t>Češi</a:t>
                      </a:r>
                      <a:endParaRPr lang="cs-CZ" sz="1350" b="0" u="sng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8 363 768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81,2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9 249 777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90,5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6 732 104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63,7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0" u="sng" strike="noStrike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  <a:hlinkClick r:id="rId3" tooltip="Moravané"/>
                        </a:rPr>
                        <a:t>Moravané</a:t>
                      </a:r>
                      <a:endParaRPr lang="cs-CZ" sz="1350" b="0" u="sng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1 362 313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13,2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380 474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3,7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522 474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4,9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0" u="sng" strike="noStrike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  <a:hlinkClick r:id="rId4" tooltip="Slezané"/>
                        </a:rPr>
                        <a:t>Slezané</a:t>
                      </a:r>
                      <a:endParaRPr lang="cs-CZ" sz="1350" b="0" u="sng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44 446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0,4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10 878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0,1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12 231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0,1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0" u="sng" strike="noStrike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  <a:hlinkClick r:id="rId5" tooltip="Poláci"/>
                        </a:rPr>
                        <a:t>Poláci</a:t>
                      </a:r>
                      <a:endParaRPr lang="cs-CZ" sz="1350" b="0" u="sng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59 383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0,6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51 968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0,5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39 269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0,4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0" u="sng" strike="noStrike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  <a:hlinkClick r:id="rId6" tooltip="Slováci"/>
                        </a:rPr>
                        <a:t>Slováci</a:t>
                      </a:r>
                      <a:endParaRPr lang="cs-CZ" sz="1350" b="0" u="sng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314 877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3,1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193 190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1,9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149 140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1,4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0" u="sng" strike="noStrike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  <a:hlinkClick r:id="rId7" tooltip="Němci"/>
                        </a:rPr>
                        <a:t>Němci</a:t>
                      </a:r>
                      <a:endParaRPr lang="cs-CZ" sz="1350" b="0" u="sng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48 556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0,5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39 106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0,4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18 772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0,2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0" u="sng" strike="noStrike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  <a:hlinkClick r:id="rId8" tooltip="Ukrajinci"/>
                        </a:rPr>
                        <a:t>Ukrajinci</a:t>
                      </a:r>
                      <a:endParaRPr lang="cs-CZ" sz="1350" b="0" u="sng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8 220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0,1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22 112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0,2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53 603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0,5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0" u="sng" strike="noStrike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  <a:hlinkClick r:id="rId9" tooltip="Vietnamci"/>
                        </a:rPr>
                        <a:t>Vietnamci</a:t>
                      </a:r>
                      <a:endParaRPr lang="cs-CZ" sz="1350" b="0" u="sng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421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0,0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17 462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0,2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29 825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0,3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0" u="sng" strike="noStrike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  <a:hlinkClick r:id="rId10" tooltip="Maďaři"/>
                        </a:rPr>
                        <a:t>Maďaři</a:t>
                      </a:r>
                      <a:endParaRPr lang="cs-CZ" sz="1350" b="0" u="sng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19 932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0,2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14 672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0,1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9 049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0,1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0" u="sng" strike="noStrike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  <a:hlinkClick r:id="rId11" tooltip="Rusové"/>
                        </a:rPr>
                        <a:t>Rusové</a:t>
                      </a:r>
                      <a:endParaRPr lang="cs-CZ" sz="1350" b="0" u="sng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5 062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0,0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12 369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0,1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18 021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0,2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0" u="sng" strike="noStrike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  <a:hlinkClick r:id="rId12" tooltip="Romové"/>
                        </a:rPr>
                        <a:t>Romové</a:t>
                      </a:r>
                      <a:endParaRPr lang="cs-CZ" sz="1350" b="0" u="sng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32 903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0,3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11 746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0,1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5 199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0,0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0" u="sng" strike="noStrike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  <a:hlinkClick r:id="rId13" tooltip="Rusíni"/>
                        </a:rPr>
                        <a:t>Rusíni</a:t>
                      </a:r>
                      <a:endParaRPr lang="cs-CZ" sz="1350" b="0" u="sng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1 926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0,0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1 106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0,0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350" dirty="0">
                        <a:latin typeface="Calibri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350" dirty="0">
                        <a:latin typeface="Calibri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Ostatní/Neuvedeno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40 408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0,4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225 200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>
                          <a:latin typeface="Times New Roman"/>
                          <a:ea typeface="Times New Roman"/>
                          <a:cs typeface="Times New Roman"/>
                        </a:rPr>
                        <a:t>2,2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2 742 669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dirty="0">
                          <a:latin typeface="Times New Roman"/>
                          <a:ea typeface="Times New Roman"/>
                          <a:cs typeface="Times New Roman"/>
                        </a:rPr>
                        <a:t>26,0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9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350" b="1" dirty="0">
                          <a:latin typeface="Times New Roman"/>
                          <a:ea typeface="Times New Roman"/>
                          <a:cs typeface="Times New Roman"/>
                        </a:rPr>
                        <a:t>Celkově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>
                          <a:latin typeface="Times New Roman"/>
                          <a:ea typeface="Times New Roman"/>
                          <a:cs typeface="Times New Roman"/>
                        </a:rPr>
                        <a:t>10 302 215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>
                          <a:latin typeface="Times New Roman"/>
                          <a:ea typeface="Times New Roman"/>
                          <a:cs typeface="Times New Roman"/>
                        </a:rPr>
                        <a:t>10 230 060</a:t>
                      </a:r>
                      <a:endParaRPr lang="cs-CZ" sz="135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50" b="1" dirty="0">
                          <a:latin typeface="Times New Roman"/>
                          <a:ea typeface="Times New Roman"/>
                          <a:cs typeface="Times New Roman"/>
                        </a:rPr>
                        <a:t>10 562 214</a:t>
                      </a:r>
                      <a:endParaRPr lang="cs-CZ" sz="13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120" marR="4012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123728" y="908720"/>
            <a:ext cx="52589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Národnostní složení České republiky 1991 -2011</a:t>
            </a:r>
            <a:endParaRPr lang="cs-CZ" sz="20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6093296"/>
            <a:ext cx="61206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i="1" dirty="0" smtClean="0"/>
              <a:t>Zdroj: http://cs.wikipedia.org/wiki/Obyvatelstvo_%C4%8Ceska</a:t>
            </a:r>
            <a:endParaRPr lang="cs-CZ" sz="11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1340768"/>
            <a:ext cx="7848872" cy="5447645"/>
          </a:xfrm>
          <a:prstGeom prst="rect">
            <a:avLst/>
          </a:prstGeom>
          <a:noFill/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Podle </a:t>
            </a:r>
            <a:r>
              <a:rPr lang="cs-CZ" sz="2800" b="1" u="sng" dirty="0" smtClean="0"/>
              <a:t>národnostní struktury </a:t>
            </a:r>
            <a:r>
              <a:rPr lang="cs-CZ" sz="2800" b="1" u="sng" smtClean="0"/>
              <a:t>obyvatel </a:t>
            </a:r>
            <a:r>
              <a:rPr lang="cs-CZ" sz="2800" b="1" u="sng" dirty="0" smtClean="0"/>
              <a:t/>
            </a:r>
            <a:br>
              <a:rPr lang="cs-CZ" sz="2800" b="1" u="sng" dirty="0" smtClean="0"/>
            </a:br>
            <a:r>
              <a:rPr lang="cs-CZ" sz="2800" b="1" dirty="0" smtClean="0"/>
              <a:t>rozlišujeme státy:</a:t>
            </a:r>
          </a:p>
          <a:p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u="sng" dirty="0" smtClean="0"/>
              <a:t>národní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2600" b="1" dirty="0" smtClean="0"/>
              <a:t>jsou tvořeny jedním národem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2600" b="1" dirty="0" smtClean="0"/>
              <a:t>národnostní menšiny jsou zde zastoupeny minimálně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2600" b="1" dirty="0" smtClean="0"/>
              <a:t>př. Dánsko, Česká republika</a:t>
            </a:r>
          </a:p>
          <a:p>
            <a:pPr marL="514350" indent="-514350">
              <a:buAutoNum type="arabicParenR" startAt="2"/>
            </a:pPr>
            <a:r>
              <a:rPr lang="cs-CZ" sz="2800" b="1" u="sng" dirty="0" smtClean="0"/>
              <a:t>občanské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2600" b="1" dirty="0" smtClean="0"/>
              <a:t>došlo v nich k značnému promísení národností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2600" b="1" dirty="0" smtClean="0"/>
              <a:t>národní aspekt je zde potlačen aspektem občanským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2600" b="1" dirty="0" smtClean="0"/>
              <a:t>př. USA</a:t>
            </a:r>
            <a:endParaRPr lang="cs-CZ" sz="2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11560" y="1196752"/>
            <a:ext cx="7776864" cy="3354765"/>
          </a:xfrm>
          <a:prstGeom prst="rect">
            <a:avLst/>
          </a:prstGeom>
          <a:noFill/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3)  </a:t>
            </a:r>
            <a:r>
              <a:rPr lang="cs-CZ" sz="2800" b="1" u="sng" dirty="0" smtClean="0"/>
              <a:t>vícenárodní</a:t>
            </a:r>
          </a:p>
          <a:p>
            <a:pPr>
              <a:buFont typeface="Arial" pitchFamily="34" charset="0"/>
              <a:buChar char="•"/>
            </a:pPr>
            <a:r>
              <a:rPr lang="cs-CZ" sz="2600" b="1" dirty="0" smtClean="0"/>
              <a:t>     žijí v nich příslušníci 2 nebo více národů</a:t>
            </a:r>
          </a:p>
          <a:p>
            <a:pPr>
              <a:buFont typeface="Arial" pitchFamily="34" charset="0"/>
              <a:buChar char="•"/>
            </a:pPr>
            <a:r>
              <a:rPr lang="cs-CZ" sz="2600" b="1" dirty="0" smtClean="0"/>
              <a:t>     př. Švýcarsko, Belgie</a:t>
            </a:r>
          </a:p>
          <a:p>
            <a:pPr marL="514350" indent="-514350">
              <a:buAutoNum type="arabicParenR" startAt="4"/>
            </a:pPr>
            <a:r>
              <a:rPr lang="cs-CZ" sz="2800" b="1" u="sng" dirty="0" smtClean="0"/>
              <a:t>státy s národnostními menšinami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2600" b="1" dirty="0" smtClean="0"/>
              <a:t>převažují zde příslušníci jednoho národa, přičemž spoluobčané jiné národnosti tvoří významnou národnostní menšinu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2600" b="1" dirty="0" smtClean="0"/>
              <a:t>př. Lotyšsko, Estonsko, Slovensko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196752"/>
            <a:ext cx="7920880" cy="206210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</a:rPr>
              <a:t>minorita</a:t>
            </a:r>
            <a:r>
              <a:rPr lang="cs-CZ" sz="3200" b="1" dirty="0" smtClean="0">
                <a:solidFill>
                  <a:schemeClr val="bg1"/>
                </a:solidFill>
              </a:rPr>
              <a:t> = národnostní menšina</a:t>
            </a:r>
            <a:endParaRPr lang="cs-CZ" sz="3200" b="1" u="sng" dirty="0" smtClean="0">
              <a:solidFill>
                <a:schemeClr val="bg1"/>
              </a:solidFill>
            </a:endParaRPr>
          </a:p>
          <a:p>
            <a:r>
              <a:rPr lang="cs-CZ" sz="3200" b="1" dirty="0" smtClean="0">
                <a:solidFill>
                  <a:schemeClr val="bg1"/>
                </a:solidFill>
              </a:rPr>
              <a:t>	 </a:t>
            </a:r>
            <a:r>
              <a:rPr lang="cs-CZ" sz="3200" b="1" dirty="0" smtClean="0">
                <a:solidFill>
                  <a:schemeClr val="bg1"/>
                </a:solidFill>
              </a:rPr>
              <a:t>      = část obyvatel státu lišící se </a:t>
            </a:r>
            <a:br>
              <a:rPr lang="cs-CZ" sz="3200" b="1" dirty="0" smtClean="0">
                <a:solidFill>
                  <a:schemeClr val="bg1"/>
                </a:solidFill>
              </a:rPr>
            </a:br>
            <a:r>
              <a:rPr lang="cs-CZ" sz="3200" b="1" dirty="0" smtClean="0">
                <a:solidFill>
                  <a:schemeClr val="bg1"/>
                </a:solidFill>
              </a:rPr>
              <a:t>                    od převažující národnostní většiny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                    (= majority)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3429000"/>
            <a:ext cx="7920880" cy="3293209"/>
          </a:xfrm>
          <a:prstGeom prst="rect">
            <a:avLst/>
          </a:prstGeom>
          <a:noFill/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 </a:t>
            </a:r>
            <a:r>
              <a:rPr lang="cs-CZ" sz="2600" b="1" dirty="0" smtClean="0"/>
              <a:t>soužití majority a minorit určuje úroveň demokracie</a:t>
            </a:r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b="1" dirty="0" smtClean="0"/>
              <a:t> role minorit ve státě je dána jejich velikostí</a:t>
            </a:r>
          </a:p>
          <a:p>
            <a:r>
              <a:rPr lang="cs-CZ" sz="2600" b="1" dirty="0" smtClean="0"/>
              <a:t>  (Lužičtí Srbové v Německu  </a:t>
            </a:r>
            <a:r>
              <a:rPr lang="cs-CZ" sz="2600" b="1" dirty="0" err="1" smtClean="0"/>
              <a:t>xxx</a:t>
            </a:r>
            <a:r>
              <a:rPr lang="cs-CZ" sz="2600" b="1" dirty="0" smtClean="0"/>
              <a:t>  Maďaři na Slovensku)</a:t>
            </a:r>
          </a:p>
          <a:p>
            <a:pPr>
              <a:buFont typeface="Arial" pitchFamily="34" charset="0"/>
              <a:buChar char="•"/>
            </a:pPr>
            <a:r>
              <a:rPr lang="cs-CZ" sz="2600" b="1" dirty="0" smtClean="0"/>
              <a:t> </a:t>
            </a:r>
            <a:r>
              <a:rPr lang="cs-CZ" sz="2600" b="1" dirty="0" smtClean="0"/>
              <a:t>ČR je státem s malými národnostními menšinami</a:t>
            </a:r>
          </a:p>
          <a:p>
            <a:pPr>
              <a:buFont typeface="Arial" pitchFamily="34" charset="0"/>
              <a:buChar char="•"/>
            </a:pPr>
            <a:r>
              <a:rPr lang="cs-CZ" sz="2600" b="1" dirty="0" smtClean="0"/>
              <a:t> </a:t>
            </a:r>
            <a:r>
              <a:rPr lang="cs-CZ" sz="2600" b="1" dirty="0" smtClean="0"/>
              <a:t>největší národnostní menšinou v ČR jsou Moravané   </a:t>
            </a:r>
            <a:br>
              <a:rPr lang="cs-CZ" sz="2600" b="1" dirty="0" smtClean="0"/>
            </a:br>
            <a:r>
              <a:rPr lang="cs-CZ" sz="2600" b="1" dirty="0" smtClean="0"/>
              <a:t>  (4,9 %)</a:t>
            </a:r>
          </a:p>
          <a:p>
            <a:pPr>
              <a:buFont typeface="Arial" pitchFamily="34" charset="0"/>
              <a:buChar char="•"/>
            </a:pPr>
            <a:r>
              <a:rPr lang="cs-CZ" sz="2600" b="1" dirty="0" smtClean="0"/>
              <a:t> </a:t>
            </a:r>
            <a:r>
              <a:rPr lang="cs-CZ" sz="2600" b="1" dirty="0" smtClean="0"/>
              <a:t>nejkompaktnější menšinou v ČR jsou Poláci (Těšínské </a:t>
            </a:r>
            <a:br>
              <a:rPr lang="cs-CZ" sz="2600" b="1" dirty="0" smtClean="0"/>
            </a:br>
            <a:r>
              <a:rPr lang="cs-CZ" sz="2600" b="1" dirty="0" smtClean="0"/>
              <a:t>  Slezsko)</a:t>
            </a:r>
            <a:endParaRPr lang="cs-CZ" sz="2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908720"/>
            <a:ext cx="7920880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</a:rPr>
              <a:t>práva národnostních menšin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1484784"/>
            <a:ext cx="7920880" cy="1692771"/>
          </a:xfrm>
          <a:prstGeom prst="rect">
            <a:avLst/>
          </a:prstGeom>
          <a:noFill/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550" b="1" dirty="0" smtClean="0"/>
              <a:t> mají stejná práva jako majorita</a:t>
            </a:r>
          </a:p>
          <a:p>
            <a:pPr>
              <a:buFont typeface="Arial" pitchFamily="34" charset="0"/>
              <a:buChar char="•"/>
            </a:pPr>
            <a:r>
              <a:rPr lang="cs-CZ" sz="2550" b="1" dirty="0" smtClean="0"/>
              <a:t> majorita dává minoritám specifická národnostní práva</a:t>
            </a:r>
          </a:p>
          <a:p>
            <a:pPr>
              <a:buFont typeface="Arial" pitchFamily="34" charset="0"/>
              <a:buChar char="•"/>
            </a:pPr>
            <a:r>
              <a:rPr lang="cs-CZ" sz="2550" b="1" dirty="0" smtClean="0"/>
              <a:t> specifická práva jsou zakotvena v Listině základních   </a:t>
            </a:r>
            <a:br>
              <a:rPr lang="cs-CZ" sz="2550" b="1" dirty="0" smtClean="0"/>
            </a:br>
            <a:r>
              <a:rPr lang="cs-CZ" sz="2550" b="1" dirty="0" smtClean="0"/>
              <a:t>  práv a svobod (součást Ústavy ČR)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3164681"/>
            <a:ext cx="7920880" cy="369331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600" b="1" dirty="0" smtClean="0">
                <a:solidFill>
                  <a:schemeClr val="bg1"/>
                </a:solidFill>
              </a:rPr>
              <a:t>Právo na užívání vlastního jazyka ve školách a na úřadech</a:t>
            </a:r>
          </a:p>
          <a:p>
            <a:pPr marL="342900" indent="-342900">
              <a:buAutoNum type="alphaLcParenR"/>
            </a:pPr>
            <a:r>
              <a:rPr lang="cs-CZ" sz="2600" b="1" dirty="0" smtClean="0">
                <a:solidFill>
                  <a:schemeClr val="bg1"/>
                </a:solidFill>
              </a:rPr>
              <a:t>Dvojjazyčné nápisy označující název obce, ulic a nápisy na veřejných budovách (jen pokud má minorita v obci více než 20 % obyvatel)</a:t>
            </a:r>
          </a:p>
          <a:p>
            <a:pPr marL="342900" indent="-342900">
              <a:buAutoNum type="alphaLcParenR"/>
            </a:pPr>
            <a:r>
              <a:rPr lang="cs-CZ" sz="2600" b="1" dirty="0" smtClean="0">
                <a:solidFill>
                  <a:schemeClr val="bg1"/>
                </a:solidFill>
              </a:rPr>
              <a:t>Právo organizovat svoji národní kulturu (spolky, vydávání knih a periodik ve vlastním jazyce, vlastní divadelní soubory)</a:t>
            </a:r>
          </a:p>
          <a:p>
            <a:pPr marL="342900" indent="-342900">
              <a:buAutoNum type="alphaLcParenR"/>
            </a:pPr>
            <a:r>
              <a:rPr lang="cs-CZ" sz="2600" b="1" dirty="0" smtClean="0">
                <a:solidFill>
                  <a:schemeClr val="bg1"/>
                </a:solidFill>
              </a:rPr>
              <a:t>Právo na informace ve vlastním jazyce v médiích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</TotalTime>
  <Words>499</Words>
  <Application>Microsoft Office PowerPoint</Application>
  <PresentationFormat>Předvádění na obrazovce (4:3)</PresentationFormat>
  <Paragraphs>187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Stát a národ</vt:lpstr>
      <vt:lpstr>národ = skupina obyvatel se stejnou          národností</vt:lpstr>
      <vt:lpstr>Snímek 4</vt:lpstr>
      <vt:lpstr>národnost = příslušnost k určitému národu                     (např. česká, slovenská, německá,…)</vt:lpstr>
      <vt:lpstr>Snímek 6</vt:lpstr>
      <vt:lpstr>Snímek 7</vt:lpstr>
      <vt:lpstr>Snímek 8</vt:lpstr>
      <vt:lpstr>Snímek 9</vt:lpstr>
      <vt:lpstr>Snímek 10</vt:lpstr>
    </vt:vector>
  </TitlesOfParts>
  <Company>SOŠ oděvní a SOU, Strážnice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mikr01</dc:creator>
  <cp:lastModifiedBy>stop01</cp:lastModifiedBy>
  <cp:revision>72</cp:revision>
  <dcterms:created xsi:type="dcterms:W3CDTF">2012-03-26T12:15:55Z</dcterms:created>
  <dcterms:modified xsi:type="dcterms:W3CDTF">2012-06-20T07:56:26Z</dcterms:modified>
</cp:coreProperties>
</file>