
<file path=[Content_Types].xml><?xml version="1.0" encoding="utf-8"?>
<Types xmlns="http://schemas.openxmlformats.org/package/2006/content-types"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6"/>
  </p:notesMasterIdLst>
  <p:sldIdLst>
    <p:sldId id="257" r:id="rId2"/>
    <p:sldId id="267" r:id="rId3"/>
    <p:sldId id="263" r:id="rId4"/>
    <p:sldId id="265" r:id="rId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73A0DAA-6AF3-43AB-8588-CEC1D06C72B9}" styleName="Styl Středně sytá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8" d="100"/>
          <a:sy n="68" d="100"/>
        </p:scale>
        <p:origin x="-144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ED6D46D-40E2-4C85-9BA1-8E48CA09BC61}" type="datetimeFigureOut">
              <a:rPr lang="cs-CZ" smtClean="0"/>
              <a:pPr/>
              <a:t>27.5.2011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E4D62C2-CC38-4184-A063-0D7BF54A7F9F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E4D62C2-CC38-4184-A063-0D7BF54A7F9F}" type="slidenum">
              <a:rPr lang="cs-CZ" smtClean="0"/>
              <a:pPr/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E4D62C2-CC38-4184-A063-0D7BF54A7F9F}" type="slidenum">
              <a:rPr lang="cs-CZ" smtClean="0"/>
              <a:pPr/>
              <a:t>4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27.5.2011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27.5.2011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27.5.2011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27.5.2011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27.5.2011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27.5.2011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27.5.2011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27.5.2011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27.5.2011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27.5.2011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27.5.2011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 cstate="print">
            <a:alphaModFix amt="25000"/>
            <a:lum/>
          </a:blip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27.5.2011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16024" y="1556792"/>
            <a:ext cx="7772400" cy="3456384"/>
          </a:xfrm>
        </p:spPr>
        <p:txBody>
          <a:bodyPr>
            <a:noAutofit/>
          </a:bodyPr>
          <a:lstStyle/>
          <a:p>
            <a:pPr algn="ctr"/>
            <a:r>
              <a:rPr lang="cs-CZ" sz="9600" b="1" dirty="0" smtClean="0">
                <a:solidFill>
                  <a:srgbClr val="00B0F0"/>
                </a:solidFill>
              </a:rPr>
              <a:t>Konstrukce </a:t>
            </a:r>
            <a:r>
              <a:rPr lang="cs-CZ" sz="9600" b="1" dirty="0" err="1" smtClean="0">
                <a:solidFill>
                  <a:srgbClr val="00B0F0"/>
                </a:solidFill>
              </a:rPr>
              <a:t>sss</a:t>
            </a:r>
            <a:endParaRPr lang="cs-CZ" sz="9600" b="1" dirty="0">
              <a:solidFill>
                <a:srgbClr val="00B0F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514476" y="4988768"/>
            <a:ext cx="6200796" cy="1752600"/>
          </a:xfrm>
        </p:spPr>
        <p:txBody>
          <a:bodyPr>
            <a:normAutofit/>
          </a:bodyPr>
          <a:lstStyle/>
          <a:p>
            <a:pPr algn="ctr"/>
            <a:endParaRPr lang="cs-CZ" sz="1600" dirty="0" smtClean="0"/>
          </a:p>
          <a:p>
            <a:pPr algn="ctr"/>
            <a:r>
              <a:rPr lang="cs-CZ" sz="1600" dirty="0" smtClean="0"/>
              <a:t>Autor: Tomáš Najman</a:t>
            </a:r>
          </a:p>
          <a:p>
            <a:pPr algn="ctr"/>
            <a:r>
              <a:rPr lang="cs-CZ" sz="1600" dirty="0" smtClean="0"/>
              <a:t>Vytvořeno v rámci v projektu „EU peníze školám“ </a:t>
            </a:r>
          </a:p>
          <a:p>
            <a:pPr algn="ctr"/>
            <a:r>
              <a:rPr lang="cs-CZ" sz="1600" b="1" dirty="0" smtClean="0"/>
              <a:t>OP VK oblast podpory 1.4 s názvem Zlepšení podmínek pro vzdělávání na základních školách</a:t>
            </a:r>
            <a:endParaRPr lang="cs-CZ" sz="1600" dirty="0"/>
          </a:p>
        </p:txBody>
      </p:sp>
      <p:pic>
        <p:nvPicPr>
          <p:cNvPr id="4" name="Obrázek 3" descr="logo_EU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971692" y="188640"/>
            <a:ext cx="5029200" cy="1219200"/>
          </a:xfrm>
          <a:prstGeom prst="rect">
            <a:avLst/>
          </a:prstGeom>
        </p:spPr>
      </p:pic>
      <p:sp>
        <p:nvSpPr>
          <p:cNvPr id="5" name="Obdélník 4"/>
          <p:cNvSpPr/>
          <p:nvPr/>
        </p:nvSpPr>
        <p:spPr>
          <a:xfrm>
            <a:off x="2911318" y="4283804"/>
            <a:ext cx="3662093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dirty="0" smtClean="0"/>
              <a:t>VY_32_INOVACE_41_konstrukce_</a:t>
            </a:r>
            <a:r>
              <a:rPr lang="cs-CZ" b="1" dirty="0" err="1" smtClean="0"/>
              <a:t>sss</a:t>
            </a:r>
            <a:endParaRPr lang="cs-CZ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1520" y="332656"/>
            <a:ext cx="8640960" cy="432426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1500" b="1" dirty="0" err="1" smtClean="0">
                <a:solidFill>
                  <a:srgbClr val="FF0000"/>
                </a:solidFill>
              </a:rPr>
              <a:t>sss</a:t>
            </a:r>
            <a:endParaRPr lang="cs-CZ" sz="11500" b="1" dirty="0" smtClean="0">
              <a:solidFill>
                <a:srgbClr val="FF0000"/>
              </a:solidFill>
            </a:endParaRPr>
          </a:p>
          <a:p>
            <a:pPr algn="ctr"/>
            <a:r>
              <a:rPr lang="cs-CZ" sz="7200" dirty="0" smtClean="0"/>
              <a:t> </a:t>
            </a:r>
            <a:r>
              <a:rPr lang="cs-CZ" sz="4400" dirty="0" smtClean="0"/>
              <a:t>	</a:t>
            </a:r>
          </a:p>
          <a:p>
            <a:pPr algn="ctr"/>
            <a:r>
              <a:rPr lang="cs-CZ" sz="4400" dirty="0" smtClean="0"/>
              <a:t>- znamená </a:t>
            </a:r>
            <a:r>
              <a:rPr lang="cs-CZ" sz="4400" b="1" dirty="0" smtClean="0">
                <a:solidFill>
                  <a:srgbClr val="FF0000"/>
                </a:solidFill>
              </a:rPr>
              <a:t>s</a:t>
            </a:r>
            <a:r>
              <a:rPr lang="cs-CZ" sz="4400" dirty="0" smtClean="0"/>
              <a:t>trana, </a:t>
            </a:r>
            <a:r>
              <a:rPr lang="cs-CZ" sz="4400" b="1" dirty="0" err="1" smtClean="0">
                <a:solidFill>
                  <a:srgbClr val="FF0000"/>
                </a:solidFill>
              </a:rPr>
              <a:t>s</a:t>
            </a:r>
            <a:r>
              <a:rPr lang="cs-CZ" sz="4400" dirty="0" err="1" smtClean="0"/>
              <a:t>trana</a:t>
            </a:r>
            <a:r>
              <a:rPr lang="cs-CZ" sz="4400" dirty="0" smtClean="0"/>
              <a:t>, </a:t>
            </a:r>
            <a:r>
              <a:rPr lang="cs-CZ" sz="4400" b="1" dirty="0" err="1" smtClean="0">
                <a:solidFill>
                  <a:srgbClr val="FF0000"/>
                </a:solidFill>
              </a:rPr>
              <a:t>s</a:t>
            </a:r>
            <a:r>
              <a:rPr lang="cs-CZ" sz="4400" dirty="0" err="1" smtClean="0"/>
              <a:t>trana</a:t>
            </a:r>
            <a:endParaRPr lang="cs-CZ" sz="4400" dirty="0" smtClean="0"/>
          </a:p>
          <a:p>
            <a:pPr algn="ctr"/>
            <a:r>
              <a:rPr lang="cs-CZ" sz="4400" dirty="0" smtClean="0"/>
              <a:t>- známe tedy délky všech tří stran</a:t>
            </a:r>
            <a:endParaRPr lang="cs-CZ" sz="4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" name="TextovéPole 50"/>
          <p:cNvSpPr txBox="1"/>
          <p:nvPr/>
        </p:nvSpPr>
        <p:spPr>
          <a:xfrm>
            <a:off x="214282" y="188640"/>
            <a:ext cx="8715436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Př. </a:t>
            </a:r>
            <a:r>
              <a:rPr lang="cs-CZ" sz="3200" b="1" dirty="0" smtClean="0"/>
              <a:t>Sestroj trojúhelník ABC, je-li a = 5 cm, b = 4,2  </a:t>
            </a:r>
          </a:p>
          <a:p>
            <a:r>
              <a:rPr lang="cs-CZ" sz="3200" b="1" dirty="0" smtClean="0"/>
              <a:t>      cm a c = 7 cm.</a:t>
            </a:r>
            <a:endParaRPr lang="cs-CZ" sz="3200" b="1" dirty="0"/>
          </a:p>
        </p:txBody>
      </p:sp>
      <p:sp>
        <p:nvSpPr>
          <p:cNvPr id="55" name="TextovéPole 54"/>
          <p:cNvSpPr txBox="1"/>
          <p:nvPr/>
        </p:nvSpPr>
        <p:spPr>
          <a:xfrm>
            <a:off x="214282" y="1340768"/>
            <a:ext cx="257176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rgbClr val="00B0F0"/>
                </a:solidFill>
              </a:rPr>
              <a:t>1) Rozbor</a:t>
            </a:r>
            <a:endParaRPr lang="cs-CZ" sz="3600" b="1" dirty="0">
              <a:solidFill>
                <a:srgbClr val="00B0F0"/>
              </a:solidFill>
            </a:endParaRPr>
          </a:p>
        </p:txBody>
      </p:sp>
      <p:sp>
        <p:nvSpPr>
          <p:cNvPr id="56" name="TextovéPole 55"/>
          <p:cNvSpPr txBox="1"/>
          <p:nvPr/>
        </p:nvSpPr>
        <p:spPr>
          <a:xfrm>
            <a:off x="4214810" y="1340768"/>
            <a:ext cx="428628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rgbClr val="00B0F0"/>
                </a:solidFill>
              </a:rPr>
              <a:t>2) Postup konstrukce</a:t>
            </a:r>
            <a:endParaRPr lang="cs-CZ" sz="3600" b="1" dirty="0">
              <a:solidFill>
                <a:srgbClr val="00B0F0"/>
              </a:solidFill>
            </a:endParaRPr>
          </a:p>
        </p:txBody>
      </p:sp>
      <p:sp>
        <p:nvSpPr>
          <p:cNvPr id="57" name="TextovéPole 56"/>
          <p:cNvSpPr txBox="1"/>
          <p:nvPr/>
        </p:nvSpPr>
        <p:spPr>
          <a:xfrm>
            <a:off x="4286248" y="1910790"/>
            <a:ext cx="4286280" cy="324640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ts val="5000"/>
              </a:lnSpc>
            </a:pPr>
            <a:r>
              <a:rPr lang="cs-CZ" sz="3600" dirty="0" smtClean="0"/>
              <a:t>1. AB</a:t>
            </a:r>
            <a:r>
              <a:rPr lang="en-US" sz="3600" dirty="0" smtClean="0"/>
              <a:t>;</a:t>
            </a:r>
            <a:r>
              <a:rPr lang="cs-CZ" sz="3600" dirty="0" smtClean="0"/>
              <a:t>|AB|= 7cm</a:t>
            </a:r>
          </a:p>
          <a:p>
            <a:pPr>
              <a:lnSpc>
                <a:spcPts val="5000"/>
              </a:lnSpc>
            </a:pPr>
            <a:r>
              <a:rPr lang="cs-CZ" sz="3600" dirty="0" smtClean="0"/>
              <a:t>2. k</a:t>
            </a:r>
            <a:r>
              <a:rPr lang="en-US" sz="3600" dirty="0" smtClean="0"/>
              <a:t>; </a:t>
            </a:r>
            <a:r>
              <a:rPr lang="cs-CZ" sz="3600" dirty="0" smtClean="0"/>
              <a:t>k(A</a:t>
            </a:r>
            <a:r>
              <a:rPr lang="en-US" sz="3600" dirty="0" smtClean="0"/>
              <a:t>;</a:t>
            </a:r>
            <a:r>
              <a:rPr lang="cs-CZ" sz="3600" dirty="0" smtClean="0"/>
              <a:t> 4,2 cm)</a:t>
            </a:r>
            <a:endParaRPr lang="en-US" sz="3600" dirty="0" smtClean="0"/>
          </a:p>
          <a:p>
            <a:pPr>
              <a:lnSpc>
                <a:spcPts val="5000"/>
              </a:lnSpc>
            </a:pPr>
            <a:r>
              <a:rPr lang="cs-CZ" sz="3600" dirty="0" smtClean="0"/>
              <a:t>3. l</a:t>
            </a:r>
            <a:r>
              <a:rPr lang="en-US" sz="3600" dirty="0" smtClean="0"/>
              <a:t>; </a:t>
            </a:r>
            <a:r>
              <a:rPr lang="cs-CZ" sz="3600" dirty="0" smtClean="0"/>
              <a:t>l(B</a:t>
            </a:r>
            <a:r>
              <a:rPr lang="en-US" sz="3600" dirty="0" smtClean="0"/>
              <a:t>;</a:t>
            </a:r>
            <a:r>
              <a:rPr lang="cs-CZ" sz="3600" dirty="0" smtClean="0"/>
              <a:t> 5 cm)</a:t>
            </a:r>
          </a:p>
          <a:p>
            <a:pPr>
              <a:lnSpc>
                <a:spcPts val="5000"/>
              </a:lnSpc>
            </a:pPr>
            <a:r>
              <a:rPr lang="cs-CZ" sz="3600" dirty="0" smtClean="0"/>
              <a:t>4. C</a:t>
            </a:r>
            <a:r>
              <a:rPr lang="en-US" sz="3600" dirty="0" smtClean="0"/>
              <a:t>;</a:t>
            </a:r>
            <a:r>
              <a:rPr lang="cs-CZ" sz="3600" dirty="0" smtClean="0"/>
              <a:t> C </a:t>
            </a:r>
            <a:r>
              <a:rPr lang="az-Cyrl-AZ" sz="3600" dirty="0" smtClean="0"/>
              <a:t>є</a:t>
            </a:r>
            <a:r>
              <a:rPr lang="cs-CZ" sz="3600" dirty="0" smtClean="0"/>
              <a:t> k     l</a:t>
            </a:r>
          </a:p>
          <a:p>
            <a:pPr>
              <a:lnSpc>
                <a:spcPts val="5000"/>
              </a:lnSpc>
            </a:pPr>
            <a:r>
              <a:rPr lang="cs-CZ" sz="3600" dirty="0" smtClean="0"/>
              <a:t>5. ∆ ABC</a:t>
            </a:r>
            <a:endParaRPr lang="cs-CZ" sz="3600" dirty="0"/>
          </a:p>
        </p:txBody>
      </p:sp>
      <p:grpSp>
        <p:nvGrpSpPr>
          <p:cNvPr id="61" name="Skupina 60"/>
          <p:cNvGrpSpPr/>
          <p:nvPr/>
        </p:nvGrpSpPr>
        <p:grpSpPr>
          <a:xfrm>
            <a:off x="6261710" y="4061536"/>
            <a:ext cx="214314" cy="571504"/>
            <a:chOff x="1773039" y="3786190"/>
            <a:chExt cx="285752" cy="714380"/>
          </a:xfrm>
        </p:grpSpPr>
        <p:sp>
          <p:nvSpPr>
            <p:cNvPr id="59" name="Oblouk 58"/>
            <p:cNvSpPr/>
            <p:nvPr/>
          </p:nvSpPr>
          <p:spPr>
            <a:xfrm>
              <a:off x="1773039" y="3786190"/>
              <a:ext cx="285752" cy="714380"/>
            </a:xfrm>
            <a:prstGeom prst="arc">
              <a:avLst>
                <a:gd name="adj1" fmla="val 16047502"/>
                <a:gd name="adj2" fmla="val 21235730"/>
              </a:avLst>
            </a:prstGeom>
            <a:ln w="317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cs-CZ" sz="2000"/>
            </a:p>
          </p:txBody>
        </p:sp>
        <p:sp>
          <p:nvSpPr>
            <p:cNvPr id="60" name="Oblouk 59"/>
            <p:cNvSpPr/>
            <p:nvPr/>
          </p:nvSpPr>
          <p:spPr>
            <a:xfrm flipH="1">
              <a:off x="1778875" y="3786190"/>
              <a:ext cx="223838" cy="714380"/>
            </a:xfrm>
            <a:prstGeom prst="arc">
              <a:avLst>
                <a:gd name="adj1" fmla="val 16047502"/>
                <a:gd name="adj2" fmla="val 21235730"/>
              </a:avLst>
            </a:prstGeom>
            <a:ln w="317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cs-CZ" sz="2000"/>
            </a:p>
          </p:txBody>
        </p:sp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7" dur="500"/>
                                        <p:tgtEl>
                                          <p:spTgt spid="5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2" dur="500"/>
                                        <p:tgtEl>
                                          <p:spTgt spid="5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7" dur="500"/>
                                        <p:tgtEl>
                                          <p:spTgt spid="5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2" dur="500"/>
                                        <p:tgtEl>
                                          <p:spTgt spid="5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5" dur="500"/>
                                        <p:tgtEl>
                                          <p:spTgt spid="6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0" dur="500"/>
                                        <p:tgtEl>
                                          <p:spTgt spid="5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5" grpId="0"/>
      <p:bldP spid="56" grpId="0"/>
      <p:bldP spid="57" grpId="0" uiExpand="1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" name="TextovéPole 54"/>
          <p:cNvSpPr txBox="1"/>
          <p:nvPr/>
        </p:nvSpPr>
        <p:spPr>
          <a:xfrm>
            <a:off x="5143504" y="260648"/>
            <a:ext cx="317291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rgbClr val="00B0F0"/>
                </a:solidFill>
              </a:rPr>
              <a:t>3) Konstrukce</a:t>
            </a:r>
            <a:endParaRPr lang="cs-CZ" sz="3600" b="1" dirty="0">
              <a:solidFill>
                <a:srgbClr val="00B0F0"/>
              </a:solidFill>
            </a:endParaRPr>
          </a:p>
        </p:txBody>
      </p:sp>
      <p:sp>
        <p:nvSpPr>
          <p:cNvPr id="56" name="TextovéPole 55"/>
          <p:cNvSpPr txBox="1"/>
          <p:nvPr/>
        </p:nvSpPr>
        <p:spPr>
          <a:xfrm>
            <a:off x="142844" y="285728"/>
            <a:ext cx="428628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rgbClr val="00B0F0"/>
                </a:solidFill>
              </a:rPr>
              <a:t>2) Postup konstrukce</a:t>
            </a:r>
            <a:endParaRPr lang="cs-CZ" sz="3600" b="1" dirty="0">
              <a:solidFill>
                <a:srgbClr val="00B0F0"/>
              </a:solidFill>
            </a:endParaRPr>
          </a:p>
        </p:txBody>
      </p:sp>
      <p:sp>
        <p:nvSpPr>
          <p:cNvPr id="57" name="TextovéPole 56"/>
          <p:cNvSpPr txBox="1"/>
          <p:nvPr/>
        </p:nvSpPr>
        <p:spPr>
          <a:xfrm>
            <a:off x="141704" y="974686"/>
            <a:ext cx="4286280" cy="324640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ts val="5000"/>
              </a:lnSpc>
            </a:pPr>
            <a:r>
              <a:rPr lang="cs-CZ" sz="3600" dirty="0" smtClean="0"/>
              <a:t>1. AB</a:t>
            </a:r>
            <a:r>
              <a:rPr lang="en-US" sz="3600" dirty="0" smtClean="0"/>
              <a:t>;</a:t>
            </a:r>
            <a:r>
              <a:rPr lang="cs-CZ" sz="3600" dirty="0" smtClean="0"/>
              <a:t>|AB|= 7cm</a:t>
            </a:r>
          </a:p>
          <a:p>
            <a:pPr>
              <a:lnSpc>
                <a:spcPts val="5000"/>
              </a:lnSpc>
            </a:pPr>
            <a:r>
              <a:rPr lang="cs-CZ" sz="3600" dirty="0" smtClean="0"/>
              <a:t>2. k</a:t>
            </a:r>
            <a:r>
              <a:rPr lang="en-US" sz="3600" dirty="0" smtClean="0"/>
              <a:t>; </a:t>
            </a:r>
            <a:r>
              <a:rPr lang="cs-CZ" sz="3600" dirty="0" smtClean="0"/>
              <a:t>k(A</a:t>
            </a:r>
            <a:r>
              <a:rPr lang="en-US" sz="3600" dirty="0" smtClean="0"/>
              <a:t>;</a:t>
            </a:r>
            <a:r>
              <a:rPr lang="cs-CZ" sz="3600" dirty="0" smtClean="0"/>
              <a:t> 4,2 cm)</a:t>
            </a:r>
            <a:endParaRPr lang="en-US" sz="3600" dirty="0" smtClean="0"/>
          </a:p>
          <a:p>
            <a:pPr>
              <a:lnSpc>
                <a:spcPts val="5000"/>
              </a:lnSpc>
            </a:pPr>
            <a:r>
              <a:rPr lang="cs-CZ" sz="3600" dirty="0" smtClean="0"/>
              <a:t>3. l</a:t>
            </a:r>
            <a:r>
              <a:rPr lang="en-US" sz="3600" dirty="0" smtClean="0"/>
              <a:t>; </a:t>
            </a:r>
            <a:r>
              <a:rPr lang="cs-CZ" sz="3600" dirty="0" smtClean="0"/>
              <a:t>l(B</a:t>
            </a:r>
            <a:r>
              <a:rPr lang="en-US" sz="3600" dirty="0" smtClean="0"/>
              <a:t>;</a:t>
            </a:r>
            <a:r>
              <a:rPr lang="cs-CZ" sz="3600" dirty="0" smtClean="0"/>
              <a:t> 5 cm)</a:t>
            </a:r>
          </a:p>
          <a:p>
            <a:pPr>
              <a:lnSpc>
                <a:spcPts val="5000"/>
              </a:lnSpc>
            </a:pPr>
            <a:r>
              <a:rPr lang="cs-CZ" sz="3600" dirty="0" smtClean="0"/>
              <a:t>4. C</a:t>
            </a:r>
            <a:r>
              <a:rPr lang="en-US" sz="3600" dirty="0" smtClean="0"/>
              <a:t>;</a:t>
            </a:r>
            <a:r>
              <a:rPr lang="cs-CZ" sz="3600" dirty="0" smtClean="0"/>
              <a:t> C </a:t>
            </a:r>
            <a:r>
              <a:rPr lang="az-Cyrl-AZ" sz="3600" dirty="0" smtClean="0"/>
              <a:t>є</a:t>
            </a:r>
            <a:r>
              <a:rPr lang="cs-CZ" sz="3600" dirty="0" smtClean="0"/>
              <a:t> k     l</a:t>
            </a:r>
          </a:p>
          <a:p>
            <a:pPr>
              <a:lnSpc>
                <a:spcPts val="5000"/>
              </a:lnSpc>
            </a:pPr>
            <a:r>
              <a:rPr lang="cs-CZ" sz="3600" dirty="0" smtClean="0"/>
              <a:t>5. ∆ ABC</a:t>
            </a:r>
            <a:endParaRPr lang="cs-CZ" sz="3600" dirty="0"/>
          </a:p>
        </p:txBody>
      </p:sp>
      <p:grpSp>
        <p:nvGrpSpPr>
          <p:cNvPr id="2" name="Skupina 60"/>
          <p:cNvGrpSpPr/>
          <p:nvPr/>
        </p:nvGrpSpPr>
        <p:grpSpPr>
          <a:xfrm>
            <a:off x="2125438" y="3121020"/>
            <a:ext cx="214314" cy="571504"/>
            <a:chOff x="1773039" y="3786190"/>
            <a:chExt cx="285752" cy="714380"/>
          </a:xfrm>
        </p:grpSpPr>
        <p:sp>
          <p:nvSpPr>
            <p:cNvPr id="59" name="Oblouk 58"/>
            <p:cNvSpPr/>
            <p:nvPr/>
          </p:nvSpPr>
          <p:spPr>
            <a:xfrm>
              <a:off x="1773039" y="3786190"/>
              <a:ext cx="285752" cy="714380"/>
            </a:xfrm>
            <a:prstGeom prst="arc">
              <a:avLst>
                <a:gd name="adj1" fmla="val 16047502"/>
                <a:gd name="adj2" fmla="val 21235730"/>
              </a:avLst>
            </a:prstGeom>
            <a:ln w="317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0" name="Oblouk 59"/>
            <p:cNvSpPr/>
            <p:nvPr/>
          </p:nvSpPr>
          <p:spPr>
            <a:xfrm flipH="1">
              <a:off x="1778875" y="3786190"/>
              <a:ext cx="223838" cy="714380"/>
            </a:xfrm>
            <a:prstGeom prst="arc">
              <a:avLst>
                <a:gd name="adj1" fmla="val 16047502"/>
                <a:gd name="adj2" fmla="val 21235730"/>
              </a:avLst>
            </a:prstGeom>
            <a:ln w="317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20" name="Skupina 19"/>
          <p:cNvGrpSpPr/>
          <p:nvPr/>
        </p:nvGrpSpPr>
        <p:grpSpPr>
          <a:xfrm>
            <a:off x="4929190" y="4429132"/>
            <a:ext cx="3071834" cy="169763"/>
            <a:chOff x="4929190" y="4429132"/>
            <a:chExt cx="3071834" cy="169763"/>
          </a:xfrm>
        </p:grpSpPr>
        <p:cxnSp>
          <p:nvCxnSpPr>
            <p:cNvPr id="11" name="Přímá spojovací čára 10"/>
            <p:cNvCxnSpPr/>
            <p:nvPr/>
          </p:nvCxnSpPr>
          <p:spPr>
            <a:xfrm>
              <a:off x="4929190" y="4500570"/>
              <a:ext cx="3071834" cy="1588"/>
            </a:xfrm>
            <a:prstGeom prst="line">
              <a:avLst/>
            </a:prstGeom>
            <a:ln w="25400">
              <a:solidFill>
                <a:schemeClr val="bg2">
                  <a:lumMod val="2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Přímá spojovací čára 13"/>
            <p:cNvCxnSpPr/>
            <p:nvPr/>
          </p:nvCxnSpPr>
          <p:spPr>
            <a:xfrm rot="5400000" flipH="1" flipV="1">
              <a:off x="4845570" y="4512754"/>
              <a:ext cx="169761" cy="2521"/>
            </a:xfrm>
            <a:prstGeom prst="line">
              <a:avLst/>
            </a:prstGeom>
            <a:ln w="25400">
              <a:solidFill>
                <a:schemeClr val="bg2">
                  <a:lumMod val="2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Přímá spojovací čára 18"/>
            <p:cNvCxnSpPr/>
            <p:nvPr/>
          </p:nvCxnSpPr>
          <p:spPr>
            <a:xfrm rot="5400000" flipH="1" flipV="1">
              <a:off x="7914882" y="4512752"/>
              <a:ext cx="169761" cy="2521"/>
            </a:xfrm>
            <a:prstGeom prst="line">
              <a:avLst/>
            </a:prstGeom>
            <a:ln w="25400">
              <a:solidFill>
                <a:schemeClr val="bg2">
                  <a:lumMod val="2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83" name="Skupina 82"/>
          <p:cNvGrpSpPr/>
          <p:nvPr/>
        </p:nvGrpSpPr>
        <p:grpSpPr>
          <a:xfrm flipH="1">
            <a:off x="5941197" y="1869239"/>
            <a:ext cx="1928826" cy="2739040"/>
            <a:chOff x="1345428" y="3242859"/>
            <a:chExt cx="1947253" cy="2739040"/>
          </a:xfrm>
        </p:grpSpPr>
        <p:grpSp>
          <p:nvGrpSpPr>
            <p:cNvPr id="37" name="Skupina 36"/>
            <p:cNvGrpSpPr/>
            <p:nvPr/>
          </p:nvGrpSpPr>
          <p:grpSpPr>
            <a:xfrm rot="280903">
              <a:off x="1345428" y="3830200"/>
              <a:ext cx="804520" cy="2151699"/>
              <a:chOff x="4772028" y="1994028"/>
              <a:chExt cx="804520" cy="2151699"/>
            </a:xfrm>
          </p:grpSpPr>
          <p:sp>
            <p:nvSpPr>
              <p:cNvPr id="35" name="Rovnoramenný trojúhelník 34"/>
              <p:cNvSpPr/>
              <p:nvPr/>
            </p:nvSpPr>
            <p:spPr>
              <a:xfrm rot="1396952" flipH="1" flipV="1">
                <a:off x="4772028" y="3576248"/>
                <a:ext cx="84496" cy="569479"/>
              </a:xfrm>
              <a:prstGeom prst="triangle">
                <a:avLst>
                  <a:gd name="adj" fmla="val 49428"/>
                </a:avLst>
              </a:prstGeom>
              <a:solidFill>
                <a:schemeClr val="bg2">
                  <a:lumMod val="5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cxnSp>
            <p:nvCxnSpPr>
              <p:cNvPr id="22" name="Přímá spojovací čára 21"/>
              <p:cNvCxnSpPr/>
              <p:nvPr/>
            </p:nvCxnSpPr>
            <p:spPr>
              <a:xfrm rot="5400000">
                <a:off x="4326383" y="2529813"/>
                <a:ext cx="1785950" cy="714380"/>
              </a:xfrm>
              <a:prstGeom prst="line">
                <a:avLst/>
              </a:prstGeom>
              <a:ln w="127000">
                <a:solidFill>
                  <a:schemeClr val="tx2">
                    <a:lumMod val="60000"/>
                    <a:lumOff val="4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38" name="Skupina 37"/>
            <p:cNvGrpSpPr/>
            <p:nvPr/>
          </p:nvGrpSpPr>
          <p:grpSpPr>
            <a:xfrm rot="21200175">
              <a:off x="2506863" y="3861475"/>
              <a:ext cx="785818" cy="2071702"/>
              <a:chOff x="5724532" y="2000240"/>
              <a:chExt cx="704856" cy="2000264"/>
            </a:xfrm>
          </p:grpSpPr>
          <p:sp>
            <p:nvSpPr>
              <p:cNvPr id="32" name="Šikmý pruh 31"/>
              <p:cNvSpPr/>
              <p:nvPr/>
            </p:nvSpPr>
            <p:spPr>
              <a:xfrm flipH="1">
                <a:off x="6250188" y="3560031"/>
                <a:ext cx="179200" cy="440473"/>
              </a:xfrm>
              <a:prstGeom prst="diagStripe">
                <a:avLst/>
              </a:prstGeom>
              <a:solidFill>
                <a:schemeClr val="tx1">
                  <a:lumMod val="75000"/>
                  <a:lumOff val="2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>
                  <a:solidFill>
                    <a:schemeClr val="tx1"/>
                  </a:solidFill>
                </a:endParaRPr>
              </a:p>
            </p:txBody>
          </p:sp>
          <p:cxnSp>
            <p:nvCxnSpPr>
              <p:cNvPr id="25" name="Přímá spojovací čára 24"/>
              <p:cNvCxnSpPr/>
              <p:nvPr/>
            </p:nvCxnSpPr>
            <p:spPr>
              <a:xfrm rot="16200000" flipH="1">
                <a:off x="5187920" y="2536852"/>
                <a:ext cx="1688480" cy="615256"/>
              </a:xfrm>
              <a:prstGeom prst="line">
                <a:avLst/>
              </a:prstGeom>
              <a:ln w="127000">
                <a:solidFill>
                  <a:schemeClr val="tx2">
                    <a:lumMod val="60000"/>
                    <a:lumOff val="4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40" name="Skupina 39"/>
            <p:cNvGrpSpPr/>
            <p:nvPr/>
          </p:nvGrpSpPr>
          <p:grpSpPr>
            <a:xfrm rot="21539605">
              <a:off x="2036983" y="3242859"/>
              <a:ext cx="500066" cy="826159"/>
              <a:chOff x="5357818" y="1388395"/>
              <a:chExt cx="500066" cy="826159"/>
            </a:xfrm>
          </p:grpSpPr>
          <p:sp>
            <p:nvSpPr>
              <p:cNvPr id="29" name="Elipsa 28"/>
              <p:cNvSpPr/>
              <p:nvPr/>
            </p:nvSpPr>
            <p:spPr>
              <a:xfrm>
                <a:off x="5357818" y="1714488"/>
                <a:ext cx="500066" cy="500066"/>
              </a:xfrm>
              <a:prstGeom prst="ellipse">
                <a:avLst/>
              </a:prstGeom>
              <a:solidFill>
                <a:schemeClr val="tx2">
                  <a:lumMod val="60000"/>
                  <a:lumOff val="4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39" name="Vývojový diagram: alternativní postup 38"/>
              <p:cNvSpPr/>
              <p:nvPr/>
            </p:nvSpPr>
            <p:spPr>
              <a:xfrm>
                <a:off x="5531791" y="1388395"/>
                <a:ext cx="142876" cy="500066"/>
              </a:xfrm>
              <a:prstGeom prst="flowChartAlternateProcess">
                <a:avLst/>
              </a:prstGeom>
              <a:solidFill>
                <a:schemeClr val="tx2">
                  <a:lumMod val="60000"/>
                  <a:lumOff val="4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</p:grpSp>
      <p:grpSp>
        <p:nvGrpSpPr>
          <p:cNvPr id="52" name="Skupina 51"/>
          <p:cNvGrpSpPr/>
          <p:nvPr/>
        </p:nvGrpSpPr>
        <p:grpSpPr>
          <a:xfrm>
            <a:off x="5000628" y="1810535"/>
            <a:ext cx="1785950" cy="2761473"/>
            <a:chOff x="5000628" y="1810535"/>
            <a:chExt cx="1785950" cy="2761473"/>
          </a:xfrm>
          <a:scene3d>
            <a:camera prst="perspectiveFront"/>
            <a:lightRig rig="threePt" dir="t"/>
          </a:scene3d>
        </p:grpSpPr>
        <p:grpSp>
          <p:nvGrpSpPr>
            <p:cNvPr id="42" name="Skupina 41"/>
            <p:cNvGrpSpPr/>
            <p:nvPr/>
          </p:nvGrpSpPr>
          <p:grpSpPr>
            <a:xfrm>
              <a:off x="5000628" y="2422380"/>
              <a:ext cx="779245" cy="2149628"/>
              <a:chOff x="4721449" y="2000240"/>
              <a:chExt cx="779245" cy="2149628"/>
            </a:xfrm>
          </p:grpSpPr>
          <p:sp>
            <p:nvSpPr>
              <p:cNvPr id="43" name="Rovnoramenný trojúhelník 42"/>
              <p:cNvSpPr/>
              <p:nvPr/>
            </p:nvSpPr>
            <p:spPr>
              <a:xfrm rot="1396952" flipH="1" flipV="1">
                <a:off x="4721449" y="3580389"/>
                <a:ext cx="84496" cy="569479"/>
              </a:xfrm>
              <a:prstGeom prst="triangle">
                <a:avLst>
                  <a:gd name="adj" fmla="val 49428"/>
                </a:avLst>
              </a:prstGeom>
              <a:solidFill>
                <a:schemeClr val="bg2">
                  <a:lumMod val="5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cxnSp>
            <p:nvCxnSpPr>
              <p:cNvPr id="44" name="Přímá spojovací čára 43"/>
              <p:cNvCxnSpPr/>
              <p:nvPr/>
            </p:nvCxnSpPr>
            <p:spPr>
              <a:xfrm rot="5400000">
                <a:off x="4250529" y="2536025"/>
                <a:ext cx="1785950" cy="714380"/>
              </a:xfrm>
              <a:prstGeom prst="line">
                <a:avLst/>
              </a:prstGeom>
              <a:ln w="127000">
                <a:solidFill>
                  <a:schemeClr val="tx2">
                    <a:lumMod val="60000"/>
                    <a:lumOff val="4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45" name="Skupina 44"/>
            <p:cNvGrpSpPr/>
            <p:nvPr/>
          </p:nvGrpSpPr>
          <p:grpSpPr>
            <a:xfrm>
              <a:off x="6000760" y="2422380"/>
              <a:ext cx="785818" cy="2071702"/>
              <a:chOff x="5724532" y="2000240"/>
              <a:chExt cx="704856" cy="2000264"/>
            </a:xfrm>
          </p:grpSpPr>
          <p:sp>
            <p:nvSpPr>
              <p:cNvPr id="46" name="Šikmý pruh 45"/>
              <p:cNvSpPr/>
              <p:nvPr/>
            </p:nvSpPr>
            <p:spPr>
              <a:xfrm flipH="1">
                <a:off x="6250188" y="3560031"/>
                <a:ext cx="179200" cy="440473"/>
              </a:xfrm>
              <a:prstGeom prst="diagStripe">
                <a:avLst/>
              </a:prstGeom>
              <a:solidFill>
                <a:schemeClr val="tx1">
                  <a:lumMod val="75000"/>
                  <a:lumOff val="2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>
                  <a:solidFill>
                    <a:schemeClr val="tx1"/>
                  </a:solidFill>
                </a:endParaRPr>
              </a:p>
            </p:txBody>
          </p:sp>
          <p:cxnSp>
            <p:nvCxnSpPr>
              <p:cNvPr id="47" name="Přímá spojovací čára 46"/>
              <p:cNvCxnSpPr/>
              <p:nvPr/>
            </p:nvCxnSpPr>
            <p:spPr>
              <a:xfrm rot="16200000" flipH="1">
                <a:off x="5187920" y="2536852"/>
                <a:ext cx="1688480" cy="615256"/>
              </a:xfrm>
              <a:prstGeom prst="line">
                <a:avLst/>
              </a:prstGeom>
              <a:ln w="127000">
                <a:solidFill>
                  <a:schemeClr val="tx2">
                    <a:lumMod val="60000"/>
                    <a:lumOff val="4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48" name="Skupina 47"/>
            <p:cNvGrpSpPr/>
            <p:nvPr/>
          </p:nvGrpSpPr>
          <p:grpSpPr>
            <a:xfrm>
              <a:off x="5636997" y="1810535"/>
              <a:ext cx="500066" cy="826159"/>
              <a:chOff x="5357818" y="1388395"/>
              <a:chExt cx="500066" cy="826159"/>
            </a:xfrm>
          </p:grpSpPr>
          <p:sp>
            <p:nvSpPr>
              <p:cNvPr id="49" name="Elipsa 48"/>
              <p:cNvSpPr/>
              <p:nvPr/>
            </p:nvSpPr>
            <p:spPr>
              <a:xfrm>
                <a:off x="5357818" y="1714488"/>
                <a:ext cx="500066" cy="500066"/>
              </a:xfrm>
              <a:prstGeom prst="ellipse">
                <a:avLst/>
              </a:prstGeom>
              <a:solidFill>
                <a:schemeClr val="tx2">
                  <a:lumMod val="60000"/>
                  <a:lumOff val="4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50" name="Vývojový diagram: alternativní postup 49"/>
              <p:cNvSpPr/>
              <p:nvPr/>
            </p:nvSpPr>
            <p:spPr>
              <a:xfrm>
                <a:off x="5531791" y="1388395"/>
                <a:ext cx="142876" cy="500066"/>
              </a:xfrm>
              <a:prstGeom prst="flowChartAlternateProcess">
                <a:avLst/>
              </a:prstGeom>
              <a:solidFill>
                <a:schemeClr val="tx2">
                  <a:lumMod val="60000"/>
                  <a:lumOff val="4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</p:grpSp>
      <p:sp>
        <p:nvSpPr>
          <p:cNvPr id="71" name="Oblouk 70"/>
          <p:cNvSpPr/>
          <p:nvPr/>
        </p:nvSpPr>
        <p:spPr>
          <a:xfrm>
            <a:off x="3143240" y="2643182"/>
            <a:ext cx="3643338" cy="3643338"/>
          </a:xfrm>
          <a:prstGeom prst="arc">
            <a:avLst/>
          </a:prstGeom>
          <a:ln w="25400">
            <a:solidFill>
              <a:schemeClr val="bg2">
                <a:lumMod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4" name="Oblouk 83"/>
          <p:cNvSpPr/>
          <p:nvPr/>
        </p:nvSpPr>
        <p:spPr>
          <a:xfrm flipH="1">
            <a:off x="5817543" y="2270255"/>
            <a:ext cx="4000528" cy="4547404"/>
          </a:xfrm>
          <a:prstGeom prst="arc">
            <a:avLst/>
          </a:prstGeom>
          <a:ln w="25400">
            <a:solidFill>
              <a:schemeClr val="bg2">
                <a:lumMod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96" name="Přímá spojovací čára 95"/>
          <p:cNvCxnSpPr/>
          <p:nvPr/>
        </p:nvCxnSpPr>
        <p:spPr>
          <a:xfrm rot="5400000" flipH="1" flipV="1">
            <a:off x="4900610" y="3188640"/>
            <a:ext cx="1340511" cy="1283351"/>
          </a:xfrm>
          <a:prstGeom prst="line">
            <a:avLst/>
          </a:prstGeom>
          <a:ln w="25400">
            <a:solidFill>
              <a:schemeClr val="bg2">
                <a:lumMod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1" name="Přímá spojovací čára 100"/>
          <p:cNvCxnSpPr/>
          <p:nvPr/>
        </p:nvCxnSpPr>
        <p:spPr>
          <a:xfrm rot="10800000">
            <a:off x="6224418" y="3158490"/>
            <a:ext cx="1779554" cy="1342259"/>
          </a:xfrm>
          <a:prstGeom prst="line">
            <a:avLst/>
          </a:prstGeom>
          <a:ln w="25400">
            <a:solidFill>
              <a:schemeClr val="bg2">
                <a:lumMod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" name="TextovéPole 103"/>
          <p:cNvSpPr txBox="1"/>
          <p:nvPr/>
        </p:nvSpPr>
        <p:spPr>
          <a:xfrm>
            <a:off x="4714876" y="4500570"/>
            <a:ext cx="57150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solidFill>
                  <a:schemeClr val="bg2">
                    <a:lumMod val="25000"/>
                  </a:schemeClr>
                </a:solidFill>
              </a:rPr>
              <a:t>A</a:t>
            </a:r>
            <a:endParaRPr lang="cs-CZ" sz="3600" dirty="0">
              <a:solidFill>
                <a:schemeClr val="bg2">
                  <a:lumMod val="25000"/>
                </a:schemeClr>
              </a:solidFill>
            </a:endParaRPr>
          </a:p>
        </p:txBody>
      </p:sp>
      <p:sp>
        <p:nvSpPr>
          <p:cNvPr id="105" name="TextovéPole 104"/>
          <p:cNvSpPr txBox="1"/>
          <p:nvPr/>
        </p:nvSpPr>
        <p:spPr>
          <a:xfrm>
            <a:off x="7786710" y="4500570"/>
            <a:ext cx="57150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solidFill>
                  <a:schemeClr val="bg2">
                    <a:lumMod val="25000"/>
                  </a:schemeClr>
                </a:solidFill>
              </a:rPr>
              <a:t>B</a:t>
            </a:r>
            <a:endParaRPr lang="cs-CZ" sz="3600" dirty="0">
              <a:solidFill>
                <a:schemeClr val="bg2">
                  <a:lumMod val="25000"/>
                </a:schemeClr>
              </a:solidFill>
            </a:endParaRPr>
          </a:p>
        </p:txBody>
      </p:sp>
      <p:sp>
        <p:nvSpPr>
          <p:cNvPr id="106" name="TextovéPole 105"/>
          <p:cNvSpPr txBox="1"/>
          <p:nvPr/>
        </p:nvSpPr>
        <p:spPr>
          <a:xfrm>
            <a:off x="5963902" y="2492896"/>
            <a:ext cx="57150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solidFill>
                  <a:schemeClr val="bg2">
                    <a:lumMod val="25000"/>
                  </a:schemeClr>
                </a:solidFill>
              </a:rPr>
              <a:t>C</a:t>
            </a:r>
            <a:endParaRPr lang="cs-CZ" sz="3600" dirty="0">
              <a:solidFill>
                <a:schemeClr val="bg2">
                  <a:lumMod val="25000"/>
                </a:schemeClr>
              </a:solidFill>
            </a:endParaRPr>
          </a:p>
        </p:txBody>
      </p:sp>
      <p:sp>
        <p:nvSpPr>
          <p:cNvPr id="107" name="TextovéPole 106"/>
          <p:cNvSpPr txBox="1"/>
          <p:nvPr/>
        </p:nvSpPr>
        <p:spPr>
          <a:xfrm>
            <a:off x="4792584" y="2060848"/>
            <a:ext cx="57150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solidFill>
                  <a:schemeClr val="bg2">
                    <a:lumMod val="25000"/>
                  </a:schemeClr>
                </a:solidFill>
              </a:rPr>
              <a:t>k</a:t>
            </a:r>
            <a:endParaRPr lang="cs-CZ" sz="3600" dirty="0">
              <a:solidFill>
                <a:schemeClr val="bg2">
                  <a:lumMod val="25000"/>
                </a:schemeClr>
              </a:solidFill>
            </a:endParaRPr>
          </a:p>
        </p:txBody>
      </p:sp>
      <p:sp>
        <p:nvSpPr>
          <p:cNvPr id="108" name="TextovéPole 107"/>
          <p:cNvSpPr txBox="1"/>
          <p:nvPr/>
        </p:nvSpPr>
        <p:spPr>
          <a:xfrm>
            <a:off x="7740352" y="1700808"/>
            <a:ext cx="57150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solidFill>
                  <a:schemeClr val="bg2">
                    <a:lumMod val="25000"/>
                  </a:schemeClr>
                </a:solidFill>
              </a:rPr>
              <a:t>l</a:t>
            </a:r>
            <a:endParaRPr lang="cs-CZ" sz="3600" dirty="0">
              <a:solidFill>
                <a:schemeClr val="bg2">
                  <a:lumMod val="25000"/>
                </a:schemeClr>
              </a:solidFill>
            </a:endParaRPr>
          </a:p>
        </p:txBody>
      </p:sp>
      <p:sp>
        <p:nvSpPr>
          <p:cNvPr id="41" name="TextovéPole 40"/>
          <p:cNvSpPr txBox="1"/>
          <p:nvPr/>
        </p:nvSpPr>
        <p:spPr>
          <a:xfrm>
            <a:off x="251520" y="5229200"/>
            <a:ext cx="317291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rgbClr val="00B0F0"/>
                </a:solidFill>
              </a:rPr>
              <a:t>4) Kontrola</a:t>
            </a:r>
            <a:endParaRPr lang="cs-CZ" sz="3600" b="1" dirty="0">
              <a:solidFill>
                <a:srgbClr val="00B0F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2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2000"/>
                            </p:stCondLst>
                            <p:childTnLst>
                              <p:par>
                                <p:cTn id="14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6" dur="500"/>
                                        <p:tgtEl>
                                          <p:spTgt spid="10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2500"/>
                            </p:stCondLst>
                            <p:childTnLst>
                              <p:par>
                                <p:cTn id="18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0" dur="500"/>
                                        <p:tgtEl>
                                          <p:spTgt spid="10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1000"/>
                            </p:stCondLst>
                            <p:childTnLst>
                              <p:par>
                                <p:cTn id="30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2000"/>
                                        <p:tgtEl>
                                          <p:spTgt spid="7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3000"/>
                            </p:stCondLst>
                            <p:childTnLst>
                              <p:par>
                                <p:cTn id="34" presetID="1" presetClass="exit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3000"/>
                            </p:stCondLst>
                            <p:childTnLst>
                              <p:par>
                                <p:cTn id="37" presetID="5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770" decel="100000"/>
                                        <p:tgtEl>
                                          <p:spTgt spid="107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40" dur="770" decel="100000"/>
                                        <p:tgtEl>
                                          <p:spTgt spid="107"/>
                                        </p:tgtEl>
                                      </p:cBhvr>
                                      <p:from x="10000" y="10000"/>
                                      <p:to x="200000" y="450000"/>
                                    </p:animScale>
                                    <p:animScale>
                                      <p:cBhvr>
                                        <p:cTn id="41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107"/>
                                        </p:tgtEl>
                                      </p:cBhvr>
                                      <p:from x="200000" y="450000"/>
                                      <p:to x="100000" y="100000"/>
                                    </p:animScale>
                                    <p:set>
                                      <p:cBhvr>
                                        <p:cTn id="42" dur="770" fill="hold"/>
                                        <p:tgtEl>
                                          <p:spTgt spid="10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o>
                                        <p:strVal val="(0.5)"/>
                                      </p:to>
                                    </p:set>
                                    <p:anim from="(0.5)" to="(#ppt_x)" calcmode="lin" valueType="num">
                                      <p:cBhvr>
                                        <p:cTn id="43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10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44" dur="770" fill="hold"/>
                                        <p:tgtEl>
                                          <p:spTgt spid="10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o>
                                        <p:strVal val="(#ppt_y+0.4)"/>
                                      </p:to>
                                    </p:set>
                                    <p:anim from="(#ppt_y+0.4)" to="(#ppt_y)" calcmode="lin" valueType="num">
                                      <p:cBhvr>
                                        <p:cTn id="45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10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4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100"/>
                                        <p:tgtEl>
                                          <p:spTgt spid="8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1" dur="400" fill="hold"/>
                                        <p:tgtEl>
                                          <p:spTgt spid="8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400" fill="hold"/>
                                        <p:tgtEl>
                                          <p:spTgt spid="8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3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3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600" decel="500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8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">
                                          <p:val>
                                            <p:strVal val="#ppt_x+0.0242"/>
                                          </p:val>
                                        </p:tav>
                                        <p:tav tm="10000">
                                          <p:val>
                                            <p:strVal val="#ppt_x+0.0479"/>
                                          </p:val>
                                        </p:tav>
                                        <p:tav tm="15000">
                                          <p:val>
                                            <p:strVal val="#ppt_x+0.0704"/>
                                          </p:val>
                                        </p:tav>
                                        <p:tav tm="20000">
                                          <p:val>
                                            <p:strVal val="#ppt_x+0.0911"/>
                                          </p:val>
                                        </p:tav>
                                        <p:tav tm="25000">
                                          <p:val>
                                            <p:strVal val="#ppt_x+0.1096"/>
                                          </p:val>
                                        </p:tav>
                                        <p:tav tm="30000">
                                          <p:val>
                                            <p:strVal val="#ppt_x+0.1254"/>
                                          </p:val>
                                        </p:tav>
                                        <p:tav tm="35000">
                                          <p:val>
                                            <p:strVal val="#ppt_x+0.1381"/>
                                          </p:val>
                                        </p:tav>
                                        <p:tav tm="40000">
                                          <p:val>
                                            <p:strVal val="#ppt_x+0.1474"/>
                                          </p:val>
                                        </p:tav>
                                        <p:tav tm="45000">
                                          <p:val>
                                            <p:strVal val="#ppt_x+0.1531"/>
                                          </p:val>
                                        </p:tav>
                                        <p:tav tm="50000">
                                          <p:val>
                                            <p:strVal val="#ppt_x+0.1550"/>
                                          </p:val>
                                        </p:tav>
                                        <p:tav tm="55000">
                                          <p:val>
                                            <p:strVal val="#ppt_x+0.1531"/>
                                          </p:val>
                                        </p:tav>
                                        <p:tav tm="60000">
                                          <p:val>
                                            <p:strVal val="#ppt_x+0.1474"/>
                                          </p:val>
                                        </p:tav>
                                        <p:tav tm="65000">
                                          <p:val>
                                            <p:strVal val="#ppt_x+0.1381"/>
                                          </p:val>
                                        </p:tav>
                                        <p:tav tm="70000">
                                          <p:val>
                                            <p:strVal val="#ppt_x+0.1254"/>
                                          </p:val>
                                        </p:tav>
                                        <p:tav tm="75000">
                                          <p:val>
                                            <p:strVal val="#ppt_x+0.1096"/>
                                          </p:val>
                                        </p:tav>
                                        <p:tav tm="80000">
                                          <p:val>
                                            <p:strVal val="#ppt_x+0.0911"/>
                                          </p:val>
                                        </p:tav>
                                        <p:tav tm="85000">
                                          <p:val>
                                            <p:strVal val="#ppt_x+0.0704"/>
                                          </p:val>
                                        </p:tav>
                                        <p:tav tm="90000">
                                          <p:val>
                                            <p:strVal val="#ppt_x+0.0479"/>
                                          </p:val>
                                        </p:tav>
                                        <p:tav tm="95000">
                                          <p:val>
                                            <p:strVal val="#ppt_x+0.024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600" decel="500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8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31"/>
                                          </p:val>
                                        </p:tav>
                                        <p:tav tm="5000">
                                          <p:val>
                                            <p:strVal val="#ppt_y+0.308"/>
                                          </p:val>
                                        </p:tav>
                                        <p:tav tm="10000">
                                          <p:val>
                                            <p:strVal val="#ppt_y+0.3024"/>
                                          </p:val>
                                        </p:tav>
                                        <p:tav tm="15000">
                                          <p:val>
                                            <p:strVal val="#ppt_y+0.2931"/>
                                          </p:val>
                                        </p:tav>
                                        <p:tav tm="20000">
                                          <p:val>
                                            <p:strVal val="#ppt_y+0.2804"/>
                                          </p:val>
                                        </p:tav>
                                        <p:tav tm="25000">
                                          <p:val>
                                            <p:strVal val="#ppt_y+0.2646"/>
                                          </p:val>
                                        </p:tav>
                                        <p:tav tm="30000">
                                          <p:val>
                                            <p:strVal val="#ppt_y+0.2461"/>
                                          </p:val>
                                        </p:tav>
                                        <p:tav tm="35000">
                                          <p:val>
                                            <p:strVal val="#ppt_y+0.2253"/>
                                          </p:val>
                                        </p:tav>
                                        <p:tav tm="40000">
                                          <p:val>
                                            <p:strVal val="#ppt_y+0.2029"/>
                                          </p:val>
                                        </p:tav>
                                        <p:tav tm="45000">
                                          <p:val>
                                            <p:strVal val="#ppt_y+0.1792"/>
                                          </p:val>
                                        </p:tav>
                                        <p:tav tm="50000">
                                          <p:val>
                                            <p:strVal val="#ppt_y+0.155"/>
                                          </p:val>
                                        </p:tav>
                                        <p:tav tm="55000">
                                          <p:val>
                                            <p:strVal val="#ppt_y+0.1307"/>
                                          </p:val>
                                        </p:tav>
                                        <p:tav tm="60000">
                                          <p:val>
                                            <p:strVal val="#ppt_y+0.1071"/>
                                          </p:val>
                                        </p:tav>
                                        <p:tav tm="65000">
                                          <p:val>
                                            <p:strVal val="#ppt_y+0.0846"/>
                                          </p:val>
                                        </p:tav>
                                        <p:tav tm="70000">
                                          <p:val>
                                            <p:strVal val="#ppt_y+0.0639"/>
                                          </p:val>
                                        </p:tav>
                                        <p:tav tm="75000">
                                          <p:val>
                                            <p:strVal val="#ppt_y+0.0454"/>
                                          </p:val>
                                        </p:tav>
                                        <p:tav tm="80000">
                                          <p:val>
                                            <p:strVal val="#ppt_y+0.0296"/>
                                          </p:val>
                                        </p:tav>
                                        <p:tav tm="85000">
                                          <p:val>
                                            <p:strVal val="#ppt_y+0.0169"/>
                                          </p:val>
                                        </p:tav>
                                        <p:tav tm="90000">
                                          <p:val>
                                            <p:strVal val="#ppt_y+0.0076"/>
                                          </p:val>
                                        </p:tav>
                                        <p:tav tm="95000">
                                          <p:val>
                                            <p:strVal val="#ppt_y+0.0019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5" fill="hold">
                            <p:stCondLst>
                              <p:cond delay="1000"/>
                            </p:stCondLst>
                            <p:childTnLst>
                              <p:par>
                                <p:cTn id="56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8" dur="2000"/>
                                        <p:tgtEl>
                                          <p:spTgt spid="8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9" fill="hold">
                            <p:stCondLst>
                              <p:cond delay="3000"/>
                            </p:stCondLst>
                            <p:childTnLst>
                              <p:par>
                                <p:cTn id="60" presetID="1" presetClass="exit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2" fill="hold">
                            <p:stCondLst>
                              <p:cond delay="3000"/>
                            </p:stCondLst>
                            <p:childTnLst>
                              <p:par>
                                <p:cTn id="63" presetID="5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5" dur="770" decel="100000"/>
                                        <p:tgtEl>
                                          <p:spTgt spid="108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66" dur="770" decel="100000"/>
                                        <p:tgtEl>
                                          <p:spTgt spid="108"/>
                                        </p:tgtEl>
                                      </p:cBhvr>
                                      <p:from x="10000" y="10000"/>
                                      <p:to x="200000" y="450000"/>
                                    </p:animScale>
                                    <p:animScale>
                                      <p:cBhvr>
                                        <p:cTn id="67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108"/>
                                        </p:tgtEl>
                                      </p:cBhvr>
                                      <p:from x="200000" y="450000"/>
                                      <p:to x="100000" y="100000"/>
                                    </p:animScale>
                                    <p:set>
                                      <p:cBhvr>
                                        <p:cTn id="68" dur="770" fill="hold"/>
                                        <p:tgtEl>
                                          <p:spTgt spid="10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o>
                                        <p:strVal val="(0.5)"/>
                                      </p:to>
                                    </p:set>
                                    <p:anim from="(0.5)" to="(#ppt_x)" calcmode="lin" valueType="num">
                                      <p:cBhvr>
                                        <p:cTn id="69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10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70" dur="770" fill="hold"/>
                                        <p:tgtEl>
                                          <p:spTgt spid="10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o>
                                        <p:strVal val="(#ppt_y+0.4)"/>
                                      </p:to>
                                    </p:set>
                                    <p:anim from="(#ppt_y+0.4)" to="(#ppt_y)" calcmode="lin" valueType="num">
                                      <p:cBhvr>
                                        <p:cTn id="71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10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2" fill="hold">
                      <p:stCondLst>
                        <p:cond delay="indefinite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6" dur="500"/>
                                        <p:tgtEl>
                                          <p:spTgt spid="10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7" fill="hold">
                      <p:stCondLst>
                        <p:cond delay="indefinite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1" dur="2000"/>
                                        <p:tgtEl>
                                          <p:spTgt spid="9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2" fill="hold">
                      <p:stCondLst>
                        <p:cond delay="indefinite"/>
                      </p:stCondLst>
                      <p:childTnLst>
                        <p:par>
                          <p:cTn id="83" fill="hold">
                            <p:stCondLst>
                              <p:cond delay="0"/>
                            </p:stCondLst>
                            <p:childTnLst>
                              <p:par>
                                <p:cTn id="84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86" dur="2000"/>
                                        <p:tgtEl>
                                          <p:spTgt spid="10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91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5" grpId="0"/>
      <p:bldP spid="71" grpId="0" animBg="1"/>
      <p:bldP spid="84" grpId="0" animBg="1"/>
      <p:bldP spid="104" grpId="0"/>
      <p:bldP spid="105" grpId="0"/>
      <p:bldP spid="106" grpId="0"/>
      <p:bldP spid="107" grpId="0"/>
      <p:bldP spid="108" grpId="0"/>
      <p:bldP spid="41" grpId="0"/>
    </p:bld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436</TotalTime>
  <Words>134</Words>
  <Application>Microsoft Office PowerPoint</Application>
  <PresentationFormat>Předvádění na obrazovce (4:3)</PresentationFormat>
  <Paragraphs>34</Paragraphs>
  <Slides>4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4</vt:i4>
      </vt:variant>
    </vt:vector>
  </HeadingPairs>
  <TitlesOfParts>
    <vt:vector size="5" baseType="lpstr">
      <vt:lpstr>Motiv sady Office</vt:lpstr>
      <vt:lpstr>Konstrukce sss</vt:lpstr>
      <vt:lpstr>Snímek 2</vt:lpstr>
      <vt:lpstr>Snímek 3</vt:lpstr>
      <vt:lpstr>Snímek 4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Přímá úměrnost</dc:title>
  <cp:lastModifiedBy>najman</cp:lastModifiedBy>
  <cp:revision>144</cp:revision>
  <dcterms:modified xsi:type="dcterms:W3CDTF">2011-05-27T10:56:38Z</dcterms:modified>
</cp:coreProperties>
</file>