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7" r:id="rId3"/>
    <p:sldId id="263" r:id="rId4"/>
    <p:sldId id="26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6D46D-40E2-4C85-9BA1-8E48CA09BC61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D62C2-CC38-4184-A063-0D7BF54A7F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D62C2-CC38-4184-A063-0D7BF54A7F9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D62C2-CC38-4184-A063-0D7BF54A7F9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6024" y="1556792"/>
            <a:ext cx="7772400" cy="3456384"/>
          </a:xfrm>
        </p:spPr>
        <p:txBody>
          <a:bodyPr>
            <a:noAutofit/>
          </a:bodyPr>
          <a:lstStyle/>
          <a:p>
            <a:pPr algn="ctr"/>
            <a:r>
              <a:rPr lang="cs-CZ" sz="9600" b="1" dirty="0" smtClean="0">
                <a:solidFill>
                  <a:srgbClr val="00B0F0"/>
                </a:solidFill>
              </a:rPr>
              <a:t>Konstrukce </a:t>
            </a:r>
            <a:r>
              <a:rPr lang="cs-CZ" sz="9600" b="1" dirty="0" err="1" smtClean="0">
                <a:solidFill>
                  <a:srgbClr val="00B0F0"/>
                </a:solidFill>
              </a:rPr>
              <a:t>sus</a:t>
            </a:r>
            <a:endParaRPr lang="cs-CZ" sz="96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4476" y="4988768"/>
            <a:ext cx="6200796" cy="1752600"/>
          </a:xfrm>
        </p:spPr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Tomáš Najman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1692" y="188640"/>
            <a:ext cx="5029200" cy="12192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879258" y="4509120"/>
            <a:ext cx="3694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VY_32_INOVACE_42_konstrukce_</a:t>
            </a:r>
            <a:r>
              <a:rPr lang="cs-CZ" b="1" dirty="0" err="1" smtClean="0"/>
              <a:t>sus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640960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500" b="1" dirty="0" err="1" smtClean="0">
                <a:solidFill>
                  <a:srgbClr val="FF0000"/>
                </a:solidFill>
              </a:rPr>
              <a:t>sus</a:t>
            </a:r>
            <a:endParaRPr lang="cs-CZ" sz="115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7200" dirty="0" smtClean="0"/>
              <a:t> </a:t>
            </a:r>
            <a:r>
              <a:rPr lang="cs-CZ" sz="4400" dirty="0" smtClean="0"/>
              <a:t>	</a:t>
            </a:r>
          </a:p>
          <a:p>
            <a:pPr algn="ctr"/>
            <a:r>
              <a:rPr lang="cs-CZ" sz="4400" dirty="0" smtClean="0"/>
              <a:t>- znamená </a:t>
            </a:r>
            <a:r>
              <a:rPr lang="cs-CZ" sz="4400" b="1" dirty="0" smtClean="0">
                <a:solidFill>
                  <a:srgbClr val="FF0000"/>
                </a:solidFill>
              </a:rPr>
              <a:t>s</a:t>
            </a:r>
            <a:r>
              <a:rPr lang="cs-CZ" sz="4400" dirty="0" smtClean="0"/>
              <a:t>trana, </a:t>
            </a:r>
            <a:r>
              <a:rPr lang="cs-CZ" sz="4400" b="1" dirty="0" smtClean="0">
                <a:solidFill>
                  <a:srgbClr val="FF0000"/>
                </a:solidFill>
              </a:rPr>
              <a:t>ú</a:t>
            </a:r>
            <a:r>
              <a:rPr lang="cs-CZ" sz="4400" dirty="0" smtClean="0"/>
              <a:t>hel, </a:t>
            </a:r>
            <a:r>
              <a:rPr lang="cs-CZ" sz="4400" b="1" dirty="0" smtClean="0">
                <a:solidFill>
                  <a:srgbClr val="FF0000"/>
                </a:solidFill>
              </a:rPr>
              <a:t>s</a:t>
            </a:r>
            <a:r>
              <a:rPr lang="cs-CZ" sz="4400" dirty="0" smtClean="0"/>
              <a:t>trana</a:t>
            </a:r>
          </a:p>
          <a:p>
            <a:pPr algn="ctr"/>
            <a:r>
              <a:rPr lang="cs-CZ" sz="4400" dirty="0" smtClean="0"/>
              <a:t>- známe tedy délky dvou stran a úhel, který svírají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ovéPole 50"/>
          <p:cNvSpPr txBox="1"/>
          <p:nvPr/>
        </p:nvSpPr>
        <p:spPr>
          <a:xfrm>
            <a:off x="107504" y="188640"/>
            <a:ext cx="90364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Př. </a:t>
            </a:r>
            <a:r>
              <a:rPr lang="cs-CZ" sz="3200" b="1" dirty="0" smtClean="0"/>
              <a:t>Sestroj trojúhelník ABC, je-li a = 7 cm, c = 5 cm      </a:t>
            </a:r>
          </a:p>
          <a:p>
            <a:r>
              <a:rPr lang="cs-CZ" sz="3200" b="1" dirty="0" smtClean="0"/>
              <a:t>      a </a:t>
            </a:r>
            <a:r>
              <a:rPr lang="cs-CZ" sz="3200" b="1" dirty="0" smtClean="0">
                <a:sym typeface="Symbol"/>
              </a:rPr>
              <a:t>β </a:t>
            </a:r>
            <a:r>
              <a:rPr lang="cs-CZ" sz="3200" b="1" dirty="0" smtClean="0"/>
              <a:t>= 49°.</a:t>
            </a:r>
            <a:endParaRPr lang="cs-CZ" sz="3200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214282" y="1340768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1) Rozbor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4214810" y="1340768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2) Postup konstrukce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286248" y="1910790"/>
            <a:ext cx="4286280" cy="3298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cs-CZ" sz="3600" dirty="0" smtClean="0"/>
              <a:t>1. AB</a:t>
            </a:r>
            <a:r>
              <a:rPr lang="en-US" sz="3600" dirty="0" smtClean="0"/>
              <a:t>;</a:t>
            </a:r>
            <a:r>
              <a:rPr lang="cs-CZ" sz="3600" dirty="0" smtClean="0"/>
              <a:t>|AB|= 5cm</a:t>
            </a:r>
          </a:p>
          <a:p>
            <a:pPr>
              <a:lnSpc>
                <a:spcPts val="5000"/>
              </a:lnSpc>
            </a:pPr>
            <a:r>
              <a:rPr lang="cs-CZ" sz="3600" dirty="0" smtClean="0"/>
              <a:t>2. </a:t>
            </a:r>
            <a:r>
              <a:rPr lang="en-US" sz="3600" dirty="0" smtClean="0"/>
              <a:t>&lt;ABX; I&lt;ABXI = 49</a:t>
            </a:r>
            <a:r>
              <a:rPr lang="cs-CZ" sz="3600" b="1" dirty="0" smtClean="0"/>
              <a:t>°</a:t>
            </a:r>
            <a:endParaRPr lang="en-US" sz="3600" dirty="0" smtClean="0"/>
          </a:p>
          <a:p>
            <a:pPr>
              <a:lnSpc>
                <a:spcPts val="5000"/>
              </a:lnSpc>
            </a:pPr>
            <a:r>
              <a:rPr lang="cs-CZ" sz="3600" dirty="0" smtClean="0"/>
              <a:t>3. k</a:t>
            </a:r>
            <a:r>
              <a:rPr lang="en-US" sz="3600" dirty="0" smtClean="0"/>
              <a:t>; </a:t>
            </a:r>
            <a:r>
              <a:rPr lang="cs-CZ" sz="3600" dirty="0" smtClean="0"/>
              <a:t>k(B</a:t>
            </a:r>
            <a:r>
              <a:rPr lang="en-US" sz="3600" dirty="0" smtClean="0"/>
              <a:t>;</a:t>
            </a:r>
            <a:r>
              <a:rPr lang="cs-CZ" sz="3600" dirty="0" smtClean="0"/>
              <a:t> 7 cm) </a:t>
            </a:r>
          </a:p>
          <a:p>
            <a:pPr>
              <a:lnSpc>
                <a:spcPts val="5000"/>
              </a:lnSpc>
            </a:pPr>
            <a:r>
              <a:rPr lang="cs-CZ" sz="3600" dirty="0" smtClean="0"/>
              <a:t>4. C</a:t>
            </a:r>
            <a:r>
              <a:rPr lang="en-US" sz="3600" dirty="0" smtClean="0"/>
              <a:t>;</a:t>
            </a:r>
            <a:r>
              <a:rPr lang="cs-CZ" sz="3600" dirty="0" smtClean="0"/>
              <a:t> C </a:t>
            </a:r>
            <a:r>
              <a:rPr lang="az-Cyrl-AZ" sz="3600" dirty="0" smtClean="0"/>
              <a:t>є</a:t>
            </a:r>
            <a:r>
              <a:rPr lang="cs-CZ" sz="3600" dirty="0" smtClean="0"/>
              <a:t> k          BX</a:t>
            </a:r>
          </a:p>
          <a:p>
            <a:pPr>
              <a:lnSpc>
                <a:spcPts val="5000"/>
              </a:lnSpc>
            </a:pPr>
            <a:r>
              <a:rPr lang="cs-CZ" sz="3600" dirty="0" smtClean="0"/>
              <a:t>5. ∆ ABC</a:t>
            </a:r>
          </a:p>
        </p:txBody>
      </p:sp>
      <p:sp>
        <p:nvSpPr>
          <p:cNvPr id="10" name="Oblouk 9"/>
          <p:cNvSpPr/>
          <p:nvPr/>
        </p:nvSpPr>
        <p:spPr>
          <a:xfrm rot="2678619">
            <a:off x="4656366" y="2793286"/>
            <a:ext cx="288032" cy="288032"/>
          </a:xfrm>
          <a:prstGeom prst="arc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ouk 10"/>
          <p:cNvSpPr/>
          <p:nvPr/>
        </p:nvSpPr>
        <p:spPr>
          <a:xfrm rot="2678619">
            <a:off x="5970798" y="2793286"/>
            <a:ext cx="288032" cy="288032"/>
          </a:xfrm>
          <a:prstGeom prst="arc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4" name="Skupina 60"/>
          <p:cNvGrpSpPr/>
          <p:nvPr/>
        </p:nvGrpSpPr>
        <p:grpSpPr>
          <a:xfrm>
            <a:off x="6229894" y="4049816"/>
            <a:ext cx="214314" cy="571504"/>
            <a:chOff x="1773039" y="3786190"/>
            <a:chExt cx="285752" cy="714380"/>
          </a:xfrm>
        </p:grpSpPr>
        <p:sp>
          <p:nvSpPr>
            <p:cNvPr id="15" name="Oblouk 14"/>
            <p:cNvSpPr/>
            <p:nvPr/>
          </p:nvSpPr>
          <p:spPr>
            <a:xfrm>
              <a:off x="1773039" y="3786190"/>
              <a:ext cx="285752" cy="714380"/>
            </a:xfrm>
            <a:prstGeom prst="arc">
              <a:avLst>
                <a:gd name="adj1" fmla="val 16047502"/>
                <a:gd name="adj2" fmla="val 21235730"/>
              </a:avLst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louk 15"/>
            <p:cNvSpPr/>
            <p:nvPr/>
          </p:nvSpPr>
          <p:spPr>
            <a:xfrm flipH="1">
              <a:off x="1778875" y="3786190"/>
              <a:ext cx="223838" cy="714380"/>
            </a:xfrm>
            <a:prstGeom prst="arc">
              <a:avLst>
                <a:gd name="adj1" fmla="val 16047502"/>
                <a:gd name="adj2" fmla="val 21235730"/>
              </a:avLst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6588224" y="4077072"/>
            <a:ext cx="539750" cy="227013"/>
            <a:chOff x="2447925" y="3590925"/>
            <a:chExt cx="539750" cy="227013"/>
          </a:xfrm>
        </p:grpSpPr>
        <p:sp>
          <p:nvSpPr>
            <p:cNvPr id="18" name="Přímá spojovací čára 17"/>
            <p:cNvSpPr/>
            <p:nvPr/>
          </p:nvSpPr>
          <p:spPr>
            <a:xfrm>
              <a:off x="2447925" y="3709988"/>
              <a:ext cx="53975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tailEnd type="arrow"/>
            </a:ln>
          </p:spPr>
          <p:txBody>
            <a:bodyPr lIns="108000" tIns="63000" rIns="108000" bIns="63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buFont typeface="StarSymbol"/>
                <a:buNone/>
                <a:defRPr/>
              </a:pPr>
              <a:endParaRPr lang="cs-CZ">
                <a:latin typeface="Arial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19" name="Přímá spojovací čára 18"/>
            <p:cNvSpPr/>
            <p:nvPr/>
          </p:nvSpPr>
          <p:spPr>
            <a:xfrm>
              <a:off x="2447925" y="3590925"/>
              <a:ext cx="0" cy="227013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</a:ln>
          </p:spPr>
          <p:txBody>
            <a:bodyPr lIns="108000" tIns="63000" rIns="108000" bIns="63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buFont typeface="StarSymbol"/>
                <a:buNone/>
                <a:defRPr/>
              </a:pPr>
              <a:endParaRPr lang="cs-CZ">
                <a:latin typeface="Arial" pitchFamily="18"/>
                <a:ea typeface="MS Gothic" pitchFamily="2"/>
                <a:cs typeface="Tahoma" pitchFamily="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 uiExpand="1" build="p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4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hrackyucechuru.cz/fotky7624/fotos/gen320/gen__vyr_620411ART.-9503-uHLOMeR.jpg"/>
          <p:cNvPicPr>
            <a:picLocks noChangeAspect="1" noChangeArrowheads="1"/>
          </p:cNvPicPr>
          <p:nvPr/>
        </p:nvPicPr>
        <p:blipFill>
          <a:blip r:embed="rId3" cstate="print">
            <a:lum contrast="-13000"/>
          </a:blip>
          <a:srcRect/>
          <a:stretch>
            <a:fillRect/>
          </a:stretch>
        </p:blipFill>
        <p:spPr bwMode="auto">
          <a:xfrm>
            <a:off x="6228184" y="2648346"/>
            <a:ext cx="3624477" cy="2004790"/>
          </a:xfrm>
          <a:prstGeom prst="rect">
            <a:avLst/>
          </a:prstGeom>
          <a:noFill/>
        </p:spPr>
      </p:pic>
      <p:sp>
        <p:nvSpPr>
          <p:cNvPr id="55" name="TextovéPole 54"/>
          <p:cNvSpPr txBox="1"/>
          <p:nvPr/>
        </p:nvSpPr>
        <p:spPr>
          <a:xfrm>
            <a:off x="5143504" y="260648"/>
            <a:ext cx="3172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3) Konstrukce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42844" y="285728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2) Postup konstrukce</a:t>
            </a:r>
            <a:endParaRPr lang="cs-CZ" sz="3600" b="1" dirty="0">
              <a:solidFill>
                <a:srgbClr val="00B0F0"/>
              </a:solidFill>
            </a:endParaRPr>
          </a:p>
        </p:txBody>
      </p:sp>
      <p:grpSp>
        <p:nvGrpSpPr>
          <p:cNvPr id="48" name="Skupina 47"/>
          <p:cNvGrpSpPr/>
          <p:nvPr/>
        </p:nvGrpSpPr>
        <p:grpSpPr>
          <a:xfrm>
            <a:off x="5424755" y="4429132"/>
            <a:ext cx="2576269" cy="169763"/>
            <a:chOff x="5424755" y="4429132"/>
            <a:chExt cx="2576269" cy="169763"/>
          </a:xfrm>
        </p:grpSpPr>
        <p:cxnSp>
          <p:nvCxnSpPr>
            <p:cNvPr id="11" name="Přímá spojovací čára 10"/>
            <p:cNvCxnSpPr/>
            <p:nvPr/>
          </p:nvCxnSpPr>
          <p:spPr>
            <a:xfrm>
              <a:off x="5424755" y="4500081"/>
              <a:ext cx="2576269" cy="2077"/>
            </a:xfrm>
            <a:prstGeom prst="line">
              <a:avLst/>
            </a:prstGeom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 flipH="1" flipV="1">
              <a:off x="5349955" y="4512754"/>
              <a:ext cx="169761" cy="2521"/>
            </a:xfrm>
            <a:prstGeom prst="line">
              <a:avLst/>
            </a:prstGeom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rot="5400000" flipH="1" flipV="1">
              <a:off x="7914882" y="4512752"/>
              <a:ext cx="169761" cy="2521"/>
            </a:xfrm>
            <a:prstGeom prst="line">
              <a:avLst/>
            </a:prstGeom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6" name="Přímá spojovací čára 95"/>
          <p:cNvCxnSpPr/>
          <p:nvPr/>
        </p:nvCxnSpPr>
        <p:spPr>
          <a:xfrm rot="5400000" flipH="1" flipV="1">
            <a:off x="4320712" y="3041090"/>
            <a:ext cx="2563034" cy="334400"/>
          </a:xfrm>
          <a:prstGeom prst="line">
            <a:avLst/>
          </a:prstGeom>
          <a:ln w="254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ovací čára 100"/>
          <p:cNvCxnSpPr/>
          <p:nvPr/>
        </p:nvCxnSpPr>
        <p:spPr>
          <a:xfrm rot="16200000" flipV="1">
            <a:off x="4746529" y="1243305"/>
            <a:ext cx="3493885" cy="3021010"/>
          </a:xfrm>
          <a:prstGeom prst="line">
            <a:avLst/>
          </a:prstGeom>
          <a:ln w="254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ovéPole 103"/>
          <p:cNvSpPr txBox="1"/>
          <p:nvPr/>
        </p:nvSpPr>
        <p:spPr>
          <a:xfrm>
            <a:off x="5224632" y="450057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7786710" y="450912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6" name="TextovéPole 105"/>
          <p:cNvSpPr txBox="1"/>
          <p:nvPr/>
        </p:nvSpPr>
        <p:spPr>
          <a:xfrm>
            <a:off x="5584672" y="12687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7" name="TextovéPole 106"/>
          <p:cNvSpPr txBox="1"/>
          <p:nvPr/>
        </p:nvSpPr>
        <p:spPr>
          <a:xfrm>
            <a:off x="5292080" y="692696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</a:rPr>
              <a:t>X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51520" y="5229200"/>
            <a:ext cx="3172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4) Kontrola</a:t>
            </a:r>
            <a:endParaRPr lang="cs-CZ" sz="3600" b="1" dirty="0">
              <a:solidFill>
                <a:srgbClr val="00B0F0"/>
              </a:solidFill>
            </a:endParaRPr>
          </a:p>
        </p:txBody>
      </p:sp>
      <p:cxnSp>
        <p:nvCxnSpPr>
          <p:cNvPr id="58" name="Přímá spojovací čára 57"/>
          <p:cNvCxnSpPr/>
          <p:nvPr/>
        </p:nvCxnSpPr>
        <p:spPr>
          <a:xfrm rot="5400000" flipH="1" flipV="1">
            <a:off x="5154461" y="1203148"/>
            <a:ext cx="144015" cy="131223"/>
          </a:xfrm>
          <a:prstGeom prst="line">
            <a:avLst/>
          </a:prstGeom>
          <a:ln w="254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141704" y="908720"/>
            <a:ext cx="4286280" cy="3298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cs-CZ" sz="3600" dirty="0" smtClean="0"/>
              <a:t>1. AB</a:t>
            </a:r>
            <a:r>
              <a:rPr lang="en-US" sz="3600" dirty="0" smtClean="0"/>
              <a:t>;</a:t>
            </a:r>
            <a:r>
              <a:rPr lang="cs-CZ" sz="3600" dirty="0" smtClean="0"/>
              <a:t>|AB|= 5cm</a:t>
            </a:r>
          </a:p>
          <a:p>
            <a:pPr>
              <a:lnSpc>
                <a:spcPts val="5000"/>
              </a:lnSpc>
            </a:pPr>
            <a:r>
              <a:rPr lang="cs-CZ" sz="3600" dirty="0" smtClean="0"/>
              <a:t>2. </a:t>
            </a:r>
            <a:r>
              <a:rPr lang="en-US" sz="3600" dirty="0" smtClean="0"/>
              <a:t>&lt;ABX; I&lt;ABXI = 49</a:t>
            </a:r>
            <a:r>
              <a:rPr lang="cs-CZ" sz="3600" b="1" dirty="0" smtClean="0"/>
              <a:t>°</a:t>
            </a:r>
            <a:endParaRPr lang="en-US" sz="3600" dirty="0" smtClean="0"/>
          </a:p>
          <a:p>
            <a:pPr>
              <a:lnSpc>
                <a:spcPts val="5000"/>
              </a:lnSpc>
            </a:pPr>
            <a:r>
              <a:rPr lang="cs-CZ" sz="3600" dirty="0" smtClean="0"/>
              <a:t>3. k</a:t>
            </a:r>
            <a:r>
              <a:rPr lang="en-US" sz="3600" dirty="0" smtClean="0"/>
              <a:t>; </a:t>
            </a:r>
            <a:r>
              <a:rPr lang="cs-CZ" sz="3600" dirty="0" smtClean="0"/>
              <a:t>k(B</a:t>
            </a:r>
            <a:r>
              <a:rPr lang="en-US" sz="3600" dirty="0" smtClean="0"/>
              <a:t>;</a:t>
            </a:r>
            <a:r>
              <a:rPr lang="cs-CZ" sz="3600" dirty="0" smtClean="0"/>
              <a:t> 7 cm) </a:t>
            </a:r>
          </a:p>
          <a:p>
            <a:pPr>
              <a:lnSpc>
                <a:spcPts val="5000"/>
              </a:lnSpc>
            </a:pPr>
            <a:r>
              <a:rPr lang="cs-CZ" sz="3600" dirty="0" smtClean="0"/>
              <a:t>4. C</a:t>
            </a:r>
            <a:r>
              <a:rPr lang="en-US" sz="3600" dirty="0" smtClean="0"/>
              <a:t>;</a:t>
            </a:r>
            <a:r>
              <a:rPr lang="cs-CZ" sz="3600" dirty="0" smtClean="0"/>
              <a:t> C </a:t>
            </a:r>
            <a:r>
              <a:rPr lang="az-Cyrl-AZ" sz="3600" dirty="0" smtClean="0"/>
              <a:t>є</a:t>
            </a:r>
            <a:r>
              <a:rPr lang="cs-CZ" sz="3600" dirty="0" smtClean="0"/>
              <a:t> k          BX</a:t>
            </a:r>
          </a:p>
          <a:p>
            <a:pPr>
              <a:lnSpc>
                <a:spcPts val="5000"/>
              </a:lnSpc>
            </a:pPr>
            <a:r>
              <a:rPr lang="cs-CZ" sz="3600" dirty="0" smtClean="0"/>
              <a:t>5. ∆ ABC</a:t>
            </a:r>
          </a:p>
        </p:txBody>
      </p:sp>
      <p:sp>
        <p:nvSpPr>
          <p:cNvPr id="24" name="Oblouk 23"/>
          <p:cNvSpPr/>
          <p:nvPr/>
        </p:nvSpPr>
        <p:spPr>
          <a:xfrm rot="2678619">
            <a:off x="511822" y="1791216"/>
            <a:ext cx="288032" cy="288032"/>
          </a:xfrm>
          <a:prstGeom prst="arc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louk 24"/>
          <p:cNvSpPr/>
          <p:nvPr/>
        </p:nvSpPr>
        <p:spPr>
          <a:xfrm rot="2678619">
            <a:off x="1826254" y="1791216"/>
            <a:ext cx="288032" cy="288032"/>
          </a:xfrm>
          <a:prstGeom prst="arc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6" name="Skupina 60"/>
          <p:cNvGrpSpPr/>
          <p:nvPr/>
        </p:nvGrpSpPr>
        <p:grpSpPr>
          <a:xfrm>
            <a:off x="2085350" y="3047746"/>
            <a:ext cx="214314" cy="571504"/>
            <a:chOff x="1773039" y="3786190"/>
            <a:chExt cx="285752" cy="714380"/>
          </a:xfrm>
        </p:grpSpPr>
        <p:sp>
          <p:nvSpPr>
            <p:cNvPr id="27" name="Oblouk 26"/>
            <p:cNvSpPr/>
            <p:nvPr/>
          </p:nvSpPr>
          <p:spPr>
            <a:xfrm>
              <a:off x="1773039" y="3786190"/>
              <a:ext cx="285752" cy="714380"/>
            </a:xfrm>
            <a:prstGeom prst="arc">
              <a:avLst>
                <a:gd name="adj1" fmla="val 16047502"/>
                <a:gd name="adj2" fmla="val 21235730"/>
              </a:avLst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louk 27"/>
            <p:cNvSpPr/>
            <p:nvPr/>
          </p:nvSpPr>
          <p:spPr>
            <a:xfrm flipH="1">
              <a:off x="1778875" y="3786190"/>
              <a:ext cx="223838" cy="714380"/>
            </a:xfrm>
            <a:prstGeom prst="arc">
              <a:avLst>
                <a:gd name="adj1" fmla="val 16047502"/>
                <a:gd name="adj2" fmla="val 21235730"/>
              </a:avLst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2443680" y="3075002"/>
            <a:ext cx="539750" cy="227013"/>
            <a:chOff x="2447925" y="3590925"/>
            <a:chExt cx="539750" cy="227013"/>
          </a:xfrm>
        </p:grpSpPr>
        <p:sp>
          <p:nvSpPr>
            <p:cNvPr id="30" name="Přímá spojovací čára 29"/>
            <p:cNvSpPr/>
            <p:nvPr/>
          </p:nvSpPr>
          <p:spPr>
            <a:xfrm>
              <a:off x="2447925" y="3709988"/>
              <a:ext cx="53975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tailEnd type="arrow"/>
            </a:ln>
          </p:spPr>
          <p:txBody>
            <a:bodyPr lIns="108000" tIns="63000" rIns="108000" bIns="63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buFont typeface="StarSymbol"/>
                <a:buNone/>
                <a:defRPr/>
              </a:pPr>
              <a:endParaRPr lang="cs-CZ">
                <a:latin typeface="Arial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31" name="Přímá spojovací čára 30"/>
            <p:cNvSpPr/>
            <p:nvPr/>
          </p:nvSpPr>
          <p:spPr>
            <a:xfrm>
              <a:off x="2447925" y="3590925"/>
              <a:ext cx="0" cy="227013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</a:ln>
          </p:spPr>
          <p:txBody>
            <a:bodyPr lIns="108000" tIns="63000" rIns="108000" bIns="63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buFont typeface="StarSymbol"/>
                <a:buNone/>
                <a:defRPr/>
              </a:pPr>
              <a:endParaRPr lang="cs-CZ">
                <a:latin typeface="Arial" pitchFamily="18"/>
                <a:ea typeface="MS Gothic" pitchFamily="2"/>
                <a:cs typeface="Tahoma" pitchFamily="2"/>
              </a:endParaRPr>
            </a:p>
          </p:txBody>
        </p:sp>
      </p:grpSp>
      <p:sp>
        <p:nvSpPr>
          <p:cNvPr id="45" name="Oblouk 44"/>
          <p:cNvSpPr/>
          <p:nvPr/>
        </p:nvSpPr>
        <p:spPr>
          <a:xfrm flipH="1">
            <a:off x="4572000" y="1124744"/>
            <a:ext cx="6800672" cy="6776782"/>
          </a:xfrm>
          <a:prstGeom prst="arc">
            <a:avLst/>
          </a:prstGeom>
          <a:ln w="254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7312864" y="1126485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k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44" name="Skupina 43"/>
          <p:cNvGrpSpPr/>
          <p:nvPr/>
        </p:nvGrpSpPr>
        <p:grpSpPr>
          <a:xfrm rot="18728091">
            <a:off x="4960556" y="2661511"/>
            <a:ext cx="2883110" cy="2846043"/>
            <a:chOff x="5820948" y="1639977"/>
            <a:chExt cx="2883110" cy="2846043"/>
          </a:xfrm>
        </p:grpSpPr>
        <p:grpSp>
          <p:nvGrpSpPr>
            <p:cNvPr id="33" name="Skupina 36"/>
            <p:cNvGrpSpPr/>
            <p:nvPr/>
          </p:nvGrpSpPr>
          <p:grpSpPr>
            <a:xfrm rot="1555371" flipH="1">
              <a:off x="7644797" y="2334321"/>
              <a:ext cx="796907" cy="2151699"/>
              <a:chOff x="4772028" y="1994028"/>
              <a:chExt cx="804520" cy="2151699"/>
            </a:xfrm>
          </p:grpSpPr>
          <p:sp>
            <p:nvSpPr>
              <p:cNvPr id="40" name="Rovnoramenný trojúhelník 39"/>
              <p:cNvSpPr/>
              <p:nvPr/>
            </p:nvSpPr>
            <p:spPr>
              <a:xfrm rot="1396952" flipH="1" flipV="1">
                <a:off x="4772028" y="3576248"/>
                <a:ext cx="84496" cy="569479"/>
              </a:xfrm>
              <a:prstGeom prst="triangle">
                <a:avLst>
                  <a:gd name="adj" fmla="val 49428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ovací čára 41"/>
              <p:cNvCxnSpPr/>
              <p:nvPr/>
            </p:nvCxnSpPr>
            <p:spPr>
              <a:xfrm rot="5400000">
                <a:off x="4326383" y="2529813"/>
                <a:ext cx="1785950" cy="714380"/>
              </a:xfrm>
              <a:prstGeom prst="line">
                <a:avLst/>
              </a:prstGeom>
              <a:ln w="1270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Skupina 37"/>
            <p:cNvGrpSpPr/>
            <p:nvPr/>
          </p:nvGrpSpPr>
          <p:grpSpPr>
            <a:xfrm rot="4481501" flipH="1">
              <a:off x="6467609" y="993316"/>
              <a:ext cx="778380" cy="2071701"/>
              <a:chOff x="5724532" y="2000240"/>
              <a:chExt cx="704856" cy="2000264"/>
            </a:xfrm>
          </p:grpSpPr>
          <p:sp>
            <p:nvSpPr>
              <p:cNvPr id="38" name="Šikmý pruh 37"/>
              <p:cNvSpPr/>
              <p:nvPr/>
            </p:nvSpPr>
            <p:spPr>
              <a:xfrm flipH="1">
                <a:off x="6250188" y="3560031"/>
                <a:ext cx="179200" cy="440473"/>
              </a:xfrm>
              <a:prstGeom prst="diagStrip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9" name="Přímá spojovací čára 38"/>
              <p:cNvCxnSpPr/>
              <p:nvPr/>
            </p:nvCxnSpPr>
            <p:spPr>
              <a:xfrm rot="16200000" flipH="1">
                <a:off x="5187920" y="2536852"/>
                <a:ext cx="1688480" cy="615256"/>
              </a:xfrm>
              <a:prstGeom prst="line">
                <a:avLst/>
              </a:prstGeom>
              <a:ln w="1270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Skupina 39"/>
            <p:cNvGrpSpPr/>
            <p:nvPr/>
          </p:nvGrpSpPr>
          <p:grpSpPr>
            <a:xfrm rot="3158269" flipH="1">
              <a:off x="8043312" y="1632289"/>
              <a:ext cx="495334" cy="826159"/>
              <a:chOff x="5357818" y="1388395"/>
              <a:chExt cx="500066" cy="826159"/>
            </a:xfrm>
          </p:grpSpPr>
          <p:sp>
            <p:nvSpPr>
              <p:cNvPr id="36" name="Elipsa 35"/>
              <p:cNvSpPr/>
              <p:nvPr/>
            </p:nvSpPr>
            <p:spPr>
              <a:xfrm>
                <a:off x="5357818" y="1714488"/>
                <a:ext cx="500066" cy="500066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" name="Vývojový diagram: alternativní postup 36"/>
              <p:cNvSpPr/>
              <p:nvPr/>
            </p:nvSpPr>
            <p:spPr>
              <a:xfrm>
                <a:off x="5531791" y="1388395"/>
                <a:ext cx="142876" cy="500066"/>
              </a:xfrm>
              <a:prstGeom prst="flowChartAlternateProcess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70" decel="100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770" decel="100000"/>
                                        <p:tgtEl>
                                          <p:spTgt spid="1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104" grpId="0"/>
      <p:bldP spid="105" grpId="0"/>
      <p:bldP spid="106" grpId="0"/>
      <p:bldP spid="107" grpId="0"/>
      <p:bldP spid="41" grpId="0"/>
      <p:bldP spid="45" grpId="0" animBg="1"/>
      <p:bldP spid="50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133</Words>
  <Application>Microsoft Office PowerPoint</Application>
  <PresentationFormat>Předvádění na obrazovce (4:3)</PresentationFormat>
  <Paragraphs>34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Konstrukce sus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Přímá úměrnost</dc:title>
  <cp:lastModifiedBy>najman</cp:lastModifiedBy>
  <cp:revision>176</cp:revision>
  <dcterms:modified xsi:type="dcterms:W3CDTF">2011-05-27T10:58:57Z</dcterms:modified>
</cp:coreProperties>
</file>