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7" r:id="rId3"/>
    <p:sldId id="263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556792"/>
            <a:ext cx="8136904" cy="34563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Konstrukce usu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843808" y="4355812"/>
            <a:ext cx="37262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VY_32_INOVACE_43_konstrukce_usu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640960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500" b="1" dirty="0" smtClean="0">
                <a:solidFill>
                  <a:srgbClr val="FF0000"/>
                </a:solidFill>
              </a:rPr>
              <a:t>usu</a:t>
            </a:r>
          </a:p>
          <a:p>
            <a:pPr algn="ctr"/>
            <a:r>
              <a:rPr lang="cs-CZ" sz="7200" dirty="0" smtClean="0"/>
              <a:t> </a:t>
            </a:r>
            <a:r>
              <a:rPr lang="cs-CZ" sz="4400" dirty="0" smtClean="0"/>
              <a:t>- znamená </a:t>
            </a:r>
            <a:r>
              <a:rPr lang="cs-CZ" sz="4400" b="1" dirty="0" smtClean="0">
                <a:solidFill>
                  <a:srgbClr val="FF0000"/>
                </a:solidFill>
              </a:rPr>
              <a:t>ú</a:t>
            </a:r>
            <a:r>
              <a:rPr lang="cs-CZ" sz="4400" dirty="0" smtClean="0"/>
              <a:t>hel, </a:t>
            </a:r>
            <a:r>
              <a:rPr lang="cs-CZ" sz="4400" b="1" dirty="0" smtClean="0">
                <a:solidFill>
                  <a:srgbClr val="FF0000"/>
                </a:solidFill>
              </a:rPr>
              <a:t>s</a:t>
            </a:r>
            <a:r>
              <a:rPr lang="cs-CZ" sz="4400" dirty="0" smtClean="0"/>
              <a:t>trana,</a:t>
            </a:r>
            <a:r>
              <a:rPr lang="cs-CZ" sz="4400" b="1" dirty="0" smtClean="0">
                <a:solidFill>
                  <a:srgbClr val="FF0000"/>
                </a:solidFill>
              </a:rPr>
              <a:t> ú</a:t>
            </a:r>
            <a:r>
              <a:rPr lang="cs-CZ" sz="4400" dirty="0" smtClean="0"/>
              <a:t>hel </a:t>
            </a:r>
          </a:p>
          <a:p>
            <a:pPr algn="ctr"/>
            <a:r>
              <a:rPr lang="cs-CZ" sz="4400" dirty="0" smtClean="0"/>
              <a:t>- známe tedy délku jedné strany        a velikosti dvou úhlů k ní přilehlých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ovéPole 50"/>
          <p:cNvSpPr txBox="1"/>
          <p:nvPr/>
        </p:nvSpPr>
        <p:spPr>
          <a:xfrm>
            <a:off x="107504" y="188640"/>
            <a:ext cx="90364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Př. </a:t>
            </a:r>
            <a:r>
              <a:rPr lang="cs-CZ" sz="3200" b="1" dirty="0" smtClean="0"/>
              <a:t>Sestroj trojúhelník ABC, je-li c = 6,5 cm, </a:t>
            </a:r>
            <a:r>
              <a:rPr lang="el-GR" sz="3200" b="1" dirty="0" smtClean="0"/>
              <a:t>α</a:t>
            </a:r>
            <a:r>
              <a:rPr lang="cs-CZ" sz="3200" b="1" dirty="0" smtClean="0"/>
              <a:t> = 85° </a:t>
            </a:r>
          </a:p>
          <a:p>
            <a:r>
              <a:rPr lang="cs-CZ" sz="3200" b="1" dirty="0" smtClean="0"/>
              <a:t>      a </a:t>
            </a:r>
            <a:r>
              <a:rPr lang="el-GR" sz="3200" b="1" dirty="0" smtClean="0">
                <a:sym typeface="Symbol"/>
              </a:rPr>
              <a:t>β</a:t>
            </a:r>
            <a:r>
              <a:rPr lang="cs-CZ" sz="3200" b="1" dirty="0" smtClean="0">
                <a:sym typeface="Symbol"/>
              </a:rPr>
              <a:t> </a:t>
            </a:r>
            <a:r>
              <a:rPr lang="cs-CZ" sz="3200" b="1" dirty="0" smtClean="0"/>
              <a:t>= 43°.</a:t>
            </a:r>
            <a:endParaRPr lang="cs-CZ" sz="32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14282" y="1340768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1) Rozbor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214810" y="1340768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2) Postup konstrukce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286248" y="1910790"/>
            <a:ext cx="4678240" cy="3298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000"/>
              </a:lnSpc>
            </a:pPr>
            <a:r>
              <a:rPr lang="cs-CZ" sz="3600" dirty="0" smtClean="0"/>
              <a:t>1. AB</a:t>
            </a:r>
            <a:r>
              <a:rPr lang="en-US" sz="3600" dirty="0" smtClean="0"/>
              <a:t>;</a:t>
            </a:r>
            <a:r>
              <a:rPr lang="cs-CZ" sz="3600" dirty="0" smtClean="0"/>
              <a:t>|AB|= 6,5 cm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2. </a:t>
            </a:r>
            <a:r>
              <a:rPr lang="en-US" sz="3600" dirty="0" smtClean="0"/>
              <a:t>&lt;</a:t>
            </a:r>
            <a:r>
              <a:rPr lang="cs-CZ" sz="3600" dirty="0" smtClean="0"/>
              <a:t>BA</a:t>
            </a:r>
            <a:r>
              <a:rPr lang="en-US" sz="3600" dirty="0" smtClean="0"/>
              <a:t>X; I&lt;</a:t>
            </a:r>
            <a:r>
              <a:rPr lang="cs-CZ" sz="3600" dirty="0" smtClean="0"/>
              <a:t>B</a:t>
            </a:r>
            <a:r>
              <a:rPr lang="en-US" sz="3600" dirty="0" smtClean="0"/>
              <a:t>AXI = </a:t>
            </a:r>
            <a:r>
              <a:rPr lang="cs-CZ" sz="3600" dirty="0" smtClean="0"/>
              <a:t>85</a:t>
            </a:r>
            <a:r>
              <a:rPr lang="cs-CZ" sz="3600" b="1" dirty="0" smtClean="0"/>
              <a:t>°</a:t>
            </a:r>
            <a:endParaRPr lang="en-US" sz="3600" dirty="0" smtClean="0"/>
          </a:p>
          <a:p>
            <a:pPr>
              <a:lnSpc>
                <a:spcPts val="5000"/>
              </a:lnSpc>
            </a:pPr>
            <a:r>
              <a:rPr lang="cs-CZ" sz="3600" dirty="0" smtClean="0"/>
              <a:t>3. </a:t>
            </a:r>
            <a:r>
              <a:rPr lang="en-US" sz="3600" dirty="0" smtClean="0"/>
              <a:t>&lt;</a:t>
            </a:r>
            <a:r>
              <a:rPr lang="cs-CZ" sz="3600" dirty="0" smtClean="0"/>
              <a:t>ABY</a:t>
            </a:r>
            <a:r>
              <a:rPr lang="en-US" sz="3600" dirty="0" smtClean="0"/>
              <a:t>; I&lt;AB</a:t>
            </a:r>
            <a:r>
              <a:rPr lang="cs-CZ" sz="3600" dirty="0" smtClean="0"/>
              <a:t>Y</a:t>
            </a:r>
            <a:r>
              <a:rPr lang="en-US" sz="3600" dirty="0" smtClean="0"/>
              <a:t>I = </a:t>
            </a:r>
            <a:r>
              <a:rPr lang="cs-CZ" sz="3600" dirty="0" smtClean="0"/>
              <a:t>43</a:t>
            </a:r>
            <a:r>
              <a:rPr lang="cs-CZ" sz="3600" b="1" dirty="0" smtClean="0"/>
              <a:t>°</a:t>
            </a:r>
            <a:endParaRPr lang="cs-CZ" sz="3600" dirty="0" smtClean="0"/>
          </a:p>
          <a:p>
            <a:pPr>
              <a:lnSpc>
                <a:spcPts val="5000"/>
              </a:lnSpc>
            </a:pPr>
            <a:r>
              <a:rPr lang="cs-CZ" sz="3600" dirty="0" smtClean="0"/>
              <a:t>4. C</a:t>
            </a:r>
            <a:r>
              <a:rPr lang="en-US" sz="3600" dirty="0" smtClean="0"/>
              <a:t>;</a:t>
            </a:r>
            <a:r>
              <a:rPr lang="cs-CZ" sz="3600" dirty="0" smtClean="0"/>
              <a:t> C </a:t>
            </a:r>
            <a:r>
              <a:rPr lang="az-Cyrl-AZ" sz="3600" dirty="0" smtClean="0"/>
              <a:t>є</a:t>
            </a:r>
            <a:r>
              <a:rPr lang="cs-CZ" sz="3600" dirty="0" smtClean="0"/>
              <a:t>       AX          BY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5. ∆ ABC</a:t>
            </a:r>
          </a:p>
        </p:txBody>
      </p:sp>
      <p:sp>
        <p:nvSpPr>
          <p:cNvPr id="10" name="Oblouk 9"/>
          <p:cNvSpPr/>
          <p:nvPr/>
        </p:nvSpPr>
        <p:spPr>
          <a:xfrm rot="2678619">
            <a:off x="4656366" y="2793286"/>
            <a:ext cx="288032" cy="288032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2678619">
            <a:off x="5970798" y="2793286"/>
            <a:ext cx="288032" cy="288032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60"/>
          <p:cNvGrpSpPr/>
          <p:nvPr/>
        </p:nvGrpSpPr>
        <p:grpSpPr>
          <a:xfrm>
            <a:off x="7165998" y="4049816"/>
            <a:ext cx="214314" cy="571504"/>
            <a:chOff x="1773039" y="3786190"/>
            <a:chExt cx="285752" cy="714380"/>
          </a:xfrm>
        </p:grpSpPr>
        <p:sp>
          <p:nvSpPr>
            <p:cNvPr id="15" name="Oblouk 14"/>
            <p:cNvSpPr/>
            <p:nvPr/>
          </p:nvSpPr>
          <p:spPr>
            <a:xfrm>
              <a:off x="1773039" y="3786190"/>
              <a:ext cx="285752" cy="714380"/>
            </a:xfrm>
            <a:prstGeom prst="arc">
              <a:avLst>
                <a:gd name="adj1" fmla="val 16047502"/>
                <a:gd name="adj2" fmla="val 21235730"/>
              </a:avLst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louk 15"/>
            <p:cNvSpPr/>
            <p:nvPr/>
          </p:nvSpPr>
          <p:spPr>
            <a:xfrm flipH="1">
              <a:off x="1778875" y="3786190"/>
              <a:ext cx="223838" cy="714380"/>
            </a:xfrm>
            <a:prstGeom prst="arc">
              <a:avLst>
                <a:gd name="adj1" fmla="val 16047502"/>
                <a:gd name="adj2" fmla="val 21235730"/>
              </a:avLst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542354" y="4077072"/>
            <a:ext cx="539750" cy="227013"/>
            <a:chOff x="2447925" y="3590925"/>
            <a:chExt cx="539750" cy="227013"/>
          </a:xfrm>
        </p:grpSpPr>
        <p:sp>
          <p:nvSpPr>
            <p:cNvPr id="18" name="Přímá spojovací čára 17"/>
            <p:cNvSpPr/>
            <p:nvPr/>
          </p:nvSpPr>
          <p:spPr>
            <a:xfrm>
              <a:off x="2447925" y="3709988"/>
              <a:ext cx="539750" cy="0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  <a:tailEnd type="arrow"/>
            </a:ln>
          </p:spPr>
          <p:txBody>
            <a:bodyPr lIns="108000" tIns="63000" rIns="108000" bIns="63000" anchor="ctr" anchorCtr="1" compatLnSpc="0"/>
            <a:lstStyle>
              <a:defPPr lvl="0">
                <a:buSzPct val="45000"/>
                <a:buFont typeface="StarSymbol"/>
                <a:buNone/>
              </a:defPPr>
              <a:lvl1pPr lvl="0">
                <a:buSzPct val="45000"/>
                <a:buFont typeface="StarSymbol"/>
                <a:buChar char="●"/>
              </a:lvl1pPr>
              <a:lvl2pPr lvl="1">
                <a:buSzPct val="45000"/>
                <a:buFont typeface="StarSymbol"/>
                <a:buChar char="●"/>
              </a:lvl2pPr>
              <a:lvl3pPr lvl="2">
                <a:buSzPct val="45000"/>
                <a:buFont typeface="StarSymbol"/>
                <a:buChar char="●"/>
              </a:lvl3pPr>
              <a:lvl4pPr lvl="3">
                <a:buSzPct val="45000"/>
                <a:buFont typeface="StarSymbol"/>
                <a:buChar char="●"/>
              </a:lvl4pPr>
              <a:lvl5pPr lvl="4">
                <a:buSzPct val="45000"/>
                <a:buFont typeface="StarSymbol"/>
                <a:buChar char="●"/>
              </a:lvl5pPr>
              <a:lvl6pPr lvl="5">
                <a:buSzPct val="45000"/>
                <a:buFont typeface="StarSymbol"/>
                <a:buChar char="●"/>
              </a:lvl6pPr>
              <a:lvl7pPr lvl="6">
                <a:buSzPct val="45000"/>
                <a:buFont typeface="StarSymbol"/>
                <a:buChar char="●"/>
              </a:lvl7pPr>
              <a:lvl8pPr lvl="7">
                <a:buSzPct val="45000"/>
                <a:buFont typeface="StarSymbol"/>
                <a:buChar char="●"/>
              </a:lvl8pPr>
              <a:lvl9pPr lvl="8">
                <a:buSzPct val="45000"/>
                <a:buFont typeface="StarSymbol"/>
                <a:buChar char="●"/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  <p:sp>
          <p:nvSpPr>
            <p:cNvPr id="19" name="Přímá spojovací čára 18"/>
            <p:cNvSpPr/>
            <p:nvPr/>
          </p:nvSpPr>
          <p:spPr>
            <a:xfrm>
              <a:off x="2447925" y="3590925"/>
              <a:ext cx="0" cy="227013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</a:ln>
          </p:spPr>
          <p:txBody>
            <a:bodyPr lIns="108000" tIns="63000" rIns="108000" bIns="63000" anchor="ctr" anchorCtr="1" compatLnSpc="0"/>
            <a:lstStyle>
              <a:defPPr lvl="0">
                <a:buSzPct val="45000"/>
                <a:buFont typeface="StarSymbol"/>
                <a:buNone/>
              </a:defPPr>
              <a:lvl1pPr lvl="0">
                <a:buSzPct val="45000"/>
                <a:buFont typeface="StarSymbol"/>
                <a:buChar char="●"/>
              </a:lvl1pPr>
              <a:lvl2pPr lvl="1">
                <a:buSzPct val="45000"/>
                <a:buFont typeface="StarSymbol"/>
                <a:buChar char="●"/>
              </a:lvl2pPr>
              <a:lvl3pPr lvl="2">
                <a:buSzPct val="45000"/>
                <a:buFont typeface="StarSymbol"/>
                <a:buChar char="●"/>
              </a:lvl3pPr>
              <a:lvl4pPr lvl="3">
                <a:buSzPct val="45000"/>
                <a:buFont typeface="StarSymbol"/>
                <a:buChar char="●"/>
              </a:lvl4pPr>
              <a:lvl5pPr lvl="4">
                <a:buSzPct val="45000"/>
                <a:buFont typeface="StarSymbol"/>
                <a:buChar char="●"/>
              </a:lvl5pPr>
              <a:lvl6pPr lvl="5">
                <a:buSzPct val="45000"/>
                <a:buFont typeface="StarSymbol"/>
                <a:buChar char="●"/>
              </a:lvl6pPr>
              <a:lvl7pPr lvl="6">
                <a:buSzPct val="45000"/>
                <a:buFont typeface="StarSymbol"/>
                <a:buChar char="●"/>
              </a:lvl7pPr>
              <a:lvl8pPr lvl="7">
                <a:buSzPct val="45000"/>
                <a:buFont typeface="StarSymbol"/>
                <a:buChar char="●"/>
              </a:lvl8pPr>
              <a:lvl9pPr lvl="8">
                <a:buSzPct val="45000"/>
                <a:buFont typeface="StarSymbol"/>
                <a:buChar char="●"/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</p:grpSp>
      <p:sp>
        <p:nvSpPr>
          <p:cNvPr id="20" name="Oblouk 19"/>
          <p:cNvSpPr/>
          <p:nvPr/>
        </p:nvSpPr>
        <p:spPr>
          <a:xfrm rot="2678619">
            <a:off x="4673510" y="3416642"/>
            <a:ext cx="288032" cy="288032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2678619">
            <a:off x="5927794" y="3416642"/>
            <a:ext cx="288032" cy="288032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5976466" y="4077072"/>
            <a:ext cx="539750" cy="227013"/>
            <a:chOff x="2447925" y="3590925"/>
            <a:chExt cx="539750" cy="227013"/>
          </a:xfrm>
        </p:grpSpPr>
        <p:sp>
          <p:nvSpPr>
            <p:cNvPr id="23" name="Přímá spojovací čára 22"/>
            <p:cNvSpPr/>
            <p:nvPr/>
          </p:nvSpPr>
          <p:spPr>
            <a:xfrm>
              <a:off x="2447925" y="3709988"/>
              <a:ext cx="539750" cy="0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  <a:tailEnd type="arrow"/>
            </a:ln>
          </p:spPr>
          <p:txBody>
            <a:bodyPr lIns="108000" tIns="63000" rIns="108000" bIns="63000" anchor="ctr" anchorCtr="1" compatLnSpc="0"/>
            <a:lstStyle>
              <a:defPPr lvl="0">
                <a:buSzPct val="45000"/>
                <a:buFont typeface="StarSymbol"/>
                <a:buNone/>
              </a:defPPr>
              <a:lvl1pPr lvl="0">
                <a:buSzPct val="45000"/>
                <a:buFont typeface="StarSymbol"/>
                <a:buChar char="●"/>
              </a:lvl1pPr>
              <a:lvl2pPr lvl="1">
                <a:buSzPct val="45000"/>
                <a:buFont typeface="StarSymbol"/>
                <a:buChar char="●"/>
              </a:lvl2pPr>
              <a:lvl3pPr lvl="2">
                <a:buSzPct val="45000"/>
                <a:buFont typeface="StarSymbol"/>
                <a:buChar char="●"/>
              </a:lvl3pPr>
              <a:lvl4pPr lvl="3">
                <a:buSzPct val="45000"/>
                <a:buFont typeface="StarSymbol"/>
                <a:buChar char="●"/>
              </a:lvl4pPr>
              <a:lvl5pPr lvl="4">
                <a:buSzPct val="45000"/>
                <a:buFont typeface="StarSymbol"/>
                <a:buChar char="●"/>
              </a:lvl5pPr>
              <a:lvl6pPr lvl="5">
                <a:buSzPct val="45000"/>
                <a:buFont typeface="StarSymbol"/>
                <a:buChar char="●"/>
              </a:lvl6pPr>
              <a:lvl7pPr lvl="6">
                <a:buSzPct val="45000"/>
                <a:buFont typeface="StarSymbol"/>
                <a:buChar char="●"/>
              </a:lvl7pPr>
              <a:lvl8pPr lvl="7">
                <a:buSzPct val="45000"/>
                <a:buFont typeface="StarSymbol"/>
                <a:buChar char="●"/>
              </a:lvl8pPr>
              <a:lvl9pPr lvl="8">
                <a:buSzPct val="45000"/>
                <a:buFont typeface="StarSymbol"/>
                <a:buChar char="●"/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  <p:sp>
          <p:nvSpPr>
            <p:cNvPr id="24" name="Přímá spojovací čára 23"/>
            <p:cNvSpPr/>
            <p:nvPr/>
          </p:nvSpPr>
          <p:spPr>
            <a:xfrm>
              <a:off x="2447925" y="3590925"/>
              <a:ext cx="0" cy="227013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</a:ln>
          </p:spPr>
          <p:txBody>
            <a:bodyPr lIns="108000" tIns="63000" rIns="108000" bIns="63000" anchor="ctr" anchorCtr="1" compatLnSpc="0"/>
            <a:lstStyle>
              <a:defPPr lvl="0">
                <a:buSzPct val="45000"/>
                <a:buFont typeface="StarSymbol"/>
                <a:buNone/>
              </a:defPPr>
              <a:lvl1pPr lvl="0">
                <a:buSzPct val="45000"/>
                <a:buFont typeface="StarSymbol"/>
                <a:buChar char="●"/>
              </a:lvl1pPr>
              <a:lvl2pPr lvl="1">
                <a:buSzPct val="45000"/>
                <a:buFont typeface="StarSymbol"/>
                <a:buChar char="●"/>
              </a:lvl2pPr>
              <a:lvl3pPr lvl="2">
                <a:buSzPct val="45000"/>
                <a:buFont typeface="StarSymbol"/>
                <a:buChar char="●"/>
              </a:lvl3pPr>
              <a:lvl4pPr lvl="3">
                <a:buSzPct val="45000"/>
                <a:buFont typeface="StarSymbol"/>
                <a:buChar char="●"/>
              </a:lvl4pPr>
              <a:lvl5pPr lvl="4">
                <a:buSzPct val="45000"/>
                <a:buFont typeface="StarSymbol"/>
                <a:buChar char="●"/>
              </a:lvl5pPr>
              <a:lvl6pPr lvl="5">
                <a:buSzPct val="45000"/>
                <a:buFont typeface="StarSymbol"/>
                <a:buChar char="●"/>
              </a:lvl6pPr>
              <a:lvl7pPr lvl="6">
                <a:buSzPct val="45000"/>
                <a:buFont typeface="StarSymbol"/>
                <a:buChar char="●"/>
              </a:lvl7pPr>
              <a:lvl8pPr lvl="7">
                <a:buSzPct val="45000"/>
                <a:buFont typeface="StarSymbol"/>
                <a:buChar char="●"/>
              </a:lvl8pPr>
              <a:lvl9pPr lvl="8">
                <a:buSzPct val="45000"/>
                <a:buFont typeface="StarSymbol"/>
                <a:buChar char="●"/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7" grpId="0" uiExpand="1" build="p"/>
      <p:bldP spid="10" grpId="0" animBg="1"/>
      <p:bldP spid="11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hrackyucechuru.cz/fotky7624/fotos/gen320/gen__vyr_620411ART.-9503-uHLOMeR.jpg"/>
          <p:cNvPicPr>
            <a:picLocks noChangeAspect="1" noChangeArrowheads="1"/>
          </p:cNvPicPr>
          <p:nvPr/>
        </p:nvPicPr>
        <p:blipFill>
          <a:blip r:embed="rId3" cstate="print">
            <a:lum contrast="-13000"/>
          </a:blip>
          <a:srcRect/>
          <a:stretch>
            <a:fillRect/>
          </a:stretch>
        </p:blipFill>
        <p:spPr bwMode="auto">
          <a:xfrm>
            <a:off x="6228184" y="2648346"/>
            <a:ext cx="3624477" cy="2004790"/>
          </a:xfrm>
          <a:prstGeom prst="rect">
            <a:avLst/>
          </a:prstGeom>
          <a:noFill/>
        </p:spPr>
      </p:pic>
      <p:pic>
        <p:nvPicPr>
          <p:cNvPr id="64" name="Picture 4" descr="http://www.hrackyucechuru.cz/fotky7624/fotos/gen320/gen__vyr_620411ART.-9503-uHLOMeR.jpg"/>
          <p:cNvPicPr>
            <a:picLocks noChangeAspect="1" noChangeArrowheads="1"/>
          </p:cNvPicPr>
          <p:nvPr/>
        </p:nvPicPr>
        <p:blipFill>
          <a:blip r:embed="rId3" cstate="print">
            <a:lum contrast="-13000"/>
          </a:blip>
          <a:srcRect/>
          <a:stretch>
            <a:fillRect/>
          </a:stretch>
        </p:blipFill>
        <p:spPr bwMode="auto">
          <a:xfrm>
            <a:off x="3654558" y="2646243"/>
            <a:ext cx="3624477" cy="2004790"/>
          </a:xfrm>
          <a:prstGeom prst="rect">
            <a:avLst/>
          </a:prstGeom>
          <a:noFill/>
        </p:spPr>
      </p:pic>
      <p:sp>
        <p:nvSpPr>
          <p:cNvPr id="55" name="TextovéPole 54"/>
          <p:cNvSpPr txBox="1"/>
          <p:nvPr/>
        </p:nvSpPr>
        <p:spPr>
          <a:xfrm>
            <a:off x="5143504" y="260648"/>
            <a:ext cx="3172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3) Konstrukce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42844" y="285728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2) Postup konstrukce</a:t>
            </a:r>
            <a:endParaRPr lang="cs-CZ" sz="3600" b="1" dirty="0">
              <a:solidFill>
                <a:srgbClr val="00B0F0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5424755" y="4429132"/>
            <a:ext cx="2576269" cy="169763"/>
            <a:chOff x="5424755" y="4429132"/>
            <a:chExt cx="2576269" cy="169763"/>
          </a:xfrm>
        </p:grpSpPr>
        <p:cxnSp>
          <p:nvCxnSpPr>
            <p:cNvPr id="11" name="Přímá spojovací čára 10"/>
            <p:cNvCxnSpPr/>
            <p:nvPr/>
          </p:nvCxnSpPr>
          <p:spPr>
            <a:xfrm>
              <a:off x="5424755" y="4500081"/>
              <a:ext cx="2576269" cy="2077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349955" y="4512754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 flipH="1" flipV="1">
              <a:off x="7914882" y="4512752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6" name="Přímá spojovací čára 95"/>
          <p:cNvCxnSpPr/>
          <p:nvPr/>
        </p:nvCxnSpPr>
        <p:spPr>
          <a:xfrm rot="5400000" flipH="1" flipV="1">
            <a:off x="3854958" y="2615768"/>
            <a:ext cx="3454111" cy="293972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 rot="10800000">
            <a:off x="4460037" y="1184989"/>
            <a:ext cx="3543941" cy="3315765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TextovéPole 103"/>
          <p:cNvSpPr txBox="1"/>
          <p:nvPr/>
        </p:nvSpPr>
        <p:spPr>
          <a:xfrm>
            <a:off x="5224632" y="4500570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7786710" y="4509120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656680" y="1846565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4644008" y="83845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Y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51520" y="5229200"/>
            <a:ext cx="3172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4) Kontrola</a:t>
            </a:r>
            <a:endParaRPr lang="cs-CZ" sz="3600" b="1" dirty="0">
              <a:solidFill>
                <a:srgbClr val="00B0F0"/>
              </a:solidFill>
            </a:endParaRPr>
          </a:p>
        </p:txBody>
      </p:sp>
      <p:cxnSp>
        <p:nvCxnSpPr>
          <p:cNvPr id="58" name="Přímá spojovací čára 57"/>
          <p:cNvCxnSpPr/>
          <p:nvPr/>
        </p:nvCxnSpPr>
        <p:spPr>
          <a:xfrm rot="5400000" flipH="1" flipV="1">
            <a:off x="4565604" y="1275157"/>
            <a:ext cx="144015" cy="131223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09784" y="836712"/>
            <a:ext cx="4678240" cy="3298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000"/>
              </a:lnSpc>
            </a:pPr>
            <a:r>
              <a:rPr lang="cs-CZ" sz="3600" dirty="0" smtClean="0"/>
              <a:t>1. AB</a:t>
            </a:r>
            <a:r>
              <a:rPr lang="en-US" sz="3600" dirty="0" smtClean="0"/>
              <a:t>;</a:t>
            </a:r>
            <a:r>
              <a:rPr lang="cs-CZ" sz="3600" dirty="0" smtClean="0"/>
              <a:t>|AB|= 6,5 cm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2. </a:t>
            </a:r>
            <a:r>
              <a:rPr lang="en-US" sz="3600" dirty="0" smtClean="0"/>
              <a:t>&lt;</a:t>
            </a:r>
            <a:r>
              <a:rPr lang="cs-CZ" sz="3600" dirty="0" smtClean="0"/>
              <a:t>BA</a:t>
            </a:r>
            <a:r>
              <a:rPr lang="en-US" sz="3600" dirty="0" smtClean="0"/>
              <a:t>X; I&lt;</a:t>
            </a:r>
            <a:r>
              <a:rPr lang="cs-CZ" sz="3600" dirty="0" smtClean="0"/>
              <a:t>B</a:t>
            </a:r>
            <a:r>
              <a:rPr lang="en-US" sz="3600" dirty="0" smtClean="0"/>
              <a:t>AXI = </a:t>
            </a:r>
            <a:r>
              <a:rPr lang="cs-CZ" sz="3600" dirty="0" smtClean="0"/>
              <a:t>85</a:t>
            </a:r>
            <a:r>
              <a:rPr lang="cs-CZ" sz="3600" b="1" dirty="0" smtClean="0"/>
              <a:t>°</a:t>
            </a:r>
            <a:endParaRPr lang="en-US" sz="3600" dirty="0" smtClean="0"/>
          </a:p>
          <a:p>
            <a:pPr>
              <a:lnSpc>
                <a:spcPts val="5000"/>
              </a:lnSpc>
            </a:pPr>
            <a:r>
              <a:rPr lang="cs-CZ" sz="3600" dirty="0" smtClean="0"/>
              <a:t>3. </a:t>
            </a:r>
            <a:r>
              <a:rPr lang="en-US" sz="3600" dirty="0" smtClean="0"/>
              <a:t>&lt;</a:t>
            </a:r>
            <a:r>
              <a:rPr lang="cs-CZ" sz="3600" dirty="0" smtClean="0"/>
              <a:t>ABY</a:t>
            </a:r>
            <a:r>
              <a:rPr lang="en-US" sz="3600" dirty="0" smtClean="0"/>
              <a:t>; I&lt;AB</a:t>
            </a:r>
            <a:r>
              <a:rPr lang="cs-CZ" sz="3600" dirty="0" smtClean="0"/>
              <a:t>Y</a:t>
            </a:r>
            <a:r>
              <a:rPr lang="en-US" sz="3600" dirty="0" smtClean="0"/>
              <a:t>I = </a:t>
            </a:r>
            <a:r>
              <a:rPr lang="cs-CZ" sz="3600" dirty="0" smtClean="0"/>
              <a:t>43</a:t>
            </a:r>
            <a:r>
              <a:rPr lang="cs-CZ" sz="3600" b="1" dirty="0" smtClean="0"/>
              <a:t>°</a:t>
            </a:r>
            <a:endParaRPr lang="cs-CZ" sz="3600" dirty="0" smtClean="0"/>
          </a:p>
          <a:p>
            <a:pPr>
              <a:lnSpc>
                <a:spcPts val="5000"/>
              </a:lnSpc>
            </a:pPr>
            <a:r>
              <a:rPr lang="cs-CZ" sz="3600" dirty="0" smtClean="0"/>
              <a:t>4. C</a:t>
            </a:r>
            <a:r>
              <a:rPr lang="en-US" sz="3600" dirty="0" smtClean="0"/>
              <a:t>;</a:t>
            </a:r>
            <a:r>
              <a:rPr lang="cs-CZ" sz="3600" dirty="0" smtClean="0"/>
              <a:t> C </a:t>
            </a:r>
            <a:r>
              <a:rPr lang="az-Cyrl-AZ" sz="3600" dirty="0" smtClean="0"/>
              <a:t>є</a:t>
            </a:r>
            <a:r>
              <a:rPr lang="cs-CZ" sz="3600" dirty="0" smtClean="0"/>
              <a:t>       AX          BY</a:t>
            </a:r>
          </a:p>
          <a:p>
            <a:pPr>
              <a:lnSpc>
                <a:spcPts val="5000"/>
              </a:lnSpc>
            </a:pPr>
            <a:r>
              <a:rPr lang="cs-CZ" sz="3600" dirty="0" smtClean="0"/>
              <a:t>5. ∆ ABC</a:t>
            </a:r>
          </a:p>
        </p:txBody>
      </p:sp>
      <p:sp>
        <p:nvSpPr>
          <p:cNvPr id="46" name="Oblouk 45"/>
          <p:cNvSpPr/>
          <p:nvPr/>
        </p:nvSpPr>
        <p:spPr>
          <a:xfrm rot="2678619">
            <a:off x="479902" y="1719208"/>
            <a:ext cx="288032" cy="288032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louk 46"/>
          <p:cNvSpPr/>
          <p:nvPr/>
        </p:nvSpPr>
        <p:spPr>
          <a:xfrm rot="2678619">
            <a:off x="1794334" y="1719208"/>
            <a:ext cx="288032" cy="288032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9" name="Skupina 60"/>
          <p:cNvGrpSpPr/>
          <p:nvPr/>
        </p:nvGrpSpPr>
        <p:grpSpPr>
          <a:xfrm>
            <a:off x="2989534" y="2975738"/>
            <a:ext cx="214314" cy="571504"/>
            <a:chOff x="1773039" y="3786190"/>
            <a:chExt cx="285752" cy="714380"/>
          </a:xfrm>
        </p:grpSpPr>
        <p:sp>
          <p:nvSpPr>
            <p:cNvPr id="51" name="Oblouk 50"/>
            <p:cNvSpPr/>
            <p:nvPr/>
          </p:nvSpPr>
          <p:spPr>
            <a:xfrm>
              <a:off x="1773039" y="3786190"/>
              <a:ext cx="285752" cy="714380"/>
            </a:xfrm>
            <a:prstGeom prst="arc">
              <a:avLst>
                <a:gd name="adj1" fmla="val 16047502"/>
                <a:gd name="adj2" fmla="val 21235730"/>
              </a:avLst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louk 51"/>
            <p:cNvSpPr/>
            <p:nvPr/>
          </p:nvSpPr>
          <p:spPr>
            <a:xfrm flipH="1">
              <a:off x="1778875" y="3786190"/>
              <a:ext cx="223838" cy="714380"/>
            </a:xfrm>
            <a:prstGeom prst="arc">
              <a:avLst>
                <a:gd name="adj1" fmla="val 16047502"/>
                <a:gd name="adj2" fmla="val 21235730"/>
              </a:avLst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3365890" y="3002994"/>
            <a:ext cx="539750" cy="227013"/>
            <a:chOff x="2447925" y="3590925"/>
            <a:chExt cx="539750" cy="227013"/>
          </a:xfrm>
        </p:grpSpPr>
        <p:sp>
          <p:nvSpPr>
            <p:cNvPr id="54" name="Přímá spojovací čára 53"/>
            <p:cNvSpPr/>
            <p:nvPr/>
          </p:nvSpPr>
          <p:spPr>
            <a:xfrm>
              <a:off x="2447925" y="3709988"/>
              <a:ext cx="539750" cy="0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  <a:tailEnd type="arrow"/>
            </a:ln>
          </p:spPr>
          <p:txBody>
            <a:bodyPr lIns="108000" tIns="63000" rIns="108000" bIns="63000" anchor="ctr" anchorCtr="1" compatLnSpc="0"/>
            <a:lstStyle>
              <a:defPPr lvl="0">
                <a:buSzPct val="45000"/>
                <a:buFont typeface="StarSymbol"/>
                <a:buNone/>
              </a:defPPr>
              <a:lvl1pPr lvl="0">
                <a:buSzPct val="45000"/>
                <a:buFont typeface="StarSymbol"/>
                <a:buChar char="●"/>
              </a:lvl1pPr>
              <a:lvl2pPr lvl="1">
                <a:buSzPct val="45000"/>
                <a:buFont typeface="StarSymbol"/>
                <a:buChar char="●"/>
              </a:lvl2pPr>
              <a:lvl3pPr lvl="2">
                <a:buSzPct val="45000"/>
                <a:buFont typeface="StarSymbol"/>
                <a:buChar char="●"/>
              </a:lvl3pPr>
              <a:lvl4pPr lvl="3">
                <a:buSzPct val="45000"/>
                <a:buFont typeface="StarSymbol"/>
                <a:buChar char="●"/>
              </a:lvl4pPr>
              <a:lvl5pPr lvl="4">
                <a:buSzPct val="45000"/>
                <a:buFont typeface="StarSymbol"/>
                <a:buChar char="●"/>
              </a:lvl5pPr>
              <a:lvl6pPr lvl="5">
                <a:buSzPct val="45000"/>
                <a:buFont typeface="StarSymbol"/>
                <a:buChar char="●"/>
              </a:lvl6pPr>
              <a:lvl7pPr lvl="6">
                <a:buSzPct val="45000"/>
                <a:buFont typeface="StarSymbol"/>
                <a:buChar char="●"/>
              </a:lvl7pPr>
              <a:lvl8pPr lvl="7">
                <a:buSzPct val="45000"/>
                <a:buFont typeface="StarSymbol"/>
                <a:buChar char="●"/>
              </a:lvl8pPr>
              <a:lvl9pPr lvl="8">
                <a:buSzPct val="45000"/>
                <a:buFont typeface="StarSymbol"/>
                <a:buChar char="●"/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  <p:sp>
          <p:nvSpPr>
            <p:cNvPr id="57" name="Přímá spojovací čára 56"/>
            <p:cNvSpPr/>
            <p:nvPr/>
          </p:nvSpPr>
          <p:spPr>
            <a:xfrm>
              <a:off x="2447925" y="3590925"/>
              <a:ext cx="0" cy="227013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</a:ln>
          </p:spPr>
          <p:txBody>
            <a:bodyPr lIns="108000" tIns="63000" rIns="108000" bIns="63000" anchor="ctr" anchorCtr="1" compatLnSpc="0"/>
            <a:lstStyle>
              <a:defPPr lvl="0">
                <a:buSzPct val="45000"/>
                <a:buFont typeface="StarSymbol"/>
                <a:buNone/>
              </a:defPPr>
              <a:lvl1pPr lvl="0">
                <a:buSzPct val="45000"/>
                <a:buFont typeface="StarSymbol"/>
                <a:buChar char="●"/>
              </a:lvl1pPr>
              <a:lvl2pPr lvl="1">
                <a:buSzPct val="45000"/>
                <a:buFont typeface="StarSymbol"/>
                <a:buChar char="●"/>
              </a:lvl2pPr>
              <a:lvl3pPr lvl="2">
                <a:buSzPct val="45000"/>
                <a:buFont typeface="StarSymbol"/>
                <a:buChar char="●"/>
              </a:lvl3pPr>
              <a:lvl4pPr lvl="3">
                <a:buSzPct val="45000"/>
                <a:buFont typeface="StarSymbol"/>
                <a:buChar char="●"/>
              </a:lvl4pPr>
              <a:lvl5pPr lvl="4">
                <a:buSzPct val="45000"/>
                <a:buFont typeface="StarSymbol"/>
                <a:buChar char="●"/>
              </a:lvl5pPr>
              <a:lvl6pPr lvl="5">
                <a:buSzPct val="45000"/>
                <a:buFont typeface="StarSymbol"/>
                <a:buChar char="●"/>
              </a:lvl6pPr>
              <a:lvl7pPr lvl="6">
                <a:buSzPct val="45000"/>
                <a:buFont typeface="StarSymbol"/>
                <a:buChar char="●"/>
              </a:lvl7pPr>
              <a:lvl8pPr lvl="7">
                <a:buSzPct val="45000"/>
                <a:buFont typeface="StarSymbol"/>
                <a:buChar char="●"/>
              </a:lvl8pPr>
              <a:lvl9pPr lvl="8">
                <a:buSzPct val="45000"/>
                <a:buFont typeface="StarSymbol"/>
                <a:buChar char="●"/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</p:grpSp>
      <p:sp>
        <p:nvSpPr>
          <p:cNvPr id="59" name="Oblouk 58"/>
          <p:cNvSpPr/>
          <p:nvPr/>
        </p:nvSpPr>
        <p:spPr>
          <a:xfrm rot="2678619">
            <a:off x="497046" y="2342564"/>
            <a:ext cx="288032" cy="288032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louk 59"/>
          <p:cNvSpPr/>
          <p:nvPr/>
        </p:nvSpPr>
        <p:spPr>
          <a:xfrm rot="2678619">
            <a:off x="1751330" y="2342564"/>
            <a:ext cx="288032" cy="288032"/>
          </a:xfrm>
          <a:prstGeom prst="arc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1" name="Skupina 60"/>
          <p:cNvGrpSpPr/>
          <p:nvPr/>
        </p:nvGrpSpPr>
        <p:grpSpPr>
          <a:xfrm>
            <a:off x="1800002" y="3002994"/>
            <a:ext cx="539750" cy="227013"/>
            <a:chOff x="2447925" y="3590925"/>
            <a:chExt cx="539750" cy="227013"/>
          </a:xfrm>
        </p:grpSpPr>
        <p:sp>
          <p:nvSpPr>
            <p:cNvPr id="62" name="Přímá spojovací čára 61"/>
            <p:cNvSpPr/>
            <p:nvPr/>
          </p:nvSpPr>
          <p:spPr>
            <a:xfrm>
              <a:off x="2447925" y="3709988"/>
              <a:ext cx="539750" cy="0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  <a:tailEnd type="arrow"/>
            </a:ln>
          </p:spPr>
          <p:txBody>
            <a:bodyPr lIns="108000" tIns="63000" rIns="108000" bIns="63000" anchor="ctr" anchorCtr="1" compatLnSpc="0"/>
            <a:lstStyle>
              <a:defPPr lvl="0">
                <a:buSzPct val="45000"/>
                <a:buFont typeface="StarSymbol"/>
                <a:buNone/>
              </a:defPPr>
              <a:lvl1pPr lvl="0">
                <a:buSzPct val="45000"/>
                <a:buFont typeface="StarSymbol"/>
                <a:buChar char="●"/>
              </a:lvl1pPr>
              <a:lvl2pPr lvl="1">
                <a:buSzPct val="45000"/>
                <a:buFont typeface="StarSymbol"/>
                <a:buChar char="●"/>
              </a:lvl2pPr>
              <a:lvl3pPr lvl="2">
                <a:buSzPct val="45000"/>
                <a:buFont typeface="StarSymbol"/>
                <a:buChar char="●"/>
              </a:lvl3pPr>
              <a:lvl4pPr lvl="3">
                <a:buSzPct val="45000"/>
                <a:buFont typeface="StarSymbol"/>
                <a:buChar char="●"/>
              </a:lvl4pPr>
              <a:lvl5pPr lvl="4">
                <a:buSzPct val="45000"/>
                <a:buFont typeface="StarSymbol"/>
                <a:buChar char="●"/>
              </a:lvl5pPr>
              <a:lvl6pPr lvl="5">
                <a:buSzPct val="45000"/>
                <a:buFont typeface="StarSymbol"/>
                <a:buChar char="●"/>
              </a:lvl6pPr>
              <a:lvl7pPr lvl="6">
                <a:buSzPct val="45000"/>
                <a:buFont typeface="StarSymbol"/>
                <a:buChar char="●"/>
              </a:lvl7pPr>
              <a:lvl8pPr lvl="7">
                <a:buSzPct val="45000"/>
                <a:buFont typeface="StarSymbol"/>
                <a:buChar char="●"/>
              </a:lvl8pPr>
              <a:lvl9pPr lvl="8">
                <a:buSzPct val="45000"/>
                <a:buFont typeface="StarSymbol"/>
                <a:buChar char="●"/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  <p:sp>
          <p:nvSpPr>
            <p:cNvPr id="63" name="Přímá spojovací čára 62"/>
            <p:cNvSpPr/>
            <p:nvPr/>
          </p:nvSpPr>
          <p:spPr>
            <a:xfrm>
              <a:off x="2447925" y="3590925"/>
              <a:ext cx="0" cy="227013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</a:ln>
          </p:spPr>
          <p:txBody>
            <a:bodyPr lIns="108000" tIns="63000" rIns="108000" bIns="63000" anchor="ctr" anchorCtr="1" compatLnSpc="0"/>
            <a:lstStyle>
              <a:defPPr lvl="0">
                <a:buSzPct val="45000"/>
                <a:buFont typeface="StarSymbol"/>
                <a:buNone/>
              </a:defPPr>
              <a:lvl1pPr lvl="0">
                <a:buSzPct val="45000"/>
                <a:buFont typeface="StarSymbol"/>
                <a:buChar char="●"/>
              </a:lvl1pPr>
              <a:lvl2pPr lvl="1">
                <a:buSzPct val="45000"/>
                <a:buFont typeface="StarSymbol"/>
                <a:buChar char="●"/>
              </a:lvl2pPr>
              <a:lvl3pPr lvl="2">
                <a:buSzPct val="45000"/>
                <a:buFont typeface="StarSymbol"/>
                <a:buChar char="●"/>
              </a:lvl3pPr>
              <a:lvl4pPr lvl="3">
                <a:buSzPct val="45000"/>
                <a:buFont typeface="StarSymbol"/>
                <a:buChar char="●"/>
              </a:lvl4pPr>
              <a:lvl5pPr lvl="4">
                <a:buSzPct val="45000"/>
                <a:buFont typeface="StarSymbol"/>
                <a:buChar char="●"/>
              </a:lvl5pPr>
              <a:lvl6pPr lvl="5">
                <a:buSzPct val="45000"/>
                <a:buFont typeface="StarSymbol"/>
                <a:buChar char="●"/>
              </a:lvl6pPr>
              <a:lvl7pPr lvl="6">
                <a:buSzPct val="45000"/>
                <a:buFont typeface="StarSymbol"/>
                <a:buChar char="●"/>
              </a:lvl7pPr>
              <a:lvl8pPr lvl="7">
                <a:buSzPct val="45000"/>
                <a:buFont typeface="StarSymbol"/>
                <a:buChar char="●"/>
              </a:lvl8pPr>
              <a:lvl9pPr lvl="8">
                <a:buSzPct val="45000"/>
                <a:buFont typeface="StarSymbol"/>
                <a:buChar char="●"/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</p:grpSp>
      <p:sp>
        <p:nvSpPr>
          <p:cNvPr id="69" name="TextovéPole 68"/>
          <p:cNvSpPr txBox="1"/>
          <p:nvPr/>
        </p:nvSpPr>
        <p:spPr>
          <a:xfrm>
            <a:off x="5724128" y="910461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chemeClr val="bg2">
                    <a:lumMod val="25000"/>
                  </a:schemeClr>
                </a:solidFill>
              </a:rPr>
              <a:t>X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70" name="Přímá spojovací čára 69"/>
          <p:cNvCxnSpPr/>
          <p:nvPr/>
        </p:nvCxnSpPr>
        <p:spPr>
          <a:xfrm>
            <a:off x="5626359" y="1259633"/>
            <a:ext cx="174337" cy="9128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70" decel="100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770" decel="100000"/>
                                        <p:tgtEl>
                                          <p:spTgt spid="6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500"/>
                            </p:stCondLst>
                            <p:childTnLst>
                              <p:par>
                                <p:cTn id="74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770" decel="100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770" decel="100000"/>
                                        <p:tgtEl>
                                          <p:spTgt spid="10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9" dur="77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77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104" grpId="0"/>
      <p:bldP spid="105" grpId="0"/>
      <p:bldP spid="106" grpId="0"/>
      <p:bldP spid="107" grpId="0"/>
      <p:bldP spid="41" grpId="0"/>
      <p:bldP spid="6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545</TotalTime>
  <Words>165</Words>
  <Application>Microsoft Office PowerPoint</Application>
  <PresentationFormat>Předvádění na obrazovce (4:3)</PresentationFormat>
  <Paragraphs>33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Konstrukce usu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192</cp:revision>
  <dcterms:modified xsi:type="dcterms:W3CDTF">2011-05-27T10:59:57Z</dcterms:modified>
</cp:coreProperties>
</file>