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7" r:id="rId3"/>
    <p:sldId id="26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349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556792"/>
            <a:ext cx="8136904" cy="3456384"/>
          </a:xfrm>
        </p:spPr>
        <p:txBody>
          <a:bodyPr>
            <a:noAutofit/>
          </a:bodyPr>
          <a:lstStyle/>
          <a:p>
            <a:pPr algn="ctr"/>
            <a:r>
              <a:rPr lang="cs-CZ" sz="11500" b="1" dirty="0" smtClean="0">
                <a:solidFill>
                  <a:srgbClr val="00B0F0"/>
                </a:solidFill>
              </a:rPr>
              <a:t>Výšky trojúhelníku</a:t>
            </a:r>
            <a:endParaRPr lang="cs-CZ" sz="115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347864" y="4869160"/>
            <a:ext cx="27595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VY_32_INOVACE_44_</a:t>
            </a:r>
            <a:r>
              <a:rPr lang="cs-CZ" b="1" dirty="0" err="1" smtClean="0"/>
              <a:t>vysky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Skupina 73"/>
          <p:cNvGrpSpPr/>
          <p:nvPr/>
        </p:nvGrpSpPr>
        <p:grpSpPr>
          <a:xfrm rot="19991757">
            <a:off x="-1268325" y="476225"/>
            <a:ext cx="6722067" cy="7334111"/>
            <a:chOff x="1936312" y="-300313"/>
            <a:chExt cx="6722067" cy="7334111"/>
          </a:xfrm>
        </p:grpSpPr>
        <p:grpSp>
          <p:nvGrpSpPr>
            <p:cNvPr id="75" name="Skupina 51"/>
            <p:cNvGrpSpPr/>
            <p:nvPr/>
          </p:nvGrpSpPr>
          <p:grpSpPr>
            <a:xfrm>
              <a:off x="1936312" y="-300313"/>
              <a:ext cx="6722067" cy="6712320"/>
              <a:chOff x="1936312" y="-300313"/>
              <a:chExt cx="6722067" cy="6712320"/>
            </a:xfrm>
          </p:grpSpPr>
          <p:grpSp>
            <p:nvGrpSpPr>
              <p:cNvPr id="77" name="Skupina 50"/>
              <p:cNvGrpSpPr/>
              <p:nvPr/>
            </p:nvGrpSpPr>
            <p:grpSpPr>
              <a:xfrm>
                <a:off x="1936312" y="-300313"/>
                <a:ext cx="6722067" cy="6712320"/>
                <a:chOff x="1936312" y="-300313"/>
                <a:chExt cx="6722067" cy="6712320"/>
              </a:xfrm>
            </p:grpSpPr>
            <p:sp>
              <p:nvSpPr>
                <p:cNvPr id="80" name="Pravoúhlý trojúhelník 79"/>
                <p:cNvSpPr/>
                <p:nvPr/>
              </p:nvSpPr>
              <p:spPr>
                <a:xfrm rot="21594982">
                  <a:off x="2014669" y="-300313"/>
                  <a:ext cx="6643710" cy="6643710"/>
                </a:xfrm>
                <a:prstGeom prst="rtTriangle">
                  <a:avLst/>
                </a:prstGeom>
                <a:solidFill>
                  <a:schemeClr val="bg1">
                    <a:lumMod val="75000"/>
                  </a:schemeClr>
                </a:solidFill>
                <a:ln w="31750"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1" name="Pravoúhlý trojúhelník 80"/>
                <p:cNvSpPr/>
                <p:nvPr/>
              </p:nvSpPr>
              <p:spPr>
                <a:xfrm rot="13516215">
                  <a:off x="1936312" y="2293510"/>
                  <a:ext cx="1761030" cy="1761030"/>
                </a:xfrm>
                <a:prstGeom prst="rtTriangle">
                  <a:avLst/>
                </a:prstGeom>
                <a:solidFill>
                  <a:schemeClr val="bg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2" name="Pravoúhlý trojúhelník 81"/>
                <p:cNvSpPr/>
                <p:nvPr/>
              </p:nvSpPr>
              <p:spPr>
                <a:xfrm rot="8102802">
                  <a:off x="4293779" y="4650977"/>
                  <a:ext cx="1761030" cy="1761030"/>
                </a:xfrm>
                <a:prstGeom prst="rtTriangle">
                  <a:avLst/>
                </a:prstGeom>
                <a:solidFill>
                  <a:schemeClr val="bg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 useBgFill="1">
            <p:nvSpPr>
              <p:cNvPr id="78" name="Pravoúhlý trojúhelník 77"/>
              <p:cNvSpPr/>
              <p:nvPr/>
            </p:nvSpPr>
            <p:spPr>
              <a:xfrm rot="13516215">
                <a:off x="1936312" y="2293510"/>
                <a:ext cx="1761030" cy="1761030"/>
              </a:xfrm>
              <a:prstGeom prst="rtTriangle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 useBgFill="1">
            <p:nvSpPr>
              <p:cNvPr id="79" name="Pravoúhlý trojúhelník 78"/>
              <p:cNvSpPr/>
              <p:nvPr/>
            </p:nvSpPr>
            <p:spPr>
              <a:xfrm rot="8102802">
                <a:off x="4293779" y="4650977"/>
                <a:ext cx="1761030" cy="1761030"/>
              </a:xfrm>
              <a:prstGeom prst="rtTriangle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76" name="Přímá spojovací čára 75"/>
            <p:cNvCxnSpPr>
              <a:stCxn id="80" idx="2"/>
              <a:endCxn id="80" idx="5"/>
            </p:cNvCxnSpPr>
            <p:nvPr/>
          </p:nvCxnSpPr>
          <p:spPr>
            <a:xfrm rot="2698016" flipH="1" flipV="1">
              <a:off x="3675949" y="2335987"/>
              <a:ext cx="4146" cy="4697811"/>
            </a:xfrm>
            <a:prstGeom prst="line">
              <a:avLst/>
            </a:prstGeom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 rot="13501984">
            <a:off x="-370281" y="1835376"/>
            <a:ext cx="6722067" cy="7334111"/>
            <a:chOff x="1936312" y="-300313"/>
            <a:chExt cx="6722067" cy="7334111"/>
          </a:xfrm>
        </p:grpSpPr>
        <p:grpSp>
          <p:nvGrpSpPr>
            <p:cNvPr id="52" name="Skupina 51"/>
            <p:cNvGrpSpPr/>
            <p:nvPr/>
          </p:nvGrpSpPr>
          <p:grpSpPr>
            <a:xfrm>
              <a:off x="1936312" y="-300313"/>
              <a:ext cx="6722067" cy="6712320"/>
              <a:chOff x="1936312" y="-300313"/>
              <a:chExt cx="6722067" cy="6712320"/>
            </a:xfrm>
          </p:grpSpPr>
          <p:grpSp>
            <p:nvGrpSpPr>
              <p:cNvPr id="51" name="Skupina 50"/>
              <p:cNvGrpSpPr/>
              <p:nvPr/>
            </p:nvGrpSpPr>
            <p:grpSpPr>
              <a:xfrm>
                <a:off x="1936312" y="-300313"/>
                <a:ext cx="6722067" cy="6712320"/>
                <a:chOff x="1936312" y="-300313"/>
                <a:chExt cx="6722067" cy="6712320"/>
              </a:xfrm>
            </p:grpSpPr>
            <p:sp>
              <p:nvSpPr>
                <p:cNvPr id="36" name="Pravoúhlý trojúhelník 35"/>
                <p:cNvSpPr/>
                <p:nvPr/>
              </p:nvSpPr>
              <p:spPr>
                <a:xfrm rot="21594982">
                  <a:off x="2014669" y="-300313"/>
                  <a:ext cx="6643710" cy="6643710"/>
                </a:xfrm>
                <a:prstGeom prst="rtTriangle">
                  <a:avLst/>
                </a:prstGeom>
                <a:solidFill>
                  <a:schemeClr val="bg1">
                    <a:lumMod val="75000"/>
                  </a:schemeClr>
                </a:solidFill>
                <a:ln w="31750"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Pravoúhlý trojúhelník 44"/>
                <p:cNvSpPr/>
                <p:nvPr/>
              </p:nvSpPr>
              <p:spPr>
                <a:xfrm rot="13516215">
                  <a:off x="1936312" y="2293510"/>
                  <a:ext cx="1761030" cy="1761030"/>
                </a:xfrm>
                <a:prstGeom prst="rtTriangle">
                  <a:avLst/>
                </a:prstGeom>
                <a:solidFill>
                  <a:schemeClr val="bg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Pravoúhlý trojúhelník 45"/>
                <p:cNvSpPr/>
                <p:nvPr/>
              </p:nvSpPr>
              <p:spPr>
                <a:xfrm rot="8102802">
                  <a:off x="4293779" y="4650977"/>
                  <a:ext cx="1761030" cy="1761030"/>
                </a:xfrm>
                <a:prstGeom prst="rtTriangle">
                  <a:avLst/>
                </a:prstGeom>
                <a:solidFill>
                  <a:schemeClr val="bg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 useBgFill="1">
            <p:nvSpPr>
              <p:cNvPr id="47" name="Pravoúhlý trojúhelník 46"/>
              <p:cNvSpPr/>
              <p:nvPr/>
            </p:nvSpPr>
            <p:spPr>
              <a:xfrm rot="13516215">
                <a:off x="1936312" y="2293510"/>
                <a:ext cx="1761030" cy="1761030"/>
              </a:xfrm>
              <a:prstGeom prst="rtTriangle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 useBgFill="1">
            <p:nvSpPr>
              <p:cNvPr id="48" name="Pravoúhlý trojúhelník 47"/>
              <p:cNvSpPr/>
              <p:nvPr/>
            </p:nvSpPr>
            <p:spPr>
              <a:xfrm rot="8102802">
                <a:off x="4293779" y="4650977"/>
                <a:ext cx="1761030" cy="1761030"/>
              </a:xfrm>
              <a:prstGeom prst="rtTriangle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8" name="Přímá spojovací čára 37"/>
            <p:cNvCxnSpPr>
              <a:stCxn id="36" idx="2"/>
              <a:endCxn id="36" idx="5"/>
            </p:cNvCxnSpPr>
            <p:nvPr/>
          </p:nvCxnSpPr>
          <p:spPr>
            <a:xfrm rot="2698016" flipH="1" flipV="1">
              <a:off x="3675949" y="2335987"/>
              <a:ext cx="4146" cy="4697811"/>
            </a:xfrm>
            <a:prstGeom prst="line">
              <a:avLst/>
            </a:prstGeom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 rot="15831760">
            <a:off x="929541" y="-1114893"/>
            <a:ext cx="6722067" cy="7334111"/>
            <a:chOff x="1936312" y="-300313"/>
            <a:chExt cx="6722067" cy="7334111"/>
          </a:xfrm>
        </p:grpSpPr>
        <p:grpSp>
          <p:nvGrpSpPr>
            <p:cNvPr id="66" name="Skupina 51"/>
            <p:cNvGrpSpPr/>
            <p:nvPr/>
          </p:nvGrpSpPr>
          <p:grpSpPr>
            <a:xfrm>
              <a:off x="1936312" y="-300313"/>
              <a:ext cx="6722067" cy="6712320"/>
              <a:chOff x="1936312" y="-300313"/>
              <a:chExt cx="6722067" cy="6712320"/>
            </a:xfrm>
          </p:grpSpPr>
          <p:grpSp>
            <p:nvGrpSpPr>
              <p:cNvPr id="68" name="Skupina 50"/>
              <p:cNvGrpSpPr/>
              <p:nvPr/>
            </p:nvGrpSpPr>
            <p:grpSpPr>
              <a:xfrm>
                <a:off x="1936312" y="-300313"/>
                <a:ext cx="6722067" cy="6712320"/>
                <a:chOff x="1936312" y="-300313"/>
                <a:chExt cx="6722067" cy="6712320"/>
              </a:xfrm>
            </p:grpSpPr>
            <p:sp>
              <p:nvSpPr>
                <p:cNvPr id="71" name="Pravoúhlý trojúhelník 70"/>
                <p:cNvSpPr/>
                <p:nvPr/>
              </p:nvSpPr>
              <p:spPr>
                <a:xfrm rot="21594982">
                  <a:off x="2014669" y="-300313"/>
                  <a:ext cx="6643710" cy="6643710"/>
                </a:xfrm>
                <a:prstGeom prst="rtTriangle">
                  <a:avLst/>
                </a:prstGeom>
                <a:solidFill>
                  <a:schemeClr val="bg1">
                    <a:lumMod val="75000"/>
                  </a:schemeClr>
                </a:solidFill>
                <a:ln w="31750"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2" name="Pravoúhlý trojúhelník 71"/>
                <p:cNvSpPr/>
                <p:nvPr/>
              </p:nvSpPr>
              <p:spPr>
                <a:xfrm rot="13516215">
                  <a:off x="1936312" y="2293510"/>
                  <a:ext cx="1761030" cy="1761030"/>
                </a:xfrm>
                <a:prstGeom prst="rtTriangle">
                  <a:avLst/>
                </a:prstGeom>
                <a:solidFill>
                  <a:schemeClr val="bg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3" name="Pravoúhlý trojúhelník 72"/>
                <p:cNvSpPr/>
                <p:nvPr/>
              </p:nvSpPr>
              <p:spPr>
                <a:xfrm rot="8102802">
                  <a:off x="4293779" y="4650977"/>
                  <a:ext cx="1761030" cy="1761030"/>
                </a:xfrm>
                <a:prstGeom prst="rtTriangle">
                  <a:avLst/>
                </a:prstGeom>
                <a:solidFill>
                  <a:schemeClr val="bg1"/>
                </a:solidFill>
                <a:ln>
                  <a:solidFill>
                    <a:schemeClr val="bg1">
                      <a:lumMod val="6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 useBgFill="1">
            <p:nvSpPr>
              <p:cNvPr id="69" name="Pravoúhlý trojúhelník 68"/>
              <p:cNvSpPr/>
              <p:nvPr/>
            </p:nvSpPr>
            <p:spPr>
              <a:xfrm rot="13516215">
                <a:off x="1936312" y="2293510"/>
                <a:ext cx="1761030" cy="1761030"/>
              </a:xfrm>
              <a:prstGeom prst="rtTriangle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 useBgFill="1">
            <p:nvSpPr>
              <p:cNvPr id="70" name="Pravoúhlý trojúhelník 69"/>
              <p:cNvSpPr/>
              <p:nvPr/>
            </p:nvSpPr>
            <p:spPr>
              <a:xfrm rot="8102802">
                <a:off x="4293779" y="4650977"/>
                <a:ext cx="1761030" cy="1761030"/>
              </a:xfrm>
              <a:prstGeom prst="rtTriangle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67" name="Přímá spojovací čára 66"/>
            <p:cNvCxnSpPr>
              <a:stCxn id="71" idx="2"/>
              <a:endCxn id="71" idx="5"/>
            </p:cNvCxnSpPr>
            <p:nvPr/>
          </p:nvCxnSpPr>
          <p:spPr>
            <a:xfrm rot="2698016" flipH="1" flipV="1">
              <a:off x="3675949" y="2335987"/>
              <a:ext cx="4146" cy="4697811"/>
            </a:xfrm>
            <a:prstGeom prst="line">
              <a:avLst/>
            </a:prstGeom>
            <a:ln w="25400"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ovéPole 4"/>
          <p:cNvSpPr txBox="1"/>
          <p:nvPr/>
        </p:nvSpPr>
        <p:spPr>
          <a:xfrm>
            <a:off x="1000100" y="5577504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714356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72396" y="5577504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57554" y="2786058"/>
            <a:ext cx="1071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v</a:t>
            </a:r>
            <a:r>
              <a:rPr lang="cs-CZ" sz="6000" b="1" baseline="-25000" dirty="0" smtClean="0">
                <a:solidFill>
                  <a:srgbClr val="00B0F0"/>
                </a:solidFill>
              </a:rPr>
              <a:t>a</a:t>
            </a:r>
            <a:endParaRPr lang="cs-CZ" sz="6000" b="1" baseline="-25000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43174" y="4143380"/>
            <a:ext cx="1071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v</a:t>
            </a:r>
            <a:r>
              <a:rPr lang="cs-CZ" sz="6000" b="1" baseline="-25000" dirty="0" err="1" smtClean="0">
                <a:solidFill>
                  <a:srgbClr val="FF0000"/>
                </a:solidFill>
              </a:rPr>
              <a:t>c</a:t>
            </a:r>
            <a:endParaRPr lang="cs-CZ" sz="6000" b="1" baseline="-25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29124" y="3770659"/>
            <a:ext cx="10715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>
                <a:solidFill>
                  <a:srgbClr val="7030A0"/>
                </a:solidFill>
              </a:rPr>
              <a:t>v</a:t>
            </a:r>
            <a:r>
              <a:rPr lang="cs-CZ" sz="6000" b="1" baseline="-25000" dirty="0" err="1" smtClean="0">
                <a:solidFill>
                  <a:srgbClr val="7030A0"/>
                </a:solidFill>
              </a:rPr>
              <a:t>b</a:t>
            </a:r>
            <a:endParaRPr lang="cs-CZ" sz="6000" b="1" baseline="-25000" dirty="0">
              <a:solidFill>
                <a:srgbClr val="7030A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2155987" y="5156391"/>
            <a:ext cx="1071570" cy="1071570"/>
            <a:chOff x="2155987" y="5156391"/>
            <a:chExt cx="1071570" cy="1071570"/>
          </a:xfrm>
        </p:grpSpPr>
        <p:sp>
          <p:nvSpPr>
            <p:cNvPr id="26" name="Oblouk 25"/>
            <p:cNvSpPr/>
            <p:nvPr/>
          </p:nvSpPr>
          <p:spPr>
            <a:xfrm>
              <a:off x="2155987" y="5156391"/>
              <a:ext cx="1071570" cy="1071570"/>
            </a:xfrm>
            <a:prstGeom prst="arc">
              <a:avLst>
                <a:gd name="adj1" fmla="val 15985766"/>
                <a:gd name="adj2" fmla="val 108705"/>
              </a:avLst>
            </a:prstGeom>
            <a:ln w="31750">
              <a:solidFill>
                <a:srgbClr val="66FF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Elipsa 26"/>
            <p:cNvSpPr/>
            <p:nvPr/>
          </p:nvSpPr>
          <p:spPr>
            <a:xfrm>
              <a:off x="2857488" y="5455022"/>
              <a:ext cx="71438" cy="71438"/>
            </a:xfrm>
            <a:prstGeom prst="ellipse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 rot="1061765">
            <a:off x="1442814" y="3227565"/>
            <a:ext cx="1071570" cy="1071570"/>
            <a:chOff x="2155987" y="5156391"/>
            <a:chExt cx="1071570" cy="1071570"/>
          </a:xfrm>
        </p:grpSpPr>
        <p:sp>
          <p:nvSpPr>
            <p:cNvPr id="30" name="Oblouk 29"/>
            <p:cNvSpPr/>
            <p:nvPr/>
          </p:nvSpPr>
          <p:spPr>
            <a:xfrm>
              <a:off x="2155987" y="5156391"/>
              <a:ext cx="1071570" cy="1071570"/>
            </a:xfrm>
            <a:prstGeom prst="arc">
              <a:avLst>
                <a:gd name="adj1" fmla="val 15985766"/>
                <a:gd name="adj2" fmla="val 108705"/>
              </a:avLst>
            </a:prstGeom>
            <a:ln w="31750">
              <a:solidFill>
                <a:srgbClr val="66FF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Elipsa 30"/>
            <p:cNvSpPr/>
            <p:nvPr/>
          </p:nvSpPr>
          <p:spPr>
            <a:xfrm>
              <a:off x="2857488" y="5455022"/>
              <a:ext cx="71438" cy="71438"/>
            </a:xfrm>
            <a:prstGeom prst="ellipse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 rot="7638374">
            <a:off x="3338541" y="2041376"/>
            <a:ext cx="1071570" cy="1071570"/>
            <a:chOff x="2155987" y="5156391"/>
            <a:chExt cx="1071570" cy="1071570"/>
          </a:xfrm>
        </p:grpSpPr>
        <p:sp>
          <p:nvSpPr>
            <p:cNvPr id="33" name="Oblouk 32"/>
            <p:cNvSpPr/>
            <p:nvPr/>
          </p:nvSpPr>
          <p:spPr>
            <a:xfrm>
              <a:off x="2155987" y="5156391"/>
              <a:ext cx="1071570" cy="1071570"/>
            </a:xfrm>
            <a:prstGeom prst="arc">
              <a:avLst>
                <a:gd name="adj1" fmla="val 15985766"/>
                <a:gd name="adj2" fmla="val 108705"/>
              </a:avLst>
            </a:prstGeom>
            <a:ln w="31750">
              <a:solidFill>
                <a:srgbClr val="66FF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Elipsa 33"/>
            <p:cNvSpPr/>
            <p:nvPr/>
          </p:nvSpPr>
          <p:spPr>
            <a:xfrm>
              <a:off x="2857488" y="5455022"/>
              <a:ext cx="71438" cy="71438"/>
            </a:xfrm>
            <a:prstGeom prst="ellipse">
              <a:avLst/>
            </a:prstGeom>
            <a:solidFill>
              <a:srgbClr val="66FF33"/>
            </a:solidFill>
            <a:ln>
              <a:solidFill>
                <a:srgbClr val="66FF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Rovnoramenný trojúhelník 3"/>
          <p:cNvSpPr/>
          <p:nvPr/>
        </p:nvSpPr>
        <p:spPr>
          <a:xfrm>
            <a:off x="1357290" y="1505538"/>
            <a:ext cx="6500858" cy="4214842"/>
          </a:xfrm>
          <a:prstGeom prst="triangle">
            <a:avLst>
              <a:gd name="adj" fmla="val 20226"/>
            </a:avLst>
          </a:prstGeom>
          <a:noFill/>
          <a:ln w="38100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rot="5400000">
            <a:off x="558054" y="3610538"/>
            <a:ext cx="4235823" cy="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1035822" y="2821778"/>
            <a:ext cx="3214707" cy="2571767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0800000">
            <a:off x="1931832" y="3773510"/>
            <a:ext cx="5926317" cy="194150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>
            <a:off x="3786182" y="1719852"/>
            <a:ext cx="12144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F0"/>
                </a:solidFill>
              </a:rPr>
              <a:t>A</a:t>
            </a:r>
            <a:r>
              <a:rPr lang="cs-CZ" sz="5400" baseline="-25000" dirty="0" smtClean="0">
                <a:solidFill>
                  <a:srgbClr val="00B0F0"/>
                </a:solidFill>
              </a:rPr>
              <a:t>1</a:t>
            </a:r>
            <a:endParaRPr lang="cs-CZ" sz="5400" baseline="-25000" dirty="0">
              <a:solidFill>
                <a:srgbClr val="00B0F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214414" y="3071810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7030A0"/>
                </a:solidFill>
              </a:rPr>
              <a:t>B</a:t>
            </a:r>
            <a:r>
              <a:rPr lang="cs-CZ" sz="5400" baseline="-25000" dirty="0" smtClean="0">
                <a:solidFill>
                  <a:srgbClr val="7030A0"/>
                </a:solidFill>
              </a:rPr>
              <a:t>1</a:t>
            </a:r>
            <a:endParaRPr lang="cs-CZ" sz="5400" baseline="-25000" dirty="0">
              <a:solidFill>
                <a:srgbClr val="7030A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2285984" y="5577504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C</a:t>
            </a:r>
            <a:r>
              <a:rPr lang="cs-CZ" sz="5400" baseline="-25000" dirty="0" smtClean="0">
                <a:solidFill>
                  <a:srgbClr val="FF0000"/>
                </a:solidFill>
              </a:rPr>
              <a:t>1</a:t>
            </a:r>
            <a:endParaRPr lang="cs-CZ" sz="5400" baseline="-25000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571736" y="3500438"/>
            <a:ext cx="928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66FF33"/>
                </a:solidFill>
              </a:rPr>
              <a:t>V</a:t>
            </a:r>
            <a:endParaRPr lang="cs-CZ" sz="5400" b="1" baseline="-25000" dirty="0">
              <a:solidFill>
                <a:srgbClr val="66FF33"/>
              </a:solidFill>
            </a:endParaRPr>
          </a:p>
        </p:txBody>
      </p:sp>
      <p:sp>
        <p:nvSpPr>
          <p:cNvPr id="55" name="Elipsa 54"/>
          <p:cNvSpPr/>
          <p:nvPr/>
        </p:nvSpPr>
        <p:spPr>
          <a:xfrm>
            <a:off x="2585183" y="3929066"/>
            <a:ext cx="214314" cy="214314"/>
          </a:xfrm>
          <a:prstGeom prst="ellipse">
            <a:avLst/>
          </a:prstGeom>
          <a:noFill/>
          <a:ln w="38100"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475656" y="2132856"/>
            <a:ext cx="576064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067944" y="5733256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364088" y="2721694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70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770" decel="100000"/>
                                        <p:tgtEl>
                                          <p:spTgt spid="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77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770" decel="100000"/>
                                        <p:tgtEl>
                                          <p:spTgt spid="2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9" dur="77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77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 tmFilter="0,0; .5, 1; 1, 1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770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6" dur="770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8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0" dur="77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1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770" decel="100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5" dur="770" decel="100000"/>
                                        <p:tgtEl>
                                          <p:spTgt spid="5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7" dur="77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9" dur="77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35" presetClass="emph" presetSubtype="0" repeatCount="5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 tmFilter="0,0; .5, 1; 1, 1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90" grpId="0"/>
      <p:bldP spid="91" grpId="0"/>
      <p:bldP spid="92" grpId="0"/>
      <p:bldP spid="54" grpId="0"/>
      <p:bldP spid="55" grpId="0" animBg="1"/>
      <p:bldP spid="55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428604"/>
            <a:ext cx="7215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0648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</a:t>
            </a:r>
            <a:r>
              <a:rPr lang="cs-CZ" sz="2800" b="1" baseline="-25000" dirty="0" smtClean="0">
                <a:solidFill>
                  <a:srgbClr val="00B0F0"/>
                </a:solidFill>
              </a:rPr>
              <a:t>a</a:t>
            </a:r>
            <a:r>
              <a:rPr lang="cs-CZ" sz="2800" dirty="0" smtClean="0"/>
              <a:t> (AA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)… výška ke straně a</a:t>
            </a:r>
          </a:p>
          <a:p>
            <a:r>
              <a:rPr lang="cs-CZ" sz="2800" b="1" dirty="0" err="1" smtClean="0">
                <a:solidFill>
                  <a:srgbClr val="7030A0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7030A0"/>
                </a:solidFill>
              </a:rPr>
              <a:t>b</a:t>
            </a:r>
            <a:r>
              <a:rPr lang="cs-CZ" sz="2800" dirty="0" smtClean="0"/>
              <a:t> (BB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)… výška ke straně b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c</a:t>
            </a:r>
            <a:r>
              <a:rPr lang="cs-CZ" sz="2800" b="1" dirty="0" smtClean="0"/>
              <a:t> </a:t>
            </a:r>
            <a:r>
              <a:rPr lang="cs-CZ" sz="2800" dirty="0" smtClean="0"/>
              <a:t>(CC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)… výška ke straně c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140968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A</a:t>
            </a:r>
            <a:r>
              <a:rPr lang="cs-CZ" sz="2800" b="1" baseline="-25000" dirty="0" smtClean="0">
                <a:solidFill>
                  <a:srgbClr val="00B0F0"/>
                </a:solidFill>
              </a:rPr>
              <a:t>1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7030A0"/>
                </a:solidFill>
              </a:rPr>
              <a:t>B</a:t>
            </a:r>
            <a:r>
              <a:rPr lang="cs-CZ" sz="2800" b="1" baseline="-25000" dirty="0" smtClean="0">
                <a:solidFill>
                  <a:srgbClr val="7030A0"/>
                </a:solidFill>
              </a:rPr>
              <a:t>1</a:t>
            </a:r>
            <a:r>
              <a:rPr lang="cs-CZ" sz="2800" dirty="0" smtClean="0"/>
              <a:t>, </a:t>
            </a:r>
            <a:r>
              <a:rPr lang="cs-CZ" sz="2800" b="1" dirty="0" smtClean="0">
                <a:solidFill>
                  <a:srgbClr val="FF0000"/>
                </a:solidFill>
              </a:rPr>
              <a:t>C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… paty výšek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131077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   Přímky, na </a:t>
            </a:r>
            <a:r>
              <a:rPr lang="cs-CZ" sz="2800" b="1" dirty="0" smtClean="0">
                <a:solidFill>
                  <a:srgbClr val="00B0F0"/>
                </a:solidFill>
              </a:rPr>
              <a:t>kterých </a:t>
            </a:r>
            <a:r>
              <a:rPr lang="cs-CZ" sz="2800" b="1" dirty="0" smtClean="0">
                <a:solidFill>
                  <a:srgbClr val="00B0F0"/>
                </a:solidFill>
              </a:rPr>
              <a:t>výšky </a:t>
            </a:r>
            <a:r>
              <a:rPr lang="el-GR" sz="2800" b="1" dirty="0" smtClean="0">
                <a:solidFill>
                  <a:srgbClr val="00B0F0"/>
                </a:solidFill>
              </a:rPr>
              <a:t>Δ</a:t>
            </a:r>
            <a:r>
              <a:rPr lang="cs-CZ" sz="2800" b="1" dirty="0" smtClean="0">
                <a:solidFill>
                  <a:srgbClr val="00B0F0"/>
                </a:solidFill>
              </a:rPr>
              <a:t> leží, se protínají v jednom společném bodě V.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13285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Každá výška je kolmá k jedné ze stran </a:t>
            </a:r>
            <a:r>
              <a:rPr lang="el-GR" sz="2800" b="1" dirty="0" smtClean="0">
                <a:solidFill>
                  <a:schemeClr val="accent6">
                    <a:lumMod val="75000"/>
                  </a:schemeClr>
                </a:solidFill>
              </a:rPr>
              <a:t>Δ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. 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</TotalTime>
  <Words>81</Words>
  <Application>Microsoft Office PowerPoint</Application>
  <PresentationFormat>Předvádění na obrazovce (4:3)</PresentationFormat>
  <Paragraphs>25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Výšky trojúhelníku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Učitel</cp:lastModifiedBy>
  <cp:revision>236</cp:revision>
  <dcterms:modified xsi:type="dcterms:W3CDTF">2012-06-20T09:20:44Z</dcterms:modified>
</cp:coreProperties>
</file>