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67" r:id="rId3"/>
    <p:sldId id="269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6D46D-40E2-4C85-9BA1-8E48CA09BC61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D62C2-CC38-4184-A063-0D7BF54A7F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27.5.2011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136904" cy="3456384"/>
          </a:xfrm>
        </p:spPr>
        <p:txBody>
          <a:bodyPr>
            <a:noAutofit/>
          </a:bodyPr>
          <a:lstStyle/>
          <a:p>
            <a:pPr algn="ctr"/>
            <a:r>
              <a:rPr lang="cs-CZ" sz="11500" b="1" dirty="0" smtClean="0">
                <a:solidFill>
                  <a:srgbClr val="00B0F0"/>
                </a:solidFill>
              </a:rPr>
              <a:t>Těžnice trojúhelníku</a:t>
            </a:r>
            <a:endParaRPr lang="cs-CZ" sz="115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4476" y="4988768"/>
            <a:ext cx="6200796" cy="1752600"/>
          </a:xfrm>
        </p:spPr>
        <p:txBody>
          <a:bodyPr>
            <a:normAutofit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Autor: Tomáš Najman</a:t>
            </a:r>
          </a:p>
          <a:p>
            <a:pPr algn="ctr"/>
            <a:r>
              <a:rPr lang="cs-CZ" sz="1600" dirty="0" smtClean="0"/>
              <a:t>Vytvořeno v rámci v projektu „EU peníze školám“ </a:t>
            </a:r>
          </a:p>
          <a:p>
            <a:pPr algn="ctr"/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4" name="Obrázek 3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1692" y="188640"/>
            <a:ext cx="5029200" cy="12192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215306" y="4859868"/>
            <a:ext cx="2903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VY_32_INOVACE_45_</a:t>
            </a:r>
            <a:r>
              <a:rPr lang="cs-CZ" b="1" dirty="0" err="1" smtClean="0"/>
              <a:t>teznice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000100" y="493456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57422" y="71414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72396" y="4934562"/>
            <a:ext cx="6429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071934" y="2285992"/>
            <a:ext cx="1071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</a:rPr>
              <a:t>t</a:t>
            </a:r>
            <a:r>
              <a:rPr lang="cs-CZ" sz="6000" b="1" baseline="-25000" dirty="0" smtClean="0">
                <a:solidFill>
                  <a:srgbClr val="00B0F0"/>
                </a:solidFill>
              </a:rPr>
              <a:t>a</a:t>
            </a:r>
            <a:endParaRPr lang="cs-CZ" sz="6000" b="1" baseline="-25000" dirty="0">
              <a:solidFill>
                <a:srgbClr val="00B0F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714744" y="3929066"/>
            <a:ext cx="1071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err="1" smtClean="0">
                <a:solidFill>
                  <a:srgbClr val="FF0000"/>
                </a:solidFill>
              </a:rPr>
              <a:t>t</a:t>
            </a:r>
            <a:r>
              <a:rPr lang="cs-CZ" sz="6000" b="1" baseline="-25000" dirty="0" err="1" smtClean="0">
                <a:solidFill>
                  <a:srgbClr val="FF0000"/>
                </a:solidFill>
              </a:rPr>
              <a:t>c</a:t>
            </a:r>
            <a:endParaRPr lang="cs-CZ" sz="6000" b="1" baseline="-250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43108" y="2913403"/>
            <a:ext cx="107157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err="1" smtClean="0">
                <a:solidFill>
                  <a:srgbClr val="7030A0"/>
                </a:solidFill>
              </a:rPr>
              <a:t>t</a:t>
            </a:r>
            <a:r>
              <a:rPr lang="cs-CZ" sz="6000" b="1" baseline="-25000" dirty="0" err="1" smtClean="0">
                <a:solidFill>
                  <a:srgbClr val="7030A0"/>
                </a:solidFill>
              </a:rPr>
              <a:t>b</a:t>
            </a:r>
            <a:endParaRPr lang="cs-CZ" sz="6000" b="1" baseline="-25000" dirty="0">
              <a:solidFill>
                <a:srgbClr val="7030A0"/>
              </a:solidFill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1357290" y="862596"/>
            <a:ext cx="6500858" cy="4214842"/>
          </a:xfrm>
          <a:prstGeom prst="triangle">
            <a:avLst>
              <a:gd name="adj" fmla="val 20226"/>
            </a:avLst>
          </a:prstGeom>
          <a:noFill/>
          <a:ln w="3810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 rot="16200000" flipH="1">
            <a:off x="1536944" y="1988706"/>
            <a:ext cx="4212718" cy="19346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rot="10800000" flipV="1">
            <a:off x="1357294" y="2963143"/>
            <a:ext cx="3923045" cy="210893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10800000">
            <a:off x="2009104" y="2950264"/>
            <a:ext cx="5849048" cy="2121812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ovéPole 89"/>
          <p:cNvSpPr txBox="1"/>
          <p:nvPr/>
        </p:nvSpPr>
        <p:spPr>
          <a:xfrm>
            <a:off x="5286380" y="2291356"/>
            <a:ext cx="12144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err="1" smtClean="0">
                <a:solidFill>
                  <a:srgbClr val="00B0F0"/>
                </a:solidFill>
              </a:rPr>
              <a:t>S</a:t>
            </a:r>
            <a:r>
              <a:rPr lang="cs-CZ" sz="5400" baseline="-25000" dirty="0" err="1" smtClean="0">
                <a:solidFill>
                  <a:srgbClr val="00B0F0"/>
                </a:solidFill>
              </a:rPr>
              <a:t>a</a:t>
            </a:r>
            <a:endParaRPr lang="cs-CZ" sz="5400" baseline="-25000" dirty="0">
              <a:solidFill>
                <a:srgbClr val="00B0F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1214414" y="2428868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err="1" smtClean="0">
                <a:solidFill>
                  <a:srgbClr val="7030A0"/>
                </a:solidFill>
              </a:rPr>
              <a:t>S</a:t>
            </a:r>
            <a:r>
              <a:rPr lang="cs-CZ" sz="5400" baseline="-25000" dirty="0" err="1" smtClean="0">
                <a:solidFill>
                  <a:srgbClr val="7030A0"/>
                </a:solidFill>
              </a:rPr>
              <a:t>b</a:t>
            </a:r>
            <a:endParaRPr lang="cs-CZ" sz="5400" baseline="-25000" dirty="0">
              <a:solidFill>
                <a:srgbClr val="7030A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4357686" y="5006000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err="1" smtClean="0">
                <a:solidFill>
                  <a:srgbClr val="FF0000"/>
                </a:solidFill>
              </a:rPr>
              <a:t>S</a:t>
            </a:r>
            <a:r>
              <a:rPr lang="cs-CZ" sz="5400" baseline="-25000" dirty="0" err="1" smtClean="0">
                <a:solidFill>
                  <a:srgbClr val="FF0000"/>
                </a:solidFill>
              </a:rPr>
              <a:t>c</a:t>
            </a:r>
            <a:endParaRPr lang="cs-CZ" sz="5400" baseline="-25000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571868" y="2791422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66FF33"/>
                </a:solidFill>
              </a:rPr>
              <a:t>T</a:t>
            </a:r>
            <a:endParaRPr lang="cs-CZ" sz="5400" b="1" baseline="-25000" dirty="0">
              <a:solidFill>
                <a:srgbClr val="66FF33"/>
              </a:solidFill>
            </a:endParaRPr>
          </a:p>
        </p:txBody>
      </p:sp>
      <p:sp>
        <p:nvSpPr>
          <p:cNvPr id="55" name="Elipsa 54"/>
          <p:cNvSpPr/>
          <p:nvPr/>
        </p:nvSpPr>
        <p:spPr>
          <a:xfrm>
            <a:off x="3870499" y="3558997"/>
            <a:ext cx="214314" cy="214314"/>
          </a:xfrm>
          <a:prstGeom prst="ellipse">
            <a:avLst/>
          </a:prstGeom>
          <a:noFill/>
          <a:ln w="3810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3" name="Skupina 32"/>
          <p:cNvGrpSpPr/>
          <p:nvPr/>
        </p:nvGrpSpPr>
        <p:grpSpPr>
          <a:xfrm rot="356512">
            <a:off x="4933126" y="2596899"/>
            <a:ext cx="2634251" cy="2588241"/>
            <a:chOff x="4963498" y="2590918"/>
            <a:chExt cx="2634251" cy="2588241"/>
          </a:xfrm>
        </p:grpSpPr>
        <p:grpSp>
          <p:nvGrpSpPr>
            <p:cNvPr id="20" name="Skupina 36"/>
            <p:cNvGrpSpPr/>
            <p:nvPr/>
          </p:nvGrpSpPr>
          <p:grpSpPr>
            <a:xfrm rot="20283462" flipH="1">
              <a:off x="6800846" y="3027460"/>
              <a:ext cx="796903" cy="2151699"/>
              <a:chOff x="4772028" y="1994028"/>
              <a:chExt cx="804520" cy="2151699"/>
            </a:xfrm>
          </p:grpSpPr>
          <p:sp>
            <p:nvSpPr>
              <p:cNvPr id="30" name="Rovnoramenný trojúhelník 29"/>
              <p:cNvSpPr/>
              <p:nvPr/>
            </p:nvSpPr>
            <p:spPr>
              <a:xfrm rot="1396952" flipH="1" flipV="1">
                <a:off x="4772028" y="3576248"/>
                <a:ext cx="84496" cy="569479"/>
              </a:xfrm>
              <a:prstGeom prst="triangle">
                <a:avLst>
                  <a:gd name="adj" fmla="val 49428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1" name="Přímá spojovací čára 30"/>
              <p:cNvCxnSpPr/>
              <p:nvPr/>
            </p:nvCxnSpPr>
            <p:spPr>
              <a:xfrm rot="5400000">
                <a:off x="4326383" y="2529813"/>
                <a:ext cx="1785950" cy="714380"/>
              </a:xfrm>
              <a:prstGeom prst="line">
                <a:avLst/>
              </a:prstGeom>
              <a:ln w="1270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Skupina 37"/>
            <p:cNvGrpSpPr/>
            <p:nvPr/>
          </p:nvGrpSpPr>
          <p:grpSpPr>
            <a:xfrm rot="1836525" flipH="1">
              <a:off x="4963498" y="2911329"/>
              <a:ext cx="778376" cy="2071701"/>
              <a:chOff x="5724534" y="2000240"/>
              <a:chExt cx="704854" cy="2000264"/>
            </a:xfrm>
          </p:grpSpPr>
          <p:sp>
            <p:nvSpPr>
              <p:cNvPr id="28" name="Šikmý pruh 27"/>
              <p:cNvSpPr/>
              <p:nvPr/>
            </p:nvSpPr>
            <p:spPr>
              <a:xfrm flipH="1">
                <a:off x="6250188" y="3560031"/>
                <a:ext cx="179200" cy="440473"/>
              </a:xfrm>
              <a:prstGeom prst="diagStrip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9" name="Přímá spojovací čára 28"/>
              <p:cNvCxnSpPr/>
              <p:nvPr/>
            </p:nvCxnSpPr>
            <p:spPr>
              <a:xfrm rot="16200000" flipH="1">
                <a:off x="5187920" y="2536852"/>
                <a:ext cx="1688480" cy="615256"/>
              </a:xfrm>
              <a:prstGeom prst="line">
                <a:avLst/>
              </a:prstGeom>
              <a:ln w="1270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Skupina 39"/>
            <p:cNvGrpSpPr/>
            <p:nvPr/>
          </p:nvGrpSpPr>
          <p:grpSpPr>
            <a:xfrm rot="286360" flipH="1">
              <a:off x="6105708" y="2590918"/>
              <a:ext cx="495334" cy="826159"/>
              <a:chOff x="5357818" y="1388395"/>
              <a:chExt cx="500066" cy="826159"/>
            </a:xfrm>
          </p:grpSpPr>
          <p:sp>
            <p:nvSpPr>
              <p:cNvPr id="26" name="Elipsa 25"/>
              <p:cNvSpPr/>
              <p:nvPr/>
            </p:nvSpPr>
            <p:spPr>
              <a:xfrm>
                <a:off x="5357818" y="1714488"/>
                <a:ext cx="500066" cy="500066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7" name="Vývojový diagram: alternativní postup 26"/>
              <p:cNvSpPr/>
              <p:nvPr/>
            </p:nvSpPr>
            <p:spPr>
              <a:xfrm>
                <a:off x="5531791" y="1388395"/>
                <a:ext cx="142876" cy="500066"/>
              </a:xfrm>
              <a:prstGeom prst="flowChartAlternateProcess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sp>
        <p:nvSpPr>
          <p:cNvPr id="34" name="Oblouk 33"/>
          <p:cNvSpPr/>
          <p:nvPr/>
        </p:nvSpPr>
        <p:spPr>
          <a:xfrm rot="2367827" flipH="1">
            <a:off x="4348261" y="1614399"/>
            <a:ext cx="6800672" cy="6776782"/>
          </a:xfrm>
          <a:prstGeom prst="arc">
            <a:avLst>
              <a:gd name="adj1" fmla="val 19676072"/>
              <a:gd name="adj2" fmla="val 1810515"/>
            </a:avLst>
          </a:prstGeom>
          <a:ln w="254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 rot="12877531" flipH="1">
            <a:off x="-784368" y="-2232915"/>
            <a:ext cx="6800672" cy="6776782"/>
          </a:xfrm>
          <a:prstGeom prst="arc">
            <a:avLst>
              <a:gd name="adj1" fmla="val 19676072"/>
              <a:gd name="adj2" fmla="val 1810515"/>
            </a:avLst>
          </a:prstGeom>
          <a:ln w="254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64" name="Skupina 63"/>
          <p:cNvGrpSpPr/>
          <p:nvPr/>
        </p:nvGrpSpPr>
        <p:grpSpPr>
          <a:xfrm rot="21437286">
            <a:off x="2964527" y="640338"/>
            <a:ext cx="2533259" cy="2723742"/>
            <a:chOff x="2910210" y="698729"/>
            <a:chExt cx="2533259" cy="2723742"/>
          </a:xfrm>
        </p:grpSpPr>
        <p:grpSp>
          <p:nvGrpSpPr>
            <p:cNvPr id="37" name="Skupina 36"/>
            <p:cNvGrpSpPr/>
            <p:nvPr/>
          </p:nvGrpSpPr>
          <p:grpSpPr>
            <a:xfrm rot="10148284" flipH="1">
              <a:off x="2910210" y="698729"/>
              <a:ext cx="796903" cy="2151699"/>
              <a:chOff x="4772028" y="1994028"/>
              <a:chExt cx="804520" cy="2151699"/>
            </a:xfrm>
          </p:grpSpPr>
          <p:sp>
            <p:nvSpPr>
              <p:cNvPr id="44" name="Rovnoramenný trojúhelník 43"/>
              <p:cNvSpPr/>
              <p:nvPr/>
            </p:nvSpPr>
            <p:spPr>
              <a:xfrm rot="1396952" flipH="1" flipV="1">
                <a:off x="4772028" y="3576248"/>
                <a:ext cx="84496" cy="569479"/>
              </a:xfrm>
              <a:prstGeom prst="triangle">
                <a:avLst>
                  <a:gd name="adj" fmla="val 49428"/>
                </a:avLst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5" name="Přímá spojovací čára 44"/>
              <p:cNvCxnSpPr/>
              <p:nvPr/>
            </p:nvCxnSpPr>
            <p:spPr>
              <a:xfrm rot="5400000">
                <a:off x="4326383" y="2529813"/>
                <a:ext cx="1785950" cy="714380"/>
              </a:xfrm>
              <a:prstGeom prst="line">
                <a:avLst/>
              </a:prstGeom>
              <a:ln w="1270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Skupina 37"/>
            <p:cNvGrpSpPr/>
            <p:nvPr/>
          </p:nvGrpSpPr>
          <p:grpSpPr>
            <a:xfrm rot="13002378" flipH="1">
              <a:off x="4665091" y="1141988"/>
              <a:ext cx="778378" cy="2071701"/>
              <a:chOff x="5724532" y="2000240"/>
              <a:chExt cx="704856" cy="2000264"/>
            </a:xfrm>
          </p:grpSpPr>
          <p:sp>
            <p:nvSpPr>
              <p:cNvPr id="42" name="Šikmý pruh 41"/>
              <p:cNvSpPr/>
              <p:nvPr/>
            </p:nvSpPr>
            <p:spPr>
              <a:xfrm flipH="1">
                <a:off x="6250188" y="3560031"/>
                <a:ext cx="179200" cy="440473"/>
              </a:xfrm>
              <a:prstGeom prst="diagStrip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43" name="Přímá spojovací čára 42"/>
              <p:cNvCxnSpPr/>
              <p:nvPr/>
            </p:nvCxnSpPr>
            <p:spPr>
              <a:xfrm rot="16200000" flipH="1">
                <a:off x="5187920" y="2536852"/>
                <a:ext cx="1688480" cy="615256"/>
              </a:xfrm>
              <a:prstGeom prst="line">
                <a:avLst/>
              </a:prstGeom>
              <a:ln w="1270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Skupina 39"/>
            <p:cNvGrpSpPr/>
            <p:nvPr/>
          </p:nvGrpSpPr>
          <p:grpSpPr>
            <a:xfrm rot="11250914" flipH="1">
              <a:off x="3711402" y="2596312"/>
              <a:ext cx="495334" cy="826159"/>
              <a:chOff x="5357818" y="1388395"/>
              <a:chExt cx="500066" cy="826159"/>
            </a:xfrm>
          </p:grpSpPr>
          <p:sp>
            <p:nvSpPr>
              <p:cNvPr id="40" name="Elipsa 39"/>
              <p:cNvSpPr/>
              <p:nvPr/>
            </p:nvSpPr>
            <p:spPr>
              <a:xfrm>
                <a:off x="5357818" y="1714488"/>
                <a:ext cx="500066" cy="500066"/>
              </a:xfrm>
              <a:prstGeom prst="ellipse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Vývojový diagram: alternativní postup 40"/>
              <p:cNvSpPr/>
              <p:nvPr/>
            </p:nvSpPr>
            <p:spPr>
              <a:xfrm>
                <a:off x="5531791" y="1388395"/>
                <a:ext cx="142876" cy="500066"/>
              </a:xfrm>
              <a:prstGeom prst="flowChartAlternateProcess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cxnSp>
        <p:nvCxnSpPr>
          <p:cNvPr id="47" name="Přímá spojovací čára 46"/>
          <p:cNvCxnSpPr/>
          <p:nvPr/>
        </p:nvCxnSpPr>
        <p:spPr>
          <a:xfrm rot="5400000" flipH="1" flipV="1">
            <a:off x="4063289" y="2118575"/>
            <a:ext cx="2369708" cy="1764410"/>
          </a:xfrm>
          <a:prstGeom prst="line">
            <a:avLst/>
          </a:prstGeom>
          <a:ln w="2540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 rot="5400000" flipH="1" flipV="1">
            <a:off x="5193484" y="2904712"/>
            <a:ext cx="168020" cy="125103"/>
          </a:xfrm>
          <a:prstGeom prst="line">
            <a:avLst/>
          </a:prstGeom>
          <a:ln w="508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/>
          <p:nvPr/>
        </p:nvCxnSpPr>
        <p:spPr>
          <a:xfrm>
            <a:off x="1928794" y="2938378"/>
            <a:ext cx="173885" cy="54951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 rot="5400000" flipH="1" flipV="1">
            <a:off x="4509811" y="5065026"/>
            <a:ext cx="219156" cy="3418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55"/>
          <p:cNvSpPr txBox="1"/>
          <p:nvPr/>
        </p:nvSpPr>
        <p:spPr>
          <a:xfrm>
            <a:off x="1547664" y="1700808"/>
            <a:ext cx="576064" cy="936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b</a:t>
            </a:r>
            <a:endParaRPr lang="cs-CZ" sz="5400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8" name="TextovéPole 55"/>
          <p:cNvSpPr txBox="1"/>
          <p:nvPr/>
        </p:nvSpPr>
        <p:spPr>
          <a:xfrm>
            <a:off x="4355976" y="134076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a</a:t>
            </a:r>
            <a:endParaRPr lang="cs-CZ" sz="5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9" name="TextovéPole 55"/>
          <p:cNvSpPr txBox="1"/>
          <p:nvPr/>
        </p:nvSpPr>
        <p:spPr>
          <a:xfrm>
            <a:off x="3131840" y="494116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400" dirty="0" smtClean="0">
                <a:solidFill>
                  <a:schemeClr val="bg2">
                    <a:lumMod val="25000"/>
                  </a:schemeClr>
                </a:solidFill>
              </a:rPr>
              <a:t>c</a:t>
            </a:r>
            <a:endParaRPr lang="cs-CZ" sz="5400" baseline="-250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6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7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770" decel="100000"/>
                                        <p:tgtEl>
                                          <p:spTgt spid="2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70" decel="100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770" decel="100000"/>
                                        <p:tgtEl>
                                          <p:spTgt spid="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1" dur="77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3" dur="77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7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770" decel="100000"/>
                                        <p:tgtEl>
                                          <p:spTgt spid="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5" dur="77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7" dur="77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70" decel="100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4" dur="770" decel="100000"/>
                                        <p:tgtEl>
                                          <p:spTgt spid="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6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8" dur="77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 tmFilter="0,0; .5, 1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77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770" decel="100000"/>
                                        <p:tgtEl>
                                          <p:spTgt spid="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0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2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770" decel="100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770" decel="100000"/>
                                        <p:tgtEl>
                                          <p:spTgt spid="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1" dur="77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53" dur="77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5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00"/>
                            </p:stCondLst>
                            <p:childTnLst>
                              <p:par>
                                <p:cTn id="156" presetID="35" presetClass="emph" presetSubtype="0" repeatCount="5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90" grpId="0"/>
      <p:bldP spid="91" grpId="0"/>
      <p:bldP spid="92" grpId="0"/>
      <p:bldP spid="54" grpId="0"/>
      <p:bldP spid="55" grpId="0" animBg="1"/>
      <p:bldP spid="55" grpId="1" animBg="1"/>
      <p:bldP spid="34" grpId="0" animBg="1"/>
      <p:bldP spid="3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00100" y="428604"/>
            <a:ext cx="72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60648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t</a:t>
            </a:r>
            <a:r>
              <a:rPr lang="cs-CZ" sz="2800" b="1" baseline="-25000" dirty="0" smtClean="0">
                <a:solidFill>
                  <a:srgbClr val="00B0F0"/>
                </a:solidFill>
              </a:rPr>
              <a:t>a</a:t>
            </a:r>
            <a:r>
              <a:rPr lang="cs-CZ" sz="2800" dirty="0" smtClean="0"/>
              <a:t> (</a:t>
            </a:r>
            <a:r>
              <a:rPr lang="cs-CZ" sz="2800" dirty="0" err="1" smtClean="0"/>
              <a:t>AS</a:t>
            </a:r>
            <a:r>
              <a:rPr lang="cs-CZ" sz="2800" baseline="-25000" dirty="0" err="1" smtClean="0"/>
              <a:t>a</a:t>
            </a:r>
            <a:r>
              <a:rPr lang="cs-CZ" sz="2800" dirty="0" smtClean="0"/>
              <a:t>)… těžnice ke straně a</a:t>
            </a:r>
          </a:p>
          <a:p>
            <a:r>
              <a:rPr lang="cs-CZ" sz="2800" b="1" dirty="0" err="1" smtClean="0">
                <a:solidFill>
                  <a:srgbClr val="7030A0"/>
                </a:solidFill>
              </a:rPr>
              <a:t>t</a:t>
            </a:r>
            <a:r>
              <a:rPr lang="cs-CZ" sz="2800" b="1" baseline="-25000" dirty="0" err="1" smtClean="0">
                <a:solidFill>
                  <a:srgbClr val="7030A0"/>
                </a:solidFill>
              </a:rPr>
              <a:t>b</a:t>
            </a:r>
            <a:r>
              <a:rPr lang="cs-CZ" sz="2800" dirty="0" smtClean="0"/>
              <a:t> (</a:t>
            </a:r>
            <a:r>
              <a:rPr lang="cs-CZ" sz="2800" dirty="0" err="1" smtClean="0"/>
              <a:t>BS</a:t>
            </a:r>
            <a:r>
              <a:rPr lang="cs-CZ" sz="2800" baseline="-25000" dirty="0" err="1" smtClean="0"/>
              <a:t>b</a:t>
            </a:r>
            <a:r>
              <a:rPr lang="cs-CZ" sz="2800" dirty="0" smtClean="0"/>
              <a:t>)… těžnice ke straně b</a:t>
            </a:r>
          </a:p>
          <a:p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r>
              <a:rPr lang="cs-CZ" sz="2800" b="1" baseline="-25000" dirty="0" err="1" smtClean="0">
                <a:solidFill>
                  <a:srgbClr val="FF0000"/>
                </a:solidFill>
              </a:rPr>
              <a:t>c</a:t>
            </a:r>
            <a:r>
              <a:rPr lang="cs-CZ" sz="2800" b="1" dirty="0" smtClean="0"/>
              <a:t> </a:t>
            </a:r>
            <a:r>
              <a:rPr lang="cs-CZ" sz="2800" dirty="0" smtClean="0"/>
              <a:t>(</a:t>
            </a:r>
            <a:r>
              <a:rPr lang="cs-CZ" sz="2800" dirty="0" err="1" smtClean="0"/>
              <a:t>CS</a:t>
            </a:r>
            <a:r>
              <a:rPr lang="cs-CZ" sz="2800" baseline="-25000" dirty="0" err="1" smtClean="0"/>
              <a:t>c</a:t>
            </a:r>
            <a:r>
              <a:rPr lang="cs-CZ" sz="2800" dirty="0" smtClean="0"/>
              <a:t>)… těžnice ke straně c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284984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B0F0"/>
                </a:solidFill>
              </a:rPr>
              <a:t>S</a:t>
            </a:r>
            <a:r>
              <a:rPr lang="cs-CZ" sz="2800" b="1" baseline="-25000" dirty="0" err="1" smtClean="0">
                <a:solidFill>
                  <a:srgbClr val="00B0F0"/>
                </a:solidFill>
              </a:rPr>
              <a:t>a</a:t>
            </a:r>
            <a:r>
              <a:rPr lang="cs-CZ" sz="2800" dirty="0" smtClean="0"/>
              <a:t>, </a:t>
            </a:r>
            <a:r>
              <a:rPr lang="cs-CZ" sz="2800" b="1" dirty="0" err="1" smtClean="0">
                <a:solidFill>
                  <a:srgbClr val="7030A0"/>
                </a:solidFill>
              </a:rPr>
              <a:t>S</a:t>
            </a:r>
            <a:r>
              <a:rPr lang="cs-CZ" sz="2800" b="1" baseline="-25000" dirty="0" err="1" smtClean="0">
                <a:solidFill>
                  <a:srgbClr val="7030A0"/>
                </a:solidFill>
              </a:rPr>
              <a:t>b</a:t>
            </a:r>
            <a:r>
              <a:rPr lang="cs-CZ" sz="2800" dirty="0" smtClean="0"/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S</a:t>
            </a:r>
            <a:r>
              <a:rPr lang="cs-CZ" sz="2800" b="1" baseline="-25000" dirty="0" err="1" smtClean="0">
                <a:solidFill>
                  <a:srgbClr val="FF0000"/>
                </a:solidFill>
              </a:rPr>
              <a:t>c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… středy jednotlivých stran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131077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   Všechny těžnice </a:t>
            </a:r>
            <a:r>
              <a:rPr lang="el-GR" sz="2800" b="1" dirty="0" smtClean="0">
                <a:solidFill>
                  <a:srgbClr val="00B0F0"/>
                </a:solidFill>
              </a:rPr>
              <a:t>Δ</a:t>
            </a:r>
            <a:r>
              <a:rPr lang="cs-CZ" sz="2800" b="1" dirty="0" smtClean="0">
                <a:solidFill>
                  <a:srgbClr val="00B0F0"/>
                </a:solidFill>
              </a:rPr>
              <a:t> se protínají v </a:t>
            </a:r>
            <a:r>
              <a:rPr lang="cs-CZ" sz="2800" b="1" i="1" u="sng" dirty="0" smtClean="0">
                <a:solidFill>
                  <a:srgbClr val="00B0F0"/>
                </a:solidFill>
              </a:rPr>
              <a:t>těžišti T</a:t>
            </a:r>
            <a:r>
              <a:rPr lang="cs-CZ" sz="2800" b="1" dirty="0" smtClean="0">
                <a:solidFill>
                  <a:srgbClr val="00B0F0"/>
                </a:solidFill>
              </a:rPr>
              <a:t>. 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060848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   Každá těžnice spojuje jeden vrchol </a:t>
            </a:r>
            <a:r>
              <a:rPr lang="el-GR" sz="2800" b="1" dirty="0" smtClean="0">
                <a:solidFill>
                  <a:schemeClr val="accent6">
                    <a:lumMod val="75000"/>
                  </a:schemeClr>
                </a:solidFill>
              </a:rPr>
              <a:t>Δ</a:t>
            </a: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 se středem jeho protější strany. 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733</TotalTime>
  <Words>78</Words>
  <Application>Microsoft Office PowerPoint</Application>
  <PresentationFormat>Předvádění na obrazovce (4:3)</PresentationFormat>
  <Paragraphs>25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Těžnice trojúhelníku</vt:lpstr>
      <vt:lpstr>Snímek 2</vt:lpstr>
      <vt:lpstr>Snímek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Přímá úměrnost</dc:title>
  <cp:lastModifiedBy>najman</cp:lastModifiedBy>
  <cp:revision>264</cp:revision>
  <dcterms:modified xsi:type="dcterms:W3CDTF">2011-05-27T11:02:00Z</dcterms:modified>
</cp:coreProperties>
</file>