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67" r:id="rId3"/>
    <p:sldId id="26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6D46D-40E2-4C85-9BA1-8E48CA09BC61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4D62C2-CC38-4184-A063-0D7BF54A7F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556792"/>
            <a:ext cx="8136904" cy="3456384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>
                <a:solidFill>
                  <a:srgbClr val="00B0F0"/>
                </a:solidFill>
              </a:rPr>
              <a:t>Střední příčky trojúhelníku</a:t>
            </a:r>
            <a:endParaRPr lang="cs-CZ" sz="9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033462" y="4797152"/>
            <a:ext cx="31735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VY_32_INOVACE_46_</a:t>
            </a:r>
            <a:r>
              <a:rPr lang="cs-CZ" b="1" dirty="0" err="1" smtClean="0"/>
              <a:t>str</a:t>
            </a:r>
            <a:r>
              <a:rPr lang="cs-CZ" b="1" dirty="0" smtClean="0"/>
              <a:t>_</a:t>
            </a:r>
            <a:r>
              <a:rPr lang="cs-CZ" b="1" dirty="0" err="1" smtClean="0"/>
              <a:t>pricky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0100" y="4934562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71414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72396" y="4934562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780350" y="3573016"/>
            <a:ext cx="10715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>
                <a:solidFill>
                  <a:srgbClr val="00B0F0"/>
                </a:solidFill>
              </a:rPr>
              <a:t>s</a:t>
            </a:r>
            <a:r>
              <a:rPr lang="cs-CZ" sz="6000" b="1" baseline="-25000" dirty="0" err="1" smtClean="0">
                <a:solidFill>
                  <a:srgbClr val="00B0F0"/>
                </a:solidFill>
              </a:rPr>
              <a:t>a</a:t>
            </a:r>
            <a:endParaRPr lang="cs-CZ" sz="6000" b="1" baseline="-25000" dirty="0">
              <a:solidFill>
                <a:srgbClr val="00B0F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284406" y="1916832"/>
            <a:ext cx="10715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>
                <a:solidFill>
                  <a:srgbClr val="FF0000"/>
                </a:solidFill>
              </a:rPr>
              <a:t>s</a:t>
            </a:r>
            <a:r>
              <a:rPr lang="cs-CZ" sz="6000" b="1" baseline="-25000" dirty="0" err="1" smtClean="0">
                <a:solidFill>
                  <a:srgbClr val="FF0000"/>
                </a:solidFill>
              </a:rPr>
              <a:t>c</a:t>
            </a:r>
            <a:endParaRPr lang="cs-CZ" sz="6000" b="1" baseline="-250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12598" y="3501008"/>
            <a:ext cx="10715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>
                <a:solidFill>
                  <a:srgbClr val="7030A0"/>
                </a:solidFill>
              </a:rPr>
              <a:t>s</a:t>
            </a:r>
            <a:r>
              <a:rPr lang="cs-CZ" sz="6000" b="1" baseline="-25000" dirty="0" err="1" smtClean="0">
                <a:solidFill>
                  <a:srgbClr val="7030A0"/>
                </a:solidFill>
              </a:rPr>
              <a:t>b</a:t>
            </a:r>
            <a:endParaRPr lang="cs-CZ" sz="6000" b="1" baseline="-25000" dirty="0">
              <a:solidFill>
                <a:srgbClr val="7030A0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1357290" y="862596"/>
            <a:ext cx="6500858" cy="4214842"/>
          </a:xfrm>
          <a:prstGeom prst="triangle">
            <a:avLst>
              <a:gd name="adj" fmla="val 20226"/>
            </a:avLst>
          </a:prstGeom>
          <a:noFill/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2009670" y="2964264"/>
            <a:ext cx="3275763" cy="1004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4" idx="1"/>
          </p:cNvCxnSpPr>
          <p:nvPr/>
        </p:nvCxnSpPr>
        <p:spPr>
          <a:xfrm rot="10800000" flipH="1" flipV="1">
            <a:off x="2014722" y="2970016"/>
            <a:ext cx="2607520" cy="210440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 flipH="1" flipV="1">
            <a:off x="3923928" y="3717032"/>
            <a:ext cx="2088232" cy="648072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TextovéPole 89"/>
          <p:cNvSpPr txBox="1"/>
          <p:nvPr/>
        </p:nvSpPr>
        <p:spPr>
          <a:xfrm>
            <a:off x="5373778" y="2291356"/>
            <a:ext cx="12144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>
                <a:solidFill>
                  <a:srgbClr val="00B0F0"/>
                </a:solidFill>
              </a:rPr>
              <a:t>S</a:t>
            </a:r>
            <a:r>
              <a:rPr lang="cs-CZ" sz="6000" baseline="-25000" dirty="0" err="1" smtClean="0">
                <a:solidFill>
                  <a:srgbClr val="00B0F0"/>
                </a:solidFill>
              </a:rPr>
              <a:t>a</a:t>
            </a:r>
            <a:endParaRPr lang="cs-CZ" sz="6000" baseline="-25000" dirty="0">
              <a:solidFill>
                <a:srgbClr val="00B0F0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1187624" y="2348880"/>
            <a:ext cx="92869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>
                <a:solidFill>
                  <a:srgbClr val="7030A0"/>
                </a:solidFill>
              </a:rPr>
              <a:t>S</a:t>
            </a:r>
            <a:r>
              <a:rPr lang="cs-CZ" sz="6000" baseline="-25000" dirty="0" err="1" smtClean="0">
                <a:solidFill>
                  <a:srgbClr val="7030A0"/>
                </a:solidFill>
              </a:rPr>
              <a:t>b</a:t>
            </a:r>
            <a:endParaRPr lang="cs-CZ" sz="6000" baseline="-25000" dirty="0">
              <a:solidFill>
                <a:srgbClr val="7030A0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4357686" y="5006000"/>
            <a:ext cx="92869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>
                <a:solidFill>
                  <a:srgbClr val="FF0000"/>
                </a:solidFill>
              </a:rPr>
              <a:t>S</a:t>
            </a:r>
            <a:r>
              <a:rPr lang="cs-CZ" sz="6000" baseline="-25000" dirty="0" err="1" smtClean="0">
                <a:solidFill>
                  <a:srgbClr val="FF0000"/>
                </a:solidFill>
              </a:rPr>
              <a:t>c</a:t>
            </a:r>
            <a:endParaRPr lang="cs-CZ" sz="6000" baseline="-25000" dirty="0">
              <a:solidFill>
                <a:srgbClr val="FF0000"/>
              </a:solidFill>
            </a:endParaRPr>
          </a:p>
        </p:txBody>
      </p:sp>
      <p:grpSp>
        <p:nvGrpSpPr>
          <p:cNvPr id="33" name="Skupina 32"/>
          <p:cNvGrpSpPr/>
          <p:nvPr/>
        </p:nvGrpSpPr>
        <p:grpSpPr>
          <a:xfrm rot="356512">
            <a:off x="4933126" y="2596899"/>
            <a:ext cx="2634251" cy="2588241"/>
            <a:chOff x="4963498" y="2590918"/>
            <a:chExt cx="2634251" cy="2588241"/>
          </a:xfrm>
        </p:grpSpPr>
        <p:grpSp>
          <p:nvGrpSpPr>
            <p:cNvPr id="20" name="Skupina 36"/>
            <p:cNvGrpSpPr/>
            <p:nvPr/>
          </p:nvGrpSpPr>
          <p:grpSpPr>
            <a:xfrm rot="20283462" flipH="1">
              <a:off x="6800846" y="3027460"/>
              <a:ext cx="796903" cy="2151699"/>
              <a:chOff x="4772028" y="1994028"/>
              <a:chExt cx="804520" cy="2151699"/>
            </a:xfrm>
          </p:grpSpPr>
          <p:sp>
            <p:nvSpPr>
              <p:cNvPr id="30" name="Rovnoramenný trojúhelník 29"/>
              <p:cNvSpPr/>
              <p:nvPr/>
            </p:nvSpPr>
            <p:spPr>
              <a:xfrm rot="1396952" flipH="1" flipV="1">
                <a:off x="4772028" y="3576248"/>
                <a:ext cx="84496" cy="569479"/>
              </a:xfrm>
              <a:prstGeom prst="triangle">
                <a:avLst>
                  <a:gd name="adj" fmla="val 49428"/>
                </a:avLst>
              </a:prstGeom>
              <a:solidFill>
                <a:schemeClr val="bg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1" name="Přímá spojovací čára 30"/>
              <p:cNvCxnSpPr/>
              <p:nvPr/>
            </p:nvCxnSpPr>
            <p:spPr>
              <a:xfrm rot="5400000">
                <a:off x="4326383" y="2529813"/>
                <a:ext cx="1785950" cy="714380"/>
              </a:xfrm>
              <a:prstGeom prst="line">
                <a:avLst/>
              </a:prstGeom>
              <a:ln w="127000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1" name="Skupina 37"/>
            <p:cNvGrpSpPr/>
            <p:nvPr/>
          </p:nvGrpSpPr>
          <p:grpSpPr>
            <a:xfrm rot="1836525" flipH="1">
              <a:off x="4963498" y="2911329"/>
              <a:ext cx="778376" cy="2071701"/>
              <a:chOff x="5724534" y="2000240"/>
              <a:chExt cx="704854" cy="2000264"/>
            </a:xfrm>
          </p:grpSpPr>
          <p:sp>
            <p:nvSpPr>
              <p:cNvPr id="28" name="Šikmý pruh 27"/>
              <p:cNvSpPr/>
              <p:nvPr/>
            </p:nvSpPr>
            <p:spPr>
              <a:xfrm flipH="1">
                <a:off x="6250188" y="3560031"/>
                <a:ext cx="179200" cy="440473"/>
              </a:xfrm>
              <a:prstGeom prst="diagStripe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29" name="Přímá spojovací čára 28"/>
              <p:cNvCxnSpPr/>
              <p:nvPr/>
            </p:nvCxnSpPr>
            <p:spPr>
              <a:xfrm rot="16200000" flipH="1">
                <a:off x="5187920" y="2536852"/>
                <a:ext cx="1688480" cy="615256"/>
              </a:xfrm>
              <a:prstGeom prst="line">
                <a:avLst/>
              </a:prstGeom>
              <a:ln w="127000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" name="Skupina 39"/>
            <p:cNvGrpSpPr/>
            <p:nvPr/>
          </p:nvGrpSpPr>
          <p:grpSpPr>
            <a:xfrm rot="286360" flipH="1">
              <a:off x="6105708" y="2590918"/>
              <a:ext cx="495334" cy="826159"/>
              <a:chOff x="5357818" y="1388395"/>
              <a:chExt cx="500066" cy="826159"/>
            </a:xfrm>
          </p:grpSpPr>
          <p:sp>
            <p:nvSpPr>
              <p:cNvPr id="26" name="Elipsa 25"/>
              <p:cNvSpPr/>
              <p:nvPr/>
            </p:nvSpPr>
            <p:spPr>
              <a:xfrm>
                <a:off x="5357818" y="1714488"/>
                <a:ext cx="500066" cy="500066"/>
              </a:xfrm>
              <a:prstGeom prst="ellipse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Vývojový diagram: alternativní postup 26"/>
              <p:cNvSpPr/>
              <p:nvPr/>
            </p:nvSpPr>
            <p:spPr>
              <a:xfrm>
                <a:off x="5531791" y="1388395"/>
                <a:ext cx="142876" cy="500066"/>
              </a:xfrm>
              <a:prstGeom prst="flowChartAlternateProcess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34" name="Oblouk 33"/>
          <p:cNvSpPr/>
          <p:nvPr/>
        </p:nvSpPr>
        <p:spPr>
          <a:xfrm rot="2367827" flipH="1">
            <a:off x="4348261" y="1614399"/>
            <a:ext cx="6800672" cy="6776782"/>
          </a:xfrm>
          <a:prstGeom prst="arc">
            <a:avLst>
              <a:gd name="adj1" fmla="val 19676072"/>
              <a:gd name="adj2" fmla="val 1810515"/>
            </a:avLst>
          </a:prstGeom>
          <a:ln w="254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louk 34"/>
          <p:cNvSpPr/>
          <p:nvPr/>
        </p:nvSpPr>
        <p:spPr>
          <a:xfrm rot="12877531" flipH="1">
            <a:off x="-784368" y="-2232915"/>
            <a:ext cx="6800672" cy="6776782"/>
          </a:xfrm>
          <a:prstGeom prst="arc">
            <a:avLst>
              <a:gd name="adj1" fmla="val 19676072"/>
              <a:gd name="adj2" fmla="val 1810515"/>
            </a:avLst>
          </a:prstGeom>
          <a:ln w="254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4" name="Skupina 63"/>
          <p:cNvGrpSpPr/>
          <p:nvPr/>
        </p:nvGrpSpPr>
        <p:grpSpPr>
          <a:xfrm rot="21437286">
            <a:off x="2964527" y="640338"/>
            <a:ext cx="2533259" cy="2723742"/>
            <a:chOff x="2910210" y="698729"/>
            <a:chExt cx="2533259" cy="2723742"/>
          </a:xfrm>
        </p:grpSpPr>
        <p:grpSp>
          <p:nvGrpSpPr>
            <p:cNvPr id="37" name="Skupina 36"/>
            <p:cNvGrpSpPr/>
            <p:nvPr/>
          </p:nvGrpSpPr>
          <p:grpSpPr>
            <a:xfrm rot="10148284" flipH="1">
              <a:off x="2910210" y="698729"/>
              <a:ext cx="796903" cy="2151699"/>
              <a:chOff x="4772028" y="1994028"/>
              <a:chExt cx="804520" cy="2151699"/>
            </a:xfrm>
          </p:grpSpPr>
          <p:sp>
            <p:nvSpPr>
              <p:cNvPr id="44" name="Rovnoramenný trojúhelník 43"/>
              <p:cNvSpPr/>
              <p:nvPr/>
            </p:nvSpPr>
            <p:spPr>
              <a:xfrm rot="1396952" flipH="1" flipV="1">
                <a:off x="4772028" y="3576248"/>
                <a:ext cx="84496" cy="569479"/>
              </a:xfrm>
              <a:prstGeom prst="triangle">
                <a:avLst>
                  <a:gd name="adj" fmla="val 49428"/>
                </a:avLst>
              </a:prstGeom>
              <a:solidFill>
                <a:schemeClr val="bg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5" name="Přímá spojovací čára 44"/>
              <p:cNvCxnSpPr/>
              <p:nvPr/>
            </p:nvCxnSpPr>
            <p:spPr>
              <a:xfrm rot="5400000">
                <a:off x="4326383" y="2529813"/>
                <a:ext cx="1785950" cy="714380"/>
              </a:xfrm>
              <a:prstGeom prst="line">
                <a:avLst/>
              </a:prstGeom>
              <a:ln w="127000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8" name="Skupina 37"/>
            <p:cNvGrpSpPr/>
            <p:nvPr/>
          </p:nvGrpSpPr>
          <p:grpSpPr>
            <a:xfrm rot="13002378" flipH="1">
              <a:off x="4665091" y="1141988"/>
              <a:ext cx="778378" cy="2071701"/>
              <a:chOff x="5724532" y="2000240"/>
              <a:chExt cx="704856" cy="2000264"/>
            </a:xfrm>
          </p:grpSpPr>
          <p:sp>
            <p:nvSpPr>
              <p:cNvPr id="42" name="Šikmý pruh 41"/>
              <p:cNvSpPr/>
              <p:nvPr/>
            </p:nvSpPr>
            <p:spPr>
              <a:xfrm flipH="1">
                <a:off x="6250188" y="3560031"/>
                <a:ext cx="179200" cy="440473"/>
              </a:xfrm>
              <a:prstGeom prst="diagStripe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43" name="Přímá spojovací čára 42"/>
              <p:cNvCxnSpPr/>
              <p:nvPr/>
            </p:nvCxnSpPr>
            <p:spPr>
              <a:xfrm rot="16200000" flipH="1">
                <a:off x="5187920" y="2536852"/>
                <a:ext cx="1688480" cy="615256"/>
              </a:xfrm>
              <a:prstGeom prst="line">
                <a:avLst/>
              </a:prstGeom>
              <a:ln w="127000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9" name="Skupina 39"/>
            <p:cNvGrpSpPr/>
            <p:nvPr/>
          </p:nvGrpSpPr>
          <p:grpSpPr>
            <a:xfrm rot="11250914" flipH="1">
              <a:off x="3711402" y="2596312"/>
              <a:ext cx="495334" cy="826159"/>
              <a:chOff x="5357818" y="1388395"/>
              <a:chExt cx="500066" cy="826159"/>
            </a:xfrm>
          </p:grpSpPr>
          <p:sp>
            <p:nvSpPr>
              <p:cNvPr id="40" name="Elipsa 39"/>
              <p:cNvSpPr/>
              <p:nvPr/>
            </p:nvSpPr>
            <p:spPr>
              <a:xfrm>
                <a:off x="5357818" y="1714488"/>
                <a:ext cx="500066" cy="500066"/>
              </a:xfrm>
              <a:prstGeom prst="ellipse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Vývojový diagram: alternativní postup 40"/>
              <p:cNvSpPr/>
              <p:nvPr/>
            </p:nvSpPr>
            <p:spPr>
              <a:xfrm>
                <a:off x="5531791" y="1388395"/>
                <a:ext cx="142876" cy="500066"/>
              </a:xfrm>
              <a:prstGeom prst="flowChartAlternateProcess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47" name="Přímá spojovací čára 46"/>
          <p:cNvCxnSpPr/>
          <p:nvPr/>
        </p:nvCxnSpPr>
        <p:spPr>
          <a:xfrm rot="5400000" flipH="1" flipV="1">
            <a:off x="4063289" y="2118575"/>
            <a:ext cx="2369708" cy="1764410"/>
          </a:xfrm>
          <a:prstGeom prst="line">
            <a:avLst/>
          </a:prstGeom>
          <a:ln w="254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rot="5400000" flipH="1" flipV="1">
            <a:off x="5193484" y="2904712"/>
            <a:ext cx="168020" cy="125103"/>
          </a:xfrm>
          <a:prstGeom prst="line">
            <a:avLst/>
          </a:prstGeom>
          <a:ln w="508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>
            <a:off x="1928794" y="2938378"/>
            <a:ext cx="173885" cy="54951"/>
          </a:xfrm>
          <a:prstGeom prst="line">
            <a:avLst/>
          </a:prstGeom>
          <a:ln w="508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/>
          <p:nvPr/>
        </p:nvCxnSpPr>
        <p:spPr>
          <a:xfrm rot="5400000" flipH="1" flipV="1">
            <a:off x="4509811" y="5065026"/>
            <a:ext cx="219156" cy="3418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 rot="923315" flipH="1" flipV="1">
            <a:off x="1609380" y="3737043"/>
            <a:ext cx="366240" cy="3466"/>
          </a:xfrm>
          <a:prstGeom prst="line">
            <a:avLst/>
          </a:prstGeom>
          <a:ln w="508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 rot="923315" flipH="1" flipV="1">
            <a:off x="1631955" y="3655020"/>
            <a:ext cx="366240" cy="3466"/>
          </a:xfrm>
          <a:prstGeom prst="line">
            <a:avLst/>
          </a:prstGeom>
          <a:ln w="508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rot="5400000" flipH="1" flipV="1">
            <a:off x="3121674" y="2971493"/>
            <a:ext cx="288032" cy="3418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 rot="5400000" flipH="1" flipV="1">
            <a:off x="3205557" y="2971493"/>
            <a:ext cx="288032" cy="3418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 rot="5400000" flipH="1" flipV="1">
            <a:off x="2989533" y="5083475"/>
            <a:ext cx="288032" cy="3418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 rot="5400000" flipH="1" flipV="1">
            <a:off x="3073416" y="5083475"/>
            <a:ext cx="288032" cy="3418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rot="7873949" flipH="1" flipV="1">
            <a:off x="3720321" y="1834885"/>
            <a:ext cx="358363" cy="3958"/>
          </a:xfrm>
          <a:prstGeom prst="line">
            <a:avLst/>
          </a:prstGeom>
          <a:ln w="508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 rot="7873949" flipH="1" flipV="1">
            <a:off x="3793361" y="1898901"/>
            <a:ext cx="358363" cy="3958"/>
          </a:xfrm>
          <a:prstGeom prst="line">
            <a:avLst/>
          </a:prstGeom>
          <a:ln w="508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 rot="7873949" flipH="1" flipV="1">
            <a:off x="2640200" y="3635086"/>
            <a:ext cx="358363" cy="3958"/>
          </a:xfrm>
          <a:prstGeom prst="line">
            <a:avLst/>
          </a:prstGeom>
          <a:ln w="508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/>
          <p:nvPr/>
        </p:nvCxnSpPr>
        <p:spPr>
          <a:xfrm rot="7873949" flipH="1" flipV="1">
            <a:off x="2713240" y="3699102"/>
            <a:ext cx="358363" cy="3958"/>
          </a:xfrm>
          <a:prstGeom prst="line">
            <a:avLst/>
          </a:prstGeom>
          <a:ln w="508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čára 81"/>
          <p:cNvCxnSpPr/>
          <p:nvPr/>
        </p:nvCxnSpPr>
        <p:spPr>
          <a:xfrm rot="923315" flipH="1" flipV="1">
            <a:off x="4649778" y="4495659"/>
            <a:ext cx="366240" cy="3466"/>
          </a:xfrm>
          <a:prstGeom prst="line">
            <a:avLst/>
          </a:prstGeom>
          <a:ln w="508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/>
          <p:nvPr/>
        </p:nvCxnSpPr>
        <p:spPr>
          <a:xfrm rot="923315" flipH="1" flipV="1">
            <a:off x="4672353" y="4413636"/>
            <a:ext cx="366240" cy="3466"/>
          </a:xfrm>
          <a:prstGeom prst="line">
            <a:avLst/>
          </a:prstGeom>
          <a:ln w="508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5"/>
          <p:cNvSpPr txBox="1"/>
          <p:nvPr/>
        </p:nvSpPr>
        <p:spPr>
          <a:xfrm>
            <a:off x="4355976" y="141277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4" name="TextovéPole 55"/>
          <p:cNvSpPr txBox="1"/>
          <p:nvPr/>
        </p:nvSpPr>
        <p:spPr>
          <a:xfrm>
            <a:off x="1619672" y="1700808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5" name="TextovéPole 55"/>
          <p:cNvSpPr txBox="1"/>
          <p:nvPr/>
        </p:nvSpPr>
        <p:spPr>
          <a:xfrm>
            <a:off x="5436096" y="486916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22" presetClass="entr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770" decel="100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770" decel="100000"/>
                                        <p:tgtEl>
                                          <p:spTgt spid="6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7" dur="77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9" dur="77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 tmFilter="0,0; .5, 1; 1, 1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770" decel="100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770" decel="100000"/>
                                        <p:tgtEl>
                                          <p:spTgt spid="6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6" dur="77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8" dur="77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 tmFilter="0,0; .5, 1; 1, 1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770" decel="100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4" dur="770" decel="100000"/>
                                        <p:tgtEl>
                                          <p:spTgt spid="6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8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86" dur="77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8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8" dur="77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8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 tmFilter="0,0; .5, 1; 1, 1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000"/>
                            </p:stCondLst>
                            <p:childTnLst>
                              <p:par>
                                <p:cTn id="105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770" decel="100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8" dur="770" decel="100000"/>
                                        <p:tgtEl>
                                          <p:spTgt spid="2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0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10" dur="77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2" dur="77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8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500"/>
                            </p:stCondLst>
                            <p:childTnLst>
                              <p:par>
                                <p:cTn id="12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000"/>
                            </p:stCondLst>
                            <p:childTnLst>
                              <p:par>
                                <p:cTn id="12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1500"/>
                            </p:stCondLst>
                            <p:childTnLst>
                              <p:par>
                                <p:cTn id="12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2000"/>
                            </p:stCondLst>
                            <p:childTnLst>
                              <p:par>
                                <p:cTn id="137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770" decel="100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0" dur="770" decel="100000"/>
                                        <p:tgtEl>
                                          <p:spTgt spid="2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42" dur="77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4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4" dur="77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4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500"/>
                            </p:stCondLst>
                            <p:childTnLst>
                              <p:par>
                                <p:cTn id="15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1000"/>
                            </p:stCondLst>
                            <p:childTnLst>
                              <p:par>
                                <p:cTn id="15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1500"/>
                            </p:stCondLst>
                            <p:childTnLst>
                              <p:par>
                                <p:cTn id="16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500"/>
                            </p:stCondLst>
                            <p:childTnLst>
                              <p:par>
                                <p:cTn id="169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770" decel="100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2" dur="770" decel="100000"/>
                                        <p:tgtEl>
                                          <p:spTgt spid="2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7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4" dur="77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6" dur="77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7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500"/>
                            </p:stCondLst>
                            <p:childTnLst>
                              <p:par>
                                <p:cTn id="18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1500"/>
                            </p:stCondLst>
                            <p:childTnLst>
                              <p:par>
                                <p:cTn id="19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90" grpId="0"/>
      <p:bldP spid="91" grpId="0"/>
      <p:bldP spid="92" grpId="0"/>
      <p:bldP spid="34" grpId="0" animBg="1"/>
      <p:bldP spid="35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00" y="428604"/>
            <a:ext cx="7215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60648"/>
            <a:ext cx="1656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00B0F0"/>
                </a:solidFill>
              </a:rPr>
              <a:t>s</a:t>
            </a:r>
            <a:r>
              <a:rPr lang="cs-CZ" sz="3200" b="1" baseline="-25000" dirty="0" err="1" smtClean="0">
                <a:solidFill>
                  <a:srgbClr val="00B0F0"/>
                </a:solidFill>
              </a:rPr>
              <a:t>a</a:t>
            </a:r>
            <a:r>
              <a:rPr lang="cs-CZ" sz="3200" dirty="0" smtClean="0"/>
              <a:t> (</a:t>
            </a:r>
            <a:r>
              <a:rPr lang="cs-CZ" sz="3200" dirty="0" err="1" smtClean="0"/>
              <a:t>S</a:t>
            </a:r>
            <a:r>
              <a:rPr lang="cs-CZ" sz="3200" baseline="-25000" dirty="0" err="1" smtClean="0"/>
              <a:t>b</a:t>
            </a:r>
            <a:r>
              <a:rPr lang="cs-CZ" sz="3200" dirty="0" err="1" smtClean="0"/>
              <a:t>S</a:t>
            </a:r>
            <a:r>
              <a:rPr lang="cs-CZ" sz="3200" baseline="-25000" dirty="0" err="1" smtClean="0"/>
              <a:t>c</a:t>
            </a:r>
            <a:r>
              <a:rPr lang="cs-CZ" sz="3200" dirty="0" smtClean="0"/>
              <a:t>)</a:t>
            </a:r>
          </a:p>
          <a:p>
            <a:r>
              <a:rPr lang="cs-CZ" sz="3200" b="1" dirty="0" err="1" smtClean="0">
                <a:solidFill>
                  <a:srgbClr val="7030A0"/>
                </a:solidFill>
              </a:rPr>
              <a:t>s</a:t>
            </a:r>
            <a:r>
              <a:rPr lang="cs-CZ" sz="3200" b="1" baseline="-25000" dirty="0" err="1" smtClean="0">
                <a:solidFill>
                  <a:srgbClr val="7030A0"/>
                </a:solidFill>
              </a:rPr>
              <a:t>b</a:t>
            </a:r>
            <a:r>
              <a:rPr lang="cs-CZ" sz="3200" dirty="0" smtClean="0"/>
              <a:t> (</a:t>
            </a:r>
            <a:r>
              <a:rPr lang="cs-CZ" sz="3200" dirty="0" err="1" smtClean="0"/>
              <a:t>S</a:t>
            </a:r>
            <a:r>
              <a:rPr lang="cs-CZ" sz="3200" baseline="-25000" dirty="0" err="1" smtClean="0"/>
              <a:t>a</a:t>
            </a:r>
            <a:r>
              <a:rPr lang="cs-CZ" sz="3200" dirty="0" err="1" smtClean="0"/>
              <a:t>S</a:t>
            </a:r>
            <a:r>
              <a:rPr lang="cs-CZ" sz="3200" baseline="-25000" dirty="0" err="1" smtClean="0"/>
              <a:t>c</a:t>
            </a:r>
            <a:r>
              <a:rPr lang="cs-CZ" sz="3200" dirty="0" smtClean="0"/>
              <a:t>)</a:t>
            </a:r>
          </a:p>
          <a:p>
            <a:r>
              <a:rPr lang="cs-CZ" sz="3200" b="1" dirty="0" err="1" smtClean="0">
                <a:solidFill>
                  <a:srgbClr val="FF0000"/>
                </a:solidFill>
              </a:rPr>
              <a:t>s</a:t>
            </a:r>
            <a:r>
              <a:rPr lang="cs-CZ" sz="3200" b="1" baseline="-25000" dirty="0" err="1" smtClean="0">
                <a:solidFill>
                  <a:srgbClr val="FF0000"/>
                </a:solidFill>
              </a:rPr>
              <a:t>c</a:t>
            </a:r>
            <a:r>
              <a:rPr lang="cs-CZ" sz="3200" b="1" dirty="0" smtClean="0"/>
              <a:t> </a:t>
            </a:r>
            <a:r>
              <a:rPr lang="cs-CZ" sz="3200" dirty="0" smtClean="0"/>
              <a:t>(</a:t>
            </a:r>
            <a:r>
              <a:rPr lang="cs-CZ" sz="3200" dirty="0" err="1" smtClean="0"/>
              <a:t>S</a:t>
            </a:r>
            <a:r>
              <a:rPr lang="cs-CZ" sz="3200" baseline="-25000" dirty="0" err="1" smtClean="0"/>
              <a:t>a</a:t>
            </a:r>
            <a:r>
              <a:rPr lang="cs-CZ" sz="3200" baseline="-25000" dirty="0" smtClean="0"/>
              <a:t> </a:t>
            </a:r>
            <a:r>
              <a:rPr lang="cs-CZ" sz="3200" dirty="0" err="1" smtClean="0"/>
              <a:t>S</a:t>
            </a:r>
            <a:r>
              <a:rPr lang="cs-CZ" sz="3200" baseline="-25000" dirty="0" err="1" smtClean="0"/>
              <a:t>b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409836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00B0F0"/>
                </a:solidFill>
              </a:rPr>
              <a:t>S</a:t>
            </a:r>
            <a:r>
              <a:rPr lang="cs-CZ" sz="2800" b="1" baseline="-25000" dirty="0" err="1" smtClean="0">
                <a:solidFill>
                  <a:srgbClr val="00B0F0"/>
                </a:solidFill>
              </a:rPr>
              <a:t>a</a:t>
            </a:r>
            <a:r>
              <a:rPr lang="cs-CZ" sz="2800" dirty="0" smtClean="0"/>
              <a:t>, </a:t>
            </a:r>
            <a:r>
              <a:rPr lang="cs-CZ" sz="2800" b="1" dirty="0" err="1" smtClean="0">
                <a:solidFill>
                  <a:srgbClr val="7030A0"/>
                </a:solidFill>
              </a:rPr>
              <a:t>S</a:t>
            </a:r>
            <a:r>
              <a:rPr lang="cs-CZ" sz="2800" b="1" baseline="-25000" dirty="0" err="1" smtClean="0">
                <a:solidFill>
                  <a:srgbClr val="7030A0"/>
                </a:solidFill>
              </a:rPr>
              <a:t>b</a:t>
            </a:r>
            <a:r>
              <a:rPr lang="cs-CZ" sz="2800" dirty="0" smtClean="0"/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c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… středy jednotlivých stran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2257708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  Každá střední příčka spojuje středy dvou stran </a:t>
            </a:r>
            <a:r>
              <a:rPr lang="el-GR" sz="2800" b="1" dirty="0" smtClean="0">
                <a:solidFill>
                  <a:schemeClr val="accent6">
                    <a:lumMod val="75000"/>
                  </a:schemeClr>
                </a:solidFill>
              </a:rPr>
              <a:t>Δ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a je rovnoběžná s příslušnou stranou. 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Pravá složená závorka 6"/>
          <p:cNvSpPr/>
          <p:nvPr/>
        </p:nvSpPr>
        <p:spPr>
          <a:xfrm>
            <a:off x="2339752" y="332656"/>
            <a:ext cx="288032" cy="1512168"/>
          </a:xfrm>
          <a:prstGeom prst="rightBrac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836712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střední příčky </a:t>
            </a:r>
            <a:r>
              <a:rPr lang="el-GR" sz="2800" dirty="0" smtClean="0"/>
              <a:t>Δ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4149080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  Střední příčky rozdělují </a:t>
            </a:r>
            <a:r>
              <a:rPr lang="el-GR" sz="2800" b="1" dirty="0" smtClean="0">
                <a:solidFill>
                  <a:schemeClr val="accent6">
                    <a:lumMod val="75000"/>
                  </a:schemeClr>
                </a:solidFill>
              </a:rPr>
              <a:t>Δ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na 4 shodné </a:t>
            </a:r>
            <a:r>
              <a:rPr lang="el-GR" sz="2800" b="1" dirty="0" smtClean="0">
                <a:solidFill>
                  <a:schemeClr val="accent6">
                    <a:lumMod val="75000"/>
                  </a:schemeClr>
                </a:solidFill>
              </a:rPr>
              <a:t>Δ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. 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  <p:bldP spid="7" grpId="0" animBg="1"/>
      <p:bldP spid="8" grpId="0"/>
      <p:bldP spid="9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779</TotalTime>
  <Words>73</Words>
  <Application>Microsoft Office PowerPoint</Application>
  <PresentationFormat>Předvádění na obrazovce (4:3)</PresentationFormat>
  <Paragraphs>25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Střední příčky trojúhelníku</vt:lpstr>
      <vt:lpstr>Snímek 2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dc:creator>Najman Tomáš</dc:creator>
  <cp:lastModifiedBy>najman</cp:lastModifiedBy>
  <cp:revision>286</cp:revision>
  <dcterms:modified xsi:type="dcterms:W3CDTF">2011-05-27T11:03:12Z</dcterms:modified>
</cp:coreProperties>
</file>