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7" r:id="rId3"/>
    <p:sldId id="269" r:id="rId4"/>
    <p:sldId id="270" r:id="rId5"/>
    <p:sldId id="268" r:id="rId6"/>
    <p:sldId id="27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6D46D-40E2-4C85-9BA1-8E48CA09BC61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D62C2-CC38-4184-A063-0D7BF54A7F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6558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136904" cy="3456384"/>
          </a:xfrm>
        </p:spPr>
        <p:txBody>
          <a:bodyPr>
            <a:noAutofit/>
          </a:bodyPr>
          <a:lstStyle/>
          <a:p>
            <a:pPr algn="ctr"/>
            <a:r>
              <a:rPr lang="cs-CZ" sz="11500" b="1" dirty="0" smtClean="0">
                <a:solidFill>
                  <a:srgbClr val="00B0F0"/>
                </a:solidFill>
              </a:rPr>
              <a:t>Rovnoběžník</a:t>
            </a:r>
            <a:endParaRPr lang="cs-CZ" sz="115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4476" y="4988768"/>
            <a:ext cx="6200796" cy="1752600"/>
          </a:xfrm>
        </p:spPr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Tomáš Najman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1692" y="188640"/>
            <a:ext cx="5029200" cy="12192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091880" y="4571836"/>
            <a:ext cx="3405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VY_32_INOVACE_48_</a:t>
            </a:r>
            <a:r>
              <a:rPr lang="cs-CZ" b="1" dirty="0" err="1" smtClean="0"/>
              <a:t>rovnobeznik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305618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81386" y="4462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5888" y="3064779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1542534" y="3272210"/>
            <a:ext cx="3965569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5494249" y="770140"/>
            <a:ext cx="1435029" cy="250207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flipH="1">
            <a:off x="2949789" y="773092"/>
            <a:ext cx="3964776" cy="1821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flipV="1">
            <a:off x="1542534" y="791302"/>
            <a:ext cx="1407255" cy="2480908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2339752" y="11663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2" name="Oblouk 101"/>
          <p:cNvSpPr/>
          <p:nvPr/>
        </p:nvSpPr>
        <p:spPr>
          <a:xfrm>
            <a:off x="1299824" y="2624138"/>
            <a:ext cx="1224136" cy="1296144"/>
          </a:xfrm>
          <a:prstGeom prst="arc">
            <a:avLst/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louk 105"/>
          <p:cNvSpPr/>
          <p:nvPr/>
        </p:nvSpPr>
        <p:spPr>
          <a:xfrm rot="15461550">
            <a:off x="4752752" y="2491768"/>
            <a:ext cx="1224136" cy="1296144"/>
          </a:xfrm>
          <a:prstGeom prst="arc">
            <a:avLst>
              <a:gd name="adj1" fmla="val 16200000"/>
              <a:gd name="adj2" fmla="val 3679261"/>
            </a:avLst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TextovéPole 106"/>
          <p:cNvSpPr txBox="1"/>
          <p:nvPr/>
        </p:nvSpPr>
        <p:spPr>
          <a:xfrm>
            <a:off x="1763688" y="2574777"/>
            <a:ext cx="864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α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5004048" y="2502768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β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9" name="TextovéPole 108"/>
          <p:cNvSpPr txBox="1"/>
          <p:nvPr/>
        </p:nvSpPr>
        <p:spPr>
          <a:xfrm>
            <a:off x="6228184" y="583233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γ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Oblouk 38"/>
          <p:cNvSpPr/>
          <p:nvPr/>
        </p:nvSpPr>
        <p:spPr>
          <a:xfrm rot="11103260">
            <a:off x="5957444" y="203933"/>
            <a:ext cx="1224136" cy="1296144"/>
          </a:xfrm>
          <a:prstGeom prst="arc">
            <a:avLst/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4766116">
            <a:off x="2548999" y="248309"/>
            <a:ext cx="1224136" cy="1296144"/>
          </a:xfrm>
          <a:prstGeom prst="arc">
            <a:avLst>
              <a:gd name="adj1" fmla="val 16200000"/>
              <a:gd name="adj2" fmla="val 3679261"/>
            </a:avLst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TextovéPole 109"/>
          <p:cNvSpPr txBox="1"/>
          <p:nvPr/>
        </p:nvSpPr>
        <p:spPr>
          <a:xfrm>
            <a:off x="3059832" y="697858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8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δ</a:t>
            </a:r>
            <a:endParaRPr lang="cs-CZ" sz="48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21" name="Přímá spojnice 20"/>
          <p:cNvCxnSpPr/>
          <p:nvPr/>
        </p:nvCxnSpPr>
        <p:spPr>
          <a:xfrm flipH="1">
            <a:off x="3398741" y="318037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3462653" y="316873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>
            <a:off x="4377357" y="67657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>
            <a:off x="4456017" y="66493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>
            <a:off x="2087824" y="2021175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>
            <a:off x="2138476" y="1948763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5982864" y="2173575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H="1">
            <a:off x="6033516" y="2101163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323528" y="3968477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1. 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AB 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 CD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131840" y="3968477"/>
            <a:ext cx="2977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, BC 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 AD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936104" y="4891807"/>
            <a:ext cx="7740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Protější strany jsou rovnoběžné.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347864" y="3140968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a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44208" y="1772816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572000" y="-27384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763688" y="1124744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0" grpId="0"/>
      <p:bldP spid="102" grpId="0" animBg="1"/>
      <p:bldP spid="106" grpId="0" animBg="1"/>
      <p:bldP spid="107" grpId="0"/>
      <p:bldP spid="108" grpId="0"/>
      <p:bldP spid="109" grpId="0"/>
      <p:bldP spid="39" grpId="0" animBg="1"/>
      <p:bldP spid="40" grpId="0" animBg="1"/>
      <p:bldP spid="110" grpId="0"/>
      <p:bldP spid="62" grpId="0"/>
      <p:bldP spid="65" grpId="0"/>
      <p:bldP spid="28" grpId="0"/>
      <p:bldP spid="29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305618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81386" y="4462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5888" y="3064779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1542534" y="3272210"/>
            <a:ext cx="3965569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rot="5400000">
            <a:off x="4969826" y="1335973"/>
            <a:ext cx="2493818" cy="14131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rot="10800000">
            <a:off x="2949796" y="791303"/>
            <a:ext cx="3973519" cy="4345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flipV="1">
            <a:off x="1542534" y="791302"/>
            <a:ext cx="1407255" cy="2480908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2339752" y="11663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2" name="Oblouk 101"/>
          <p:cNvSpPr/>
          <p:nvPr/>
        </p:nvSpPr>
        <p:spPr>
          <a:xfrm>
            <a:off x="1299824" y="2624138"/>
            <a:ext cx="1224136" cy="1296144"/>
          </a:xfrm>
          <a:prstGeom prst="arc">
            <a:avLst/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louk 105"/>
          <p:cNvSpPr/>
          <p:nvPr/>
        </p:nvSpPr>
        <p:spPr>
          <a:xfrm rot="15461550">
            <a:off x="4752752" y="2491768"/>
            <a:ext cx="1224136" cy="1296144"/>
          </a:xfrm>
          <a:prstGeom prst="arc">
            <a:avLst>
              <a:gd name="adj1" fmla="val 16200000"/>
              <a:gd name="adj2" fmla="val 3679261"/>
            </a:avLst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TextovéPole 106"/>
          <p:cNvSpPr txBox="1"/>
          <p:nvPr/>
        </p:nvSpPr>
        <p:spPr>
          <a:xfrm>
            <a:off x="1763688" y="2574777"/>
            <a:ext cx="864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α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5004048" y="2502768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β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9" name="TextovéPole 108"/>
          <p:cNvSpPr txBox="1"/>
          <p:nvPr/>
        </p:nvSpPr>
        <p:spPr>
          <a:xfrm>
            <a:off x="6228184" y="583233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γ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Oblouk 38"/>
          <p:cNvSpPr/>
          <p:nvPr/>
        </p:nvSpPr>
        <p:spPr>
          <a:xfrm rot="11103260">
            <a:off x="5957444" y="203933"/>
            <a:ext cx="1224136" cy="1296144"/>
          </a:xfrm>
          <a:prstGeom prst="arc">
            <a:avLst/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4766116">
            <a:off x="2548999" y="248309"/>
            <a:ext cx="1224136" cy="1296144"/>
          </a:xfrm>
          <a:prstGeom prst="arc">
            <a:avLst>
              <a:gd name="adj1" fmla="val 16200000"/>
              <a:gd name="adj2" fmla="val 3679261"/>
            </a:avLst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TextovéPole 109"/>
          <p:cNvSpPr txBox="1"/>
          <p:nvPr/>
        </p:nvSpPr>
        <p:spPr>
          <a:xfrm>
            <a:off x="3059832" y="697858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8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δ</a:t>
            </a:r>
            <a:endParaRPr lang="cs-CZ" sz="48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21" name="Přímá spojnice 20"/>
          <p:cNvCxnSpPr/>
          <p:nvPr/>
        </p:nvCxnSpPr>
        <p:spPr>
          <a:xfrm flipH="1">
            <a:off x="3398741" y="318037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3462653" y="316873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>
            <a:off x="4377357" y="67657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>
            <a:off x="4456017" y="66493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>
            <a:off x="2087824" y="2021175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>
            <a:off x="2138476" y="1948763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5982864" y="2173575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H="1">
            <a:off x="6033516" y="2101163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179513" y="3861048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sym typeface="Symbol"/>
              </a:rPr>
              <a:t>2. 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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AB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 </a:t>
            </a:r>
            <a:r>
              <a:rPr lang="cs-CZ" sz="5400" dirty="0">
                <a:solidFill>
                  <a:schemeClr val="bg2">
                    <a:lumMod val="25000"/>
                  </a:schemeClr>
                </a:solidFill>
                <a:sym typeface="Symbol"/>
              </a:rPr>
              <a:t>= 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CD</a:t>
            </a:r>
            <a:r>
              <a:rPr lang="cs-CZ" sz="5400" dirty="0">
                <a:solidFill>
                  <a:schemeClr val="bg2">
                    <a:lumMod val="25000"/>
                  </a:schemeClr>
                </a:solidFill>
                <a:sym typeface="Symbol"/>
              </a:rPr>
              <a:t>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3923928" y="3861048"/>
            <a:ext cx="3592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, 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BC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 </a:t>
            </a:r>
            <a:r>
              <a:rPr lang="cs-CZ" sz="5400" dirty="0">
                <a:solidFill>
                  <a:schemeClr val="bg2">
                    <a:lumMod val="25000"/>
                  </a:schemeClr>
                </a:solidFill>
                <a:sym typeface="Symbol"/>
              </a:rPr>
              <a:t>= </a:t>
            </a:r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  <a:sym typeface="Symbol"/>
              </a:rPr>
              <a:t>AD 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899592" y="4868580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Protější strany mají stejnou délku (jsou shodné).</a:t>
            </a:r>
            <a:endParaRPr lang="cs-CZ" sz="4400" b="1" dirty="0">
              <a:solidFill>
                <a:srgbClr val="FF0000"/>
              </a:solidFill>
            </a:endParaRPr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1535789" y="3273109"/>
            <a:ext cx="3965569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flipV="1">
            <a:off x="1540559" y="792201"/>
            <a:ext cx="1407255" cy="2480908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6792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26549E-6 L 0.15834 -0.3610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-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83616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34043E-6 L 0.43455 0.0023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305618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81386" y="4462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5888" y="3064779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1542534" y="3272210"/>
            <a:ext cx="3965569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5494249" y="770140"/>
            <a:ext cx="1435029" cy="250207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flipH="1">
            <a:off x="2949789" y="773092"/>
            <a:ext cx="3964776" cy="1821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flipV="1">
            <a:off x="1542534" y="791302"/>
            <a:ext cx="1407255" cy="2480908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2339752" y="11663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2" name="Oblouk 101"/>
          <p:cNvSpPr/>
          <p:nvPr/>
        </p:nvSpPr>
        <p:spPr>
          <a:xfrm>
            <a:off x="1299824" y="2624138"/>
            <a:ext cx="1224136" cy="1296144"/>
          </a:xfrm>
          <a:prstGeom prst="arc">
            <a:avLst/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louk 105"/>
          <p:cNvSpPr/>
          <p:nvPr/>
        </p:nvSpPr>
        <p:spPr>
          <a:xfrm rot="15461550">
            <a:off x="4752752" y="2491768"/>
            <a:ext cx="1224136" cy="1296144"/>
          </a:xfrm>
          <a:prstGeom prst="arc">
            <a:avLst>
              <a:gd name="adj1" fmla="val 16200000"/>
              <a:gd name="adj2" fmla="val 3679261"/>
            </a:avLst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TextovéPole 106"/>
          <p:cNvSpPr txBox="1"/>
          <p:nvPr/>
        </p:nvSpPr>
        <p:spPr>
          <a:xfrm>
            <a:off x="1763688" y="2574777"/>
            <a:ext cx="864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α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5004048" y="2502768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β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9" name="TextovéPole 108"/>
          <p:cNvSpPr txBox="1"/>
          <p:nvPr/>
        </p:nvSpPr>
        <p:spPr>
          <a:xfrm>
            <a:off x="6228184" y="583233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γ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Oblouk 38"/>
          <p:cNvSpPr/>
          <p:nvPr/>
        </p:nvSpPr>
        <p:spPr>
          <a:xfrm rot="11103260">
            <a:off x="5957444" y="203933"/>
            <a:ext cx="1224136" cy="1296144"/>
          </a:xfrm>
          <a:prstGeom prst="arc">
            <a:avLst/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4766116">
            <a:off x="2548999" y="248309"/>
            <a:ext cx="1224136" cy="1296144"/>
          </a:xfrm>
          <a:prstGeom prst="arc">
            <a:avLst>
              <a:gd name="adj1" fmla="val 16200000"/>
              <a:gd name="adj2" fmla="val 3679261"/>
            </a:avLst>
          </a:prstGeom>
          <a:ln w="317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TextovéPole 109"/>
          <p:cNvSpPr txBox="1"/>
          <p:nvPr/>
        </p:nvSpPr>
        <p:spPr>
          <a:xfrm>
            <a:off x="3059832" y="697858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8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δ</a:t>
            </a:r>
            <a:endParaRPr lang="cs-CZ" sz="48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21" name="Přímá spojnice 20"/>
          <p:cNvCxnSpPr/>
          <p:nvPr/>
        </p:nvCxnSpPr>
        <p:spPr>
          <a:xfrm flipH="1">
            <a:off x="3398741" y="318037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3462653" y="316873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>
            <a:off x="4377357" y="67657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>
            <a:off x="4456017" y="66493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>
            <a:off x="2087824" y="2021175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>
            <a:off x="2138476" y="1948763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5982864" y="2173575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H="1">
            <a:off x="6033516" y="2101163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ovéPole 67"/>
          <p:cNvSpPr txBox="1"/>
          <p:nvPr/>
        </p:nvSpPr>
        <p:spPr>
          <a:xfrm>
            <a:off x="107505" y="3739679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cs typeface="Arial"/>
              </a:rPr>
              <a:t>3. </a:t>
            </a:r>
            <a:r>
              <a:rPr lang="el-GR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α</a:t>
            </a:r>
            <a:r>
              <a:rPr lang="cs-CZ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 = </a:t>
            </a:r>
            <a:r>
              <a:rPr lang="el-GR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γ</a:t>
            </a:r>
            <a:r>
              <a:rPr lang="cs-CZ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 </a:t>
            </a:r>
            <a:endParaRPr lang="cs-CZ" sz="5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2411760" y="3739679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, </a:t>
            </a:r>
            <a:r>
              <a:rPr lang="el-GR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β</a:t>
            </a:r>
            <a:r>
              <a:rPr lang="cs-CZ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 = </a:t>
            </a:r>
            <a:r>
              <a:rPr lang="el-GR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δ</a:t>
            </a:r>
            <a:r>
              <a:rPr lang="cs-CZ" sz="5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 </a:t>
            </a:r>
            <a:endParaRPr lang="cs-CZ" sz="5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827584" y="4437112"/>
            <a:ext cx="83164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Protější úhly mají stejnou velikost (jsou shodné).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07504" y="5589240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cs typeface="Arial"/>
              </a:rPr>
              <a:t>4. </a:t>
            </a:r>
            <a:r>
              <a:rPr lang="el-GR" sz="5400" b="1" dirty="0" smtClean="0">
                <a:solidFill>
                  <a:srgbClr val="00B0F0"/>
                </a:solidFill>
                <a:cs typeface="Arial"/>
              </a:rPr>
              <a:t>α</a:t>
            </a:r>
            <a:r>
              <a:rPr lang="cs-CZ" sz="5400" b="1" dirty="0" smtClean="0">
                <a:solidFill>
                  <a:srgbClr val="00B0F0"/>
                </a:solidFill>
                <a:cs typeface="Arial"/>
              </a:rPr>
              <a:t> + </a:t>
            </a:r>
            <a:r>
              <a:rPr lang="el-GR" sz="5400" b="1" dirty="0" smtClean="0">
                <a:solidFill>
                  <a:srgbClr val="00B0F0"/>
                </a:solidFill>
                <a:cs typeface="Arial"/>
              </a:rPr>
              <a:t>β</a:t>
            </a:r>
            <a:r>
              <a:rPr lang="cs-CZ" sz="5400" b="1" dirty="0" smtClean="0">
                <a:solidFill>
                  <a:srgbClr val="00B0F0"/>
                </a:solidFill>
                <a:cs typeface="Arial"/>
              </a:rPr>
              <a:t> + </a:t>
            </a:r>
            <a:r>
              <a:rPr lang="el-GR" sz="5400" b="1" dirty="0" smtClean="0">
                <a:solidFill>
                  <a:srgbClr val="00B0F0"/>
                </a:solidFill>
                <a:cs typeface="Arial"/>
              </a:rPr>
              <a:t>γ</a:t>
            </a:r>
            <a:r>
              <a:rPr lang="cs-CZ" sz="5400" b="1" dirty="0" smtClean="0">
                <a:solidFill>
                  <a:srgbClr val="00B0F0"/>
                </a:solidFill>
                <a:cs typeface="Arial"/>
              </a:rPr>
              <a:t> + </a:t>
            </a:r>
            <a:r>
              <a:rPr lang="el-GR" sz="5400" b="1" dirty="0" smtClean="0">
                <a:solidFill>
                  <a:srgbClr val="00B0F0"/>
                </a:solidFill>
                <a:cs typeface="Arial"/>
              </a:rPr>
              <a:t>δ</a:t>
            </a:r>
            <a:r>
              <a:rPr lang="cs-CZ" sz="5400" b="1" dirty="0" smtClean="0">
                <a:solidFill>
                  <a:srgbClr val="00B0F0"/>
                </a:solidFill>
                <a:cs typeface="Arial"/>
              </a:rPr>
              <a:t> = 360°</a:t>
            </a:r>
            <a:endParaRPr lang="cs-CZ" sz="5400" b="1" baseline="-25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461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32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377626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81386" y="76470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5888" y="3784859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1542534" y="3992290"/>
            <a:ext cx="3965569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5494249" y="1490220"/>
            <a:ext cx="1435029" cy="250207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flipH="1">
            <a:off x="2949789" y="1493172"/>
            <a:ext cx="3964776" cy="1821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flipV="1">
            <a:off x="1542534" y="1511382"/>
            <a:ext cx="1407255" cy="2480908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2339752" y="83671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111" name="Přímá spojovací čára 110"/>
          <p:cNvCxnSpPr/>
          <p:nvPr/>
        </p:nvCxnSpPr>
        <p:spPr>
          <a:xfrm flipV="1">
            <a:off x="1547664" y="1490220"/>
            <a:ext cx="5381614" cy="2502071"/>
          </a:xfrm>
          <a:prstGeom prst="line">
            <a:avLst/>
          </a:prstGeom>
          <a:ln w="38100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ovací čára 113"/>
          <p:cNvCxnSpPr/>
          <p:nvPr/>
        </p:nvCxnSpPr>
        <p:spPr>
          <a:xfrm flipH="1" flipV="1">
            <a:off x="2949789" y="1511382"/>
            <a:ext cx="2558315" cy="2480908"/>
          </a:xfrm>
          <a:prstGeom prst="line">
            <a:avLst/>
          </a:prstGeom>
          <a:ln w="38100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611560" y="4841865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5. Úhlopříčky se vzájemně půlí.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067944" y="192960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flipV="1">
            <a:off x="1547664" y="2743200"/>
            <a:ext cx="2682220" cy="12499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2933206" y="1496292"/>
            <a:ext cx="1294410" cy="124690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2216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462 L 0.12778 0.09227 C 0.15573 0.11309 0.1875 0.11563 0.21215 0.09898 C 0.24097 0.08071 0.25712 0.04787 0.26354 0.00763 L 0.29305 -0.18016 " pathEditMode="relative" rAng="-1526954" ptsTypes="FffFF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717 L -0.03021 0.15171 C -0.03923 0.18432 -0.03715 0.21277 -0.02482 0.22734 C -0.01093 0.24445 0.00903 0.24538 0.03177 0.23335 L 0.14115 0.1834 " pathEditMode="relative" rAng="2655019" ptsTypes="FffFF">
                                      <p:cBhvr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" y="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2912170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81386" y="-9939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55888" y="2920763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1542534" y="3128194"/>
            <a:ext cx="3965569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5494249" y="626124"/>
            <a:ext cx="1435029" cy="250207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flipH="1">
            <a:off x="2949789" y="629076"/>
            <a:ext cx="3964776" cy="1821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flipV="1">
            <a:off x="1542534" y="647286"/>
            <a:ext cx="1407255" cy="2480908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2339752" y="-2738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111" name="Přímá spojovací čára 110"/>
          <p:cNvCxnSpPr/>
          <p:nvPr/>
        </p:nvCxnSpPr>
        <p:spPr>
          <a:xfrm rot="5400000" flipH="1" flipV="1">
            <a:off x="2828079" y="1895811"/>
            <a:ext cx="2485022" cy="5292"/>
          </a:xfrm>
          <a:prstGeom prst="line">
            <a:avLst/>
          </a:prstGeom>
          <a:ln w="3810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ovací čára 113"/>
          <p:cNvCxnSpPr/>
          <p:nvPr/>
        </p:nvCxnSpPr>
        <p:spPr>
          <a:xfrm rot="10800000">
            <a:off x="2783676" y="908721"/>
            <a:ext cx="3012461" cy="1716317"/>
          </a:xfrm>
          <a:prstGeom prst="line">
            <a:avLst/>
          </a:prstGeom>
          <a:ln w="3810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0" y="3717032"/>
            <a:ext cx="9324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Vzdálenost rovnoběžek se měří kolmo!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34" name="Skupina 33"/>
          <p:cNvGrpSpPr/>
          <p:nvPr/>
        </p:nvGrpSpPr>
        <p:grpSpPr>
          <a:xfrm rot="18121631">
            <a:off x="5218514" y="2057408"/>
            <a:ext cx="1071570" cy="1071570"/>
            <a:chOff x="2155987" y="5156391"/>
            <a:chExt cx="1071570" cy="1071570"/>
          </a:xfrm>
        </p:grpSpPr>
        <p:sp>
          <p:nvSpPr>
            <p:cNvPr id="35" name="Oblouk 34"/>
            <p:cNvSpPr/>
            <p:nvPr/>
          </p:nvSpPr>
          <p:spPr>
            <a:xfrm>
              <a:off x="2155987" y="5156391"/>
              <a:ext cx="1071570" cy="1071570"/>
            </a:xfrm>
            <a:prstGeom prst="arc">
              <a:avLst>
                <a:gd name="adj1" fmla="val 15985766"/>
                <a:gd name="adj2" fmla="val 108705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Elipsa 35"/>
            <p:cNvSpPr/>
            <p:nvPr/>
          </p:nvSpPr>
          <p:spPr>
            <a:xfrm>
              <a:off x="2857488" y="5455022"/>
              <a:ext cx="71438" cy="71438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7" name="Skupina 36"/>
          <p:cNvGrpSpPr/>
          <p:nvPr/>
        </p:nvGrpSpPr>
        <p:grpSpPr>
          <a:xfrm rot="16200000">
            <a:off x="3500430" y="2564904"/>
            <a:ext cx="1071570" cy="1071570"/>
            <a:chOff x="2155987" y="5156391"/>
            <a:chExt cx="1071570" cy="1071570"/>
          </a:xfrm>
        </p:grpSpPr>
        <p:sp>
          <p:nvSpPr>
            <p:cNvPr id="38" name="Oblouk 37"/>
            <p:cNvSpPr/>
            <p:nvPr/>
          </p:nvSpPr>
          <p:spPr>
            <a:xfrm>
              <a:off x="2155987" y="5156391"/>
              <a:ext cx="1071570" cy="1071570"/>
            </a:xfrm>
            <a:prstGeom prst="arc">
              <a:avLst>
                <a:gd name="adj1" fmla="val 15985766"/>
                <a:gd name="adj2" fmla="val 108705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Elipsa 40"/>
            <p:cNvSpPr/>
            <p:nvPr/>
          </p:nvSpPr>
          <p:spPr>
            <a:xfrm>
              <a:off x="2857488" y="5455022"/>
              <a:ext cx="71438" cy="71438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2" name="TextovéPole 41"/>
          <p:cNvSpPr txBox="1"/>
          <p:nvPr/>
        </p:nvSpPr>
        <p:spPr>
          <a:xfrm>
            <a:off x="4139952" y="206084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v</a:t>
            </a:r>
            <a:r>
              <a:rPr lang="cs-CZ" sz="5400" b="1" baseline="-25000" dirty="0" smtClean="0">
                <a:solidFill>
                  <a:srgbClr val="00B0F0"/>
                </a:solidFill>
              </a:rPr>
              <a:t>a</a:t>
            </a:r>
            <a:endParaRPr lang="cs-CZ" sz="5400" b="1" baseline="-25000" dirty="0">
              <a:solidFill>
                <a:srgbClr val="00B0F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499992" y="1209526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err="1" smtClean="0">
                <a:solidFill>
                  <a:srgbClr val="7030A0"/>
                </a:solidFill>
              </a:rPr>
              <a:t>v</a:t>
            </a:r>
            <a:r>
              <a:rPr lang="cs-CZ" sz="5400" b="1" baseline="-25000" dirty="0" err="1" smtClean="0">
                <a:solidFill>
                  <a:srgbClr val="7030A0"/>
                </a:solidFill>
              </a:rPr>
              <a:t>b</a:t>
            </a:r>
            <a:endParaRPr lang="cs-CZ" sz="5400" b="1" baseline="-25000" dirty="0">
              <a:solidFill>
                <a:srgbClr val="7030A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-1" y="4509120"/>
            <a:ext cx="22163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6. </a:t>
            </a:r>
            <a:r>
              <a:rPr lang="cs-CZ" sz="6600" b="1" dirty="0" smtClean="0">
                <a:solidFill>
                  <a:srgbClr val="00B0F0"/>
                </a:solidFill>
              </a:rPr>
              <a:t>v</a:t>
            </a:r>
            <a:r>
              <a:rPr lang="cs-CZ" sz="6600" b="1" baseline="-25000" dirty="0" smtClean="0">
                <a:solidFill>
                  <a:srgbClr val="00B0F0"/>
                </a:solidFill>
              </a:rPr>
              <a:t>a</a:t>
            </a:r>
            <a:endParaRPr lang="cs-CZ" sz="6600" b="1" baseline="-25000" dirty="0">
              <a:solidFill>
                <a:srgbClr val="00B0F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691680" y="4509120"/>
            <a:ext cx="18722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,</a:t>
            </a:r>
            <a:r>
              <a:rPr lang="cs-CZ" sz="6600" b="1" dirty="0" smtClean="0">
                <a:solidFill>
                  <a:srgbClr val="7030A0"/>
                </a:solidFill>
              </a:rPr>
              <a:t> </a:t>
            </a:r>
            <a:r>
              <a:rPr lang="cs-CZ" sz="6600" b="1" dirty="0" err="1" smtClean="0">
                <a:solidFill>
                  <a:srgbClr val="7030A0"/>
                </a:solidFill>
              </a:rPr>
              <a:t>v</a:t>
            </a:r>
            <a:r>
              <a:rPr lang="cs-CZ" sz="6600" b="1" baseline="-25000" dirty="0" err="1" smtClean="0">
                <a:solidFill>
                  <a:srgbClr val="7030A0"/>
                </a:solidFill>
              </a:rPr>
              <a:t>b</a:t>
            </a:r>
            <a:endParaRPr lang="cs-CZ" sz="6600" b="1" baseline="-25000" dirty="0">
              <a:solidFill>
                <a:srgbClr val="7030A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2880320" y="4581128"/>
            <a:ext cx="6444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- výšky rovnoběžníku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47" name="Přímá spojnice 20"/>
          <p:cNvCxnSpPr/>
          <p:nvPr/>
        </p:nvCxnSpPr>
        <p:spPr>
          <a:xfrm flipH="1">
            <a:off x="2699792" y="303234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2"/>
          <p:cNvCxnSpPr/>
          <p:nvPr/>
        </p:nvCxnSpPr>
        <p:spPr>
          <a:xfrm flipH="1">
            <a:off x="2763704" y="302070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3"/>
          <p:cNvCxnSpPr/>
          <p:nvPr/>
        </p:nvCxnSpPr>
        <p:spPr>
          <a:xfrm flipH="1">
            <a:off x="3678408" y="528548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4"/>
          <p:cNvCxnSpPr/>
          <p:nvPr/>
        </p:nvCxnSpPr>
        <p:spPr>
          <a:xfrm flipH="1">
            <a:off x="3757068" y="516902"/>
            <a:ext cx="101235" cy="20437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46"/>
          <p:cNvCxnSpPr/>
          <p:nvPr/>
        </p:nvCxnSpPr>
        <p:spPr>
          <a:xfrm flipH="1">
            <a:off x="2318596" y="1465819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8"/>
          <p:cNvCxnSpPr/>
          <p:nvPr/>
        </p:nvCxnSpPr>
        <p:spPr>
          <a:xfrm flipH="1">
            <a:off x="2369248" y="1393407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9"/>
          <p:cNvCxnSpPr/>
          <p:nvPr/>
        </p:nvCxnSpPr>
        <p:spPr>
          <a:xfrm flipH="1">
            <a:off x="6213636" y="1618219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60"/>
          <p:cNvCxnSpPr/>
          <p:nvPr/>
        </p:nvCxnSpPr>
        <p:spPr>
          <a:xfrm flipH="1">
            <a:off x="6264288" y="1545807"/>
            <a:ext cx="323936" cy="10581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3347864" y="2924944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a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300192" y="1568986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572000" y="-243408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763688" y="1136938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216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2" grpId="0"/>
      <p:bldP spid="43" grpId="0"/>
      <p:bldP spid="44" grpId="0"/>
      <p:bldP spid="45" grpId="0"/>
      <p:bldP spid="46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989</TotalTime>
  <Words>142</Words>
  <Application>Microsoft Office PowerPoint</Application>
  <PresentationFormat>Předvádění na obrazovce (4:3)</PresentationFormat>
  <Paragraphs>64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Rovnoběžník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Přímá úměrnost</dc:title>
  <cp:lastModifiedBy>najman</cp:lastModifiedBy>
  <cp:revision>324</cp:revision>
  <dcterms:modified xsi:type="dcterms:W3CDTF">2011-05-27T11:05:59Z</dcterms:modified>
</cp:coreProperties>
</file>