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67" r:id="rId3"/>
    <p:sldId id="269" r:id="rId4"/>
    <p:sldId id="268" r:id="rId5"/>
    <p:sldId id="270" r:id="rId6"/>
    <p:sldId id="27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6D46D-40E2-4C85-9BA1-8E48CA09BC61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4D62C2-CC38-4184-A063-0D7BF54A7F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6558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8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3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3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273053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2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1" y="274641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3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27.5.2011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3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1" y="635635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556792"/>
            <a:ext cx="8784976" cy="3456384"/>
          </a:xfrm>
        </p:spPr>
        <p:txBody>
          <a:bodyPr>
            <a:noAutofit/>
          </a:bodyPr>
          <a:lstStyle/>
          <a:p>
            <a:pPr algn="ctr"/>
            <a:r>
              <a:rPr lang="cs-CZ" sz="11500" b="1" dirty="0" smtClean="0">
                <a:solidFill>
                  <a:srgbClr val="00B0F0"/>
                </a:solidFill>
              </a:rPr>
              <a:t>Rozdělení rovnoběžníků</a:t>
            </a:r>
            <a:endParaRPr lang="cs-CZ" sz="115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8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3" y="188640"/>
            <a:ext cx="5029200" cy="12192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960371" y="4859868"/>
            <a:ext cx="36087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VY_32_INOVACE_49_</a:t>
            </a:r>
            <a:r>
              <a:rPr lang="cs-CZ" b="1" dirty="0" err="1" smtClean="0"/>
              <a:t>rozdel</a:t>
            </a:r>
            <a:r>
              <a:rPr lang="cs-CZ" b="1" dirty="0" smtClean="0"/>
              <a:t>_</a:t>
            </a:r>
            <a:r>
              <a:rPr lang="cs-CZ" b="1" dirty="0" err="1" smtClean="0"/>
              <a:t>rovnob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8" name="Přímá spojovací čára 37"/>
          <p:cNvCxnSpPr/>
          <p:nvPr/>
        </p:nvCxnSpPr>
        <p:spPr>
          <a:xfrm flipV="1">
            <a:off x="3059833" y="1052736"/>
            <a:ext cx="2592288" cy="2160240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" name="Oblouk 105"/>
          <p:cNvSpPr/>
          <p:nvPr/>
        </p:nvSpPr>
        <p:spPr>
          <a:xfrm rot="18468684">
            <a:off x="2563009" y="2487897"/>
            <a:ext cx="1224136" cy="1296144"/>
          </a:xfrm>
          <a:prstGeom prst="arc">
            <a:avLst>
              <a:gd name="adj1" fmla="val 16200000"/>
              <a:gd name="adj2" fmla="val 3679261"/>
            </a:avLst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TextovéPole 106"/>
          <p:cNvSpPr txBox="1"/>
          <p:nvPr/>
        </p:nvSpPr>
        <p:spPr>
          <a:xfrm>
            <a:off x="2987824" y="2501687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b="1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α</a:t>
            </a:r>
            <a:endParaRPr lang="cs-CZ" sz="44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21" name="Přímá spojnice 20"/>
          <p:cNvCxnSpPr/>
          <p:nvPr/>
        </p:nvCxnSpPr>
        <p:spPr>
          <a:xfrm flipH="1">
            <a:off x="4148050" y="3122470"/>
            <a:ext cx="101235" cy="20437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4211962" y="3110824"/>
            <a:ext cx="101235" cy="20437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4061294" y="962230"/>
            <a:ext cx="101235" cy="20437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4139954" y="950584"/>
            <a:ext cx="101235" cy="20437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1835696" y="1844827"/>
            <a:ext cx="323936" cy="10581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H="1">
            <a:off x="1799592" y="1905123"/>
            <a:ext cx="323936" cy="10581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>
            <a:off x="6033516" y="1773221"/>
            <a:ext cx="323936" cy="10581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>
            <a:off x="6084168" y="1700811"/>
            <a:ext cx="323936" cy="10581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2483768" y="-14610"/>
            <a:ext cx="43204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KOSODÉLNÍK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860032" y="3077751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a</a:t>
            </a:r>
            <a:endParaRPr lang="cs-CZ" sz="44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588224" y="1421564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baseline="-250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60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3" name="Kosoúhelník 32"/>
          <p:cNvSpPr/>
          <p:nvPr/>
        </p:nvSpPr>
        <p:spPr>
          <a:xfrm rot="10800000" flipH="1">
            <a:off x="1331640" y="1061524"/>
            <a:ext cx="6048672" cy="2160240"/>
          </a:xfrm>
          <a:prstGeom prst="parallelogram">
            <a:avLst>
              <a:gd name="adj" fmla="val 79074"/>
            </a:avLst>
          </a:prstGeom>
          <a:noFill/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6" name="Tabulka 35"/>
          <p:cNvGraphicFramePr>
            <a:graphicFrameLocks noGrp="1"/>
          </p:cNvGraphicFramePr>
          <p:nvPr/>
        </p:nvGraphicFramePr>
        <p:xfrm>
          <a:off x="251520" y="3717032"/>
          <a:ext cx="8640960" cy="2376264"/>
        </p:xfrm>
        <a:graphic>
          <a:graphicData uri="http://schemas.openxmlformats.org/drawingml/2006/table">
            <a:tbl>
              <a:tblPr/>
              <a:tblGrid>
                <a:gridCol w="4692935"/>
                <a:gridCol w="3948025"/>
              </a:tblGrid>
              <a:tr h="576064">
                <a:tc>
                  <a:txBody>
                    <a:bodyPr/>
                    <a:lstStyle/>
                    <a:p>
                      <a:pPr algn="l" fontAlgn="ctr"/>
                      <a:r>
                        <a:rPr lang="cs-CZ" sz="3600" b="1" i="0" u="none" strike="noStrike" dirty="0" smtClean="0">
                          <a:solidFill>
                            <a:srgbClr val="00B0F0"/>
                          </a:solidFill>
                          <a:latin typeface="Calibri"/>
                        </a:rPr>
                        <a:t> délky sousedních stran</a:t>
                      </a:r>
                      <a:endParaRPr lang="cs-CZ" sz="3600" b="1" i="0" u="none" strike="noStrike" dirty="0">
                        <a:solidFill>
                          <a:srgbClr val="00B0F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l" fontAlgn="ctr"/>
                      <a:r>
                        <a:rPr lang="cs-CZ" sz="3600" b="1" i="0" u="none" strike="noStrike" dirty="0" smtClean="0">
                          <a:solidFill>
                            <a:srgbClr val="00B0F0"/>
                          </a:solidFill>
                          <a:latin typeface="Calibri"/>
                        </a:rPr>
                        <a:t> vnitřní </a:t>
                      </a:r>
                      <a:r>
                        <a:rPr lang="cs-CZ" sz="3600" b="1" i="0" u="none" strike="noStrike" dirty="0">
                          <a:solidFill>
                            <a:srgbClr val="00B0F0"/>
                          </a:solidFill>
                          <a:latin typeface="Calibri"/>
                        </a:rPr>
                        <a:t>úhly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947">
                <a:tc>
                  <a:txBody>
                    <a:bodyPr/>
                    <a:lstStyle/>
                    <a:p>
                      <a:pPr algn="l" fontAlgn="ctr"/>
                      <a:r>
                        <a:rPr lang="cs-CZ" sz="3600" b="1" i="0" u="none" strike="noStrike" dirty="0" smtClean="0">
                          <a:solidFill>
                            <a:srgbClr val="00B0F0"/>
                          </a:solidFill>
                          <a:latin typeface="Calibri"/>
                        </a:rPr>
                        <a:t> délky </a:t>
                      </a:r>
                      <a:r>
                        <a:rPr lang="cs-CZ" sz="3600" b="1" i="0" u="none" strike="noStrike" dirty="0">
                          <a:solidFill>
                            <a:srgbClr val="00B0F0"/>
                          </a:solidFill>
                          <a:latin typeface="Calibri"/>
                        </a:rPr>
                        <a:t>úhlopříček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3870">
                <a:tc>
                  <a:txBody>
                    <a:bodyPr/>
                    <a:lstStyle/>
                    <a:p>
                      <a:pPr algn="l" fontAlgn="ctr"/>
                      <a:r>
                        <a:rPr lang="cs-CZ" sz="3600" b="1" i="0" u="none" strike="noStrike" dirty="0" smtClean="0">
                          <a:solidFill>
                            <a:srgbClr val="00B0F0"/>
                          </a:solidFill>
                          <a:latin typeface="Calibri"/>
                        </a:rPr>
                        <a:t> kolmost </a:t>
                      </a:r>
                      <a:r>
                        <a:rPr lang="cs-CZ" sz="3600" b="1" i="0" u="none" strike="noStrike" dirty="0">
                          <a:solidFill>
                            <a:srgbClr val="00B0F0"/>
                          </a:solidFill>
                          <a:latin typeface="Calibri"/>
                        </a:rPr>
                        <a:t>úhlopříček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41" name="Přímá spojovací čára 40"/>
          <p:cNvCxnSpPr/>
          <p:nvPr/>
        </p:nvCxnSpPr>
        <p:spPr>
          <a:xfrm>
            <a:off x="1331640" y="1052736"/>
            <a:ext cx="6048672" cy="2160240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5052307" y="3824665"/>
            <a:ext cx="3624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RŮZNÉ           ( a≠b )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052307" y="4345941"/>
            <a:ext cx="3624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ŽÁDNÝ NENÍ PRAVÝ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052307" y="4941168"/>
            <a:ext cx="3624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RŮZNÉ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052307" y="5498068"/>
            <a:ext cx="3624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NE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" grpId="0" animBg="1"/>
      <p:bldP spid="107" grpId="0"/>
      <p:bldP spid="28" grpId="0"/>
      <p:bldP spid="29" grpId="0"/>
      <p:bldP spid="30" grpId="0"/>
      <p:bldP spid="33" grpId="0" animBg="1"/>
      <p:bldP spid="49" grpId="0"/>
      <p:bldP spid="50" grpId="0"/>
      <p:bldP spid="51" grpId="0"/>
      <p:bldP spid="5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Oblouk 105"/>
          <p:cNvSpPr/>
          <p:nvPr/>
        </p:nvSpPr>
        <p:spPr>
          <a:xfrm rot="18468684">
            <a:off x="1760873" y="2487897"/>
            <a:ext cx="1224136" cy="1296144"/>
          </a:xfrm>
          <a:prstGeom prst="arc">
            <a:avLst>
              <a:gd name="adj1" fmla="val 19114287"/>
              <a:gd name="adj2" fmla="val 3679261"/>
            </a:avLst>
          </a:prstGeom>
          <a:ln w="317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TextovéPole 106"/>
          <p:cNvSpPr txBox="1"/>
          <p:nvPr/>
        </p:nvSpPr>
        <p:spPr>
          <a:xfrm>
            <a:off x="2267745" y="2564907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400" b="1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α</a:t>
            </a:r>
            <a:endParaRPr lang="cs-CZ" sz="44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21" name="Přímá spojnice 20"/>
          <p:cNvCxnSpPr/>
          <p:nvPr/>
        </p:nvCxnSpPr>
        <p:spPr>
          <a:xfrm flipH="1">
            <a:off x="4148050" y="3122470"/>
            <a:ext cx="101235" cy="20437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4211962" y="3110824"/>
            <a:ext cx="101235" cy="20437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4061294" y="798118"/>
            <a:ext cx="101235" cy="20437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4139954" y="786472"/>
            <a:ext cx="101235" cy="20437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2704080" y="1844827"/>
            <a:ext cx="323936" cy="10581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H="1">
            <a:off x="2667977" y="1905123"/>
            <a:ext cx="323936" cy="10581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>
            <a:off x="5983277" y="1773221"/>
            <a:ext cx="323936" cy="10581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>
            <a:off x="6033929" y="1700811"/>
            <a:ext cx="323936" cy="10581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2483768" y="-14610"/>
            <a:ext cx="4392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KOSOČTVEREC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347864" y="2996955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a</a:t>
            </a:r>
            <a:endParaRPr lang="cs-CZ" sz="44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012160" y="1628800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baseline="-250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60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3" name="Kosoúhelník 32"/>
          <p:cNvSpPr/>
          <p:nvPr/>
        </p:nvSpPr>
        <p:spPr>
          <a:xfrm rot="10800000">
            <a:off x="1800915" y="908721"/>
            <a:ext cx="5035673" cy="2304256"/>
          </a:xfrm>
          <a:prstGeom prst="parallelogram">
            <a:avLst>
              <a:gd name="adj" fmla="val 79074"/>
            </a:avLst>
          </a:prstGeom>
          <a:noFill/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6" name="Tabulka 35"/>
          <p:cNvGraphicFramePr>
            <a:graphicFrameLocks noGrp="1"/>
          </p:cNvGraphicFramePr>
          <p:nvPr/>
        </p:nvGraphicFramePr>
        <p:xfrm>
          <a:off x="179512" y="3770729"/>
          <a:ext cx="8640960" cy="2232660"/>
        </p:xfrm>
        <a:graphic>
          <a:graphicData uri="http://schemas.openxmlformats.org/drawingml/2006/table">
            <a:tbl>
              <a:tblPr/>
              <a:tblGrid>
                <a:gridCol w="4692935"/>
                <a:gridCol w="3948025"/>
              </a:tblGrid>
              <a:tr h="522367">
                <a:tc>
                  <a:txBody>
                    <a:bodyPr/>
                    <a:lstStyle/>
                    <a:p>
                      <a:pPr algn="l" fontAlgn="ctr"/>
                      <a:r>
                        <a:rPr lang="cs-CZ" sz="3600" b="1" i="0" u="none" strike="noStrike" dirty="0" smtClean="0">
                          <a:solidFill>
                            <a:srgbClr val="00B0F0"/>
                          </a:solidFill>
                          <a:latin typeface="Calibri"/>
                        </a:rPr>
                        <a:t> délky sousedních stran</a:t>
                      </a:r>
                      <a:endParaRPr lang="cs-CZ" sz="3600" b="1" i="0" u="none" strike="noStrike" dirty="0">
                        <a:solidFill>
                          <a:srgbClr val="00B0F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81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3600" b="1" i="0" u="none" strike="noStrike" dirty="0" smtClean="0">
                          <a:solidFill>
                            <a:srgbClr val="00B0F0"/>
                          </a:solidFill>
                          <a:latin typeface="Calibri"/>
                        </a:rPr>
                        <a:t> vnitřní </a:t>
                      </a:r>
                      <a:r>
                        <a:rPr lang="cs-CZ" sz="3600" b="1" i="0" u="none" strike="noStrike" dirty="0">
                          <a:solidFill>
                            <a:srgbClr val="00B0F0"/>
                          </a:solidFill>
                          <a:latin typeface="Calibri"/>
                        </a:rPr>
                        <a:t>úhly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39">
                <a:tc>
                  <a:txBody>
                    <a:bodyPr/>
                    <a:lstStyle/>
                    <a:p>
                      <a:pPr algn="l" fontAlgn="ctr"/>
                      <a:r>
                        <a:rPr lang="cs-CZ" sz="3600" b="1" i="0" u="none" strike="noStrike" dirty="0" smtClean="0">
                          <a:solidFill>
                            <a:srgbClr val="00B0F0"/>
                          </a:solidFill>
                          <a:latin typeface="Calibri"/>
                        </a:rPr>
                        <a:t> délky </a:t>
                      </a:r>
                      <a:r>
                        <a:rPr lang="cs-CZ" sz="3600" b="1" i="0" u="none" strike="noStrike" dirty="0">
                          <a:solidFill>
                            <a:srgbClr val="00B0F0"/>
                          </a:solidFill>
                          <a:latin typeface="Calibri"/>
                        </a:rPr>
                        <a:t>úhlopříček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9854">
                <a:tc>
                  <a:txBody>
                    <a:bodyPr/>
                    <a:lstStyle/>
                    <a:p>
                      <a:pPr algn="l" fontAlgn="ctr"/>
                      <a:r>
                        <a:rPr lang="cs-CZ" sz="3600" b="1" i="0" u="none" strike="noStrike" dirty="0" smtClean="0">
                          <a:solidFill>
                            <a:srgbClr val="00B0F0"/>
                          </a:solidFill>
                          <a:latin typeface="Calibri"/>
                        </a:rPr>
                        <a:t> kolmost </a:t>
                      </a:r>
                      <a:r>
                        <a:rPr lang="cs-CZ" sz="3600" b="1" i="0" u="none" strike="noStrike" dirty="0">
                          <a:solidFill>
                            <a:srgbClr val="00B0F0"/>
                          </a:solidFill>
                          <a:latin typeface="Calibri"/>
                        </a:rPr>
                        <a:t>úhlopříček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17" name="Přímá spojovací čára 16"/>
          <p:cNvCxnSpPr/>
          <p:nvPr/>
        </p:nvCxnSpPr>
        <p:spPr>
          <a:xfrm flipV="1">
            <a:off x="1788610" y="908721"/>
            <a:ext cx="5015641" cy="2306752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16200000" flipH="1">
            <a:off x="3160210" y="1371601"/>
            <a:ext cx="2311121" cy="1376624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2" name="Skupina 31"/>
          <p:cNvGrpSpPr/>
          <p:nvPr/>
        </p:nvGrpSpPr>
        <p:grpSpPr>
          <a:xfrm>
            <a:off x="3756435" y="1401890"/>
            <a:ext cx="1224136" cy="1296144"/>
            <a:chOff x="3756435" y="1401890"/>
            <a:chExt cx="1224136" cy="1296144"/>
          </a:xfrm>
        </p:grpSpPr>
        <p:sp>
          <p:nvSpPr>
            <p:cNvPr id="27" name="Oblouk 26"/>
            <p:cNvSpPr/>
            <p:nvPr/>
          </p:nvSpPr>
          <p:spPr>
            <a:xfrm rot="20542522">
              <a:off x="3756435" y="1401890"/>
              <a:ext cx="1224136" cy="1296144"/>
            </a:xfrm>
            <a:prstGeom prst="arc">
              <a:avLst>
                <a:gd name="adj1" fmla="val 21029972"/>
                <a:gd name="adj2" fmla="val 4995913"/>
              </a:avLst>
            </a:prstGeom>
            <a:ln w="317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4545522" y="1713002"/>
              <a:ext cx="31451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.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5052307" y="3824665"/>
            <a:ext cx="3624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ROVNAJÍ SE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052307" y="4345941"/>
            <a:ext cx="3624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ŽÁDNÝ NENÍ PRAVÝ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052307" y="4941168"/>
            <a:ext cx="3624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RŮZNÉ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052307" y="5498068"/>
            <a:ext cx="3624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ANO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" grpId="0" animBg="1"/>
      <p:bldP spid="107" grpId="0"/>
      <p:bldP spid="28" grpId="0"/>
      <p:bldP spid="29" grpId="0"/>
      <p:bldP spid="30" grpId="0"/>
      <p:bldP spid="33" grpId="0" animBg="1"/>
      <p:bldP spid="34" grpId="0"/>
      <p:bldP spid="35" grpId="0"/>
      <p:bldP spid="37" grpId="0"/>
      <p:bldP spid="3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Přímá spojnice 20"/>
          <p:cNvCxnSpPr/>
          <p:nvPr/>
        </p:nvCxnSpPr>
        <p:spPr>
          <a:xfrm flipH="1">
            <a:off x="4148050" y="3122470"/>
            <a:ext cx="101235" cy="20437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4211962" y="3110824"/>
            <a:ext cx="101235" cy="20437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4061294" y="962230"/>
            <a:ext cx="101235" cy="20437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4139954" y="950584"/>
            <a:ext cx="101235" cy="20437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1835696" y="1844827"/>
            <a:ext cx="323936" cy="10581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H="1">
            <a:off x="1799592" y="1905123"/>
            <a:ext cx="323936" cy="10581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>
            <a:off x="6749508" y="1773221"/>
            <a:ext cx="323936" cy="10581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>
            <a:off x="6800160" y="1700811"/>
            <a:ext cx="323936" cy="10581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2987824" y="-14610"/>
            <a:ext cx="35283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OBDÉLNÍK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427984" y="2996955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a</a:t>
            </a:r>
            <a:endParaRPr lang="cs-CZ" sz="44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948264" y="1700808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baseline="-250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60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3" name="Kosoúhelník 32"/>
          <p:cNvSpPr/>
          <p:nvPr/>
        </p:nvSpPr>
        <p:spPr>
          <a:xfrm rot="10800000" flipH="1">
            <a:off x="1979712" y="1061524"/>
            <a:ext cx="4968552" cy="2160240"/>
          </a:xfrm>
          <a:prstGeom prst="parallelogram">
            <a:avLst>
              <a:gd name="adj" fmla="val 0"/>
            </a:avLst>
          </a:prstGeom>
          <a:noFill/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6" name="Tabulka 35"/>
          <p:cNvGraphicFramePr>
            <a:graphicFrameLocks noGrp="1"/>
          </p:cNvGraphicFramePr>
          <p:nvPr/>
        </p:nvGraphicFramePr>
        <p:xfrm>
          <a:off x="179512" y="3716620"/>
          <a:ext cx="8712968" cy="2232660"/>
        </p:xfrm>
        <a:graphic>
          <a:graphicData uri="http://schemas.openxmlformats.org/drawingml/2006/table">
            <a:tbl>
              <a:tblPr/>
              <a:tblGrid>
                <a:gridCol w="4608512"/>
                <a:gridCol w="4104456"/>
              </a:tblGrid>
              <a:tr h="504056">
                <a:tc>
                  <a:txBody>
                    <a:bodyPr/>
                    <a:lstStyle/>
                    <a:p>
                      <a:pPr algn="l" fontAlgn="ctr"/>
                      <a:r>
                        <a:rPr lang="cs-CZ" sz="3600" b="1" i="0" u="none" strike="noStrike" dirty="0" smtClean="0">
                          <a:solidFill>
                            <a:srgbClr val="00B0F0"/>
                          </a:solidFill>
                          <a:latin typeface="Calibri"/>
                        </a:rPr>
                        <a:t> délky sousedních stran</a:t>
                      </a:r>
                      <a:endParaRPr lang="cs-CZ" sz="3600" b="1" i="0" u="none" strike="noStrike" dirty="0">
                        <a:solidFill>
                          <a:srgbClr val="00B0F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81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3600" b="1" i="0" u="none" strike="noStrike" dirty="0" smtClean="0">
                          <a:solidFill>
                            <a:srgbClr val="00B0F0"/>
                          </a:solidFill>
                          <a:latin typeface="Calibri"/>
                        </a:rPr>
                        <a:t> vnitřní </a:t>
                      </a:r>
                      <a:r>
                        <a:rPr lang="cs-CZ" sz="3600" b="1" i="0" u="none" strike="noStrike" dirty="0">
                          <a:solidFill>
                            <a:srgbClr val="00B0F0"/>
                          </a:solidFill>
                          <a:latin typeface="Calibri"/>
                        </a:rPr>
                        <a:t>úhly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9854">
                <a:tc>
                  <a:txBody>
                    <a:bodyPr/>
                    <a:lstStyle/>
                    <a:p>
                      <a:pPr algn="l" fontAlgn="ctr"/>
                      <a:r>
                        <a:rPr lang="cs-CZ" sz="3600" b="1" i="0" u="none" strike="noStrike" dirty="0" smtClean="0">
                          <a:solidFill>
                            <a:srgbClr val="00B0F0"/>
                          </a:solidFill>
                          <a:latin typeface="Calibri"/>
                        </a:rPr>
                        <a:t> délky </a:t>
                      </a:r>
                      <a:r>
                        <a:rPr lang="cs-CZ" sz="3600" b="1" i="0" u="none" strike="noStrike" dirty="0">
                          <a:solidFill>
                            <a:srgbClr val="00B0F0"/>
                          </a:solidFill>
                          <a:latin typeface="Calibri"/>
                        </a:rPr>
                        <a:t>úhlopříček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745">
                <a:tc>
                  <a:txBody>
                    <a:bodyPr/>
                    <a:lstStyle/>
                    <a:p>
                      <a:pPr algn="l" fontAlgn="ctr"/>
                      <a:r>
                        <a:rPr lang="cs-CZ" sz="3600" b="1" i="0" u="none" strike="noStrike" dirty="0" smtClean="0">
                          <a:solidFill>
                            <a:srgbClr val="00B0F0"/>
                          </a:solidFill>
                          <a:latin typeface="Calibri"/>
                        </a:rPr>
                        <a:t> kolmost </a:t>
                      </a:r>
                      <a:r>
                        <a:rPr lang="cs-CZ" sz="3600" b="1" i="0" u="none" strike="noStrike" dirty="0">
                          <a:solidFill>
                            <a:srgbClr val="00B0F0"/>
                          </a:solidFill>
                          <a:latin typeface="Calibri"/>
                        </a:rPr>
                        <a:t>úhlopříček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17" name="Skupina 16"/>
          <p:cNvGrpSpPr/>
          <p:nvPr/>
        </p:nvGrpSpPr>
        <p:grpSpPr>
          <a:xfrm>
            <a:off x="1475657" y="2410840"/>
            <a:ext cx="1296144" cy="1346364"/>
            <a:chOff x="2106674" y="3019599"/>
            <a:chExt cx="1296144" cy="1346364"/>
          </a:xfrm>
        </p:grpSpPr>
        <p:sp>
          <p:nvSpPr>
            <p:cNvPr id="18" name="Oblouk 17"/>
            <p:cNvSpPr/>
            <p:nvPr/>
          </p:nvSpPr>
          <p:spPr>
            <a:xfrm rot="18468684">
              <a:off x="2142678" y="3105823"/>
              <a:ext cx="1224136" cy="1296144"/>
            </a:xfrm>
            <a:prstGeom prst="arc">
              <a:avLst>
                <a:gd name="adj1" fmla="val 18499542"/>
                <a:gd name="adj2" fmla="val 3679261"/>
              </a:avLst>
            </a:prstGeom>
            <a:ln w="31750"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2771801" y="3019599"/>
              <a:ext cx="327334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.</a:t>
              </a:r>
              <a:endParaRPr lang="cs-CZ" sz="4400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cxnSp>
        <p:nvCxnSpPr>
          <p:cNvPr id="20" name="Přímá spojovací čára 19"/>
          <p:cNvCxnSpPr/>
          <p:nvPr/>
        </p:nvCxnSpPr>
        <p:spPr>
          <a:xfrm flipV="1">
            <a:off x="1989576" y="1055077"/>
            <a:ext cx="4943789" cy="2160396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1969479" y="1055077"/>
            <a:ext cx="4953837" cy="2160396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5052307" y="3824665"/>
            <a:ext cx="3624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RŮZNÉ           ( a≠b )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052307" y="4345941"/>
            <a:ext cx="3624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VŠECHNY JSOU PRAVÉ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052307" y="4869160"/>
            <a:ext cx="3624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ROVNAJÍ SE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052307" y="5445224"/>
            <a:ext cx="3624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NE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  <p:bldP spid="39" grpId="0"/>
      <p:bldP spid="40" grpId="0"/>
      <p:bldP spid="41" grpId="0"/>
      <p:bldP spid="4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Přímá spojnice 20"/>
          <p:cNvCxnSpPr/>
          <p:nvPr/>
        </p:nvCxnSpPr>
        <p:spPr>
          <a:xfrm flipH="1">
            <a:off x="4057898" y="3758822"/>
            <a:ext cx="101235" cy="20437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4121810" y="3747176"/>
            <a:ext cx="101235" cy="20437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4061294" y="962230"/>
            <a:ext cx="101235" cy="20437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4139954" y="950584"/>
            <a:ext cx="101235" cy="20437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2447864" y="1844827"/>
            <a:ext cx="323936" cy="10581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H="1">
            <a:off x="2411760" y="1905123"/>
            <a:ext cx="323936" cy="10581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>
            <a:off x="5682264" y="1906254"/>
            <a:ext cx="323936" cy="10581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>
            <a:off x="5732916" y="1833841"/>
            <a:ext cx="323936" cy="10581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2915817" y="-14610"/>
            <a:ext cx="35283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ČTVEREC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211960" y="3667674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a</a:t>
            </a:r>
            <a:endParaRPr lang="cs-CZ" sz="44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940152" y="1795466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baseline="-250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66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3" name="Kosoúhelník 32"/>
          <p:cNvSpPr/>
          <p:nvPr/>
        </p:nvSpPr>
        <p:spPr>
          <a:xfrm rot="10800000" flipH="1">
            <a:off x="2603877" y="1061524"/>
            <a:ext cx="3264268" cy="2799524"/>
          </a:xfrm>
          <a:prstGeom prst="parallelogram">
            <a:avLst>
              <a:gd name="adj" fmla="val 0"/>
            </a:avLst>
          </a:prstGeom>
          <a:noFill/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6" name="Tabulka 35"/>
          <p:cNvGraphicFramePr>
            <a:graphicFrameLocks noGrp="1"/>
          </p:cNvGraphicFramePr>
          <p:nvPr/>
        </p:nvGraphicFramePr>
        <p:xfrm>
          <a:off x="323528" y="4292684"/>
          <a:ext cx="8568952" cy="2358777"/>
        </p:xfrm>
        <a:graphic>
          <a:graphicData uri="http://schemas.openxmlformats.org/drawingml/2006/table">
            <a:tbl>
              <a:tblPr/>
              <a:tblGrid>
                <a:gridCol w="4536504"/>
                <a:gridCol w="4032448"/>
              </a:tblGrid>
              <a:tr h="504468">
                <a:tc>
                  <a:txBody>
                    <a:bodyPr/>
                    <a:lstStyle/>
                    <a:p>
                      <a:pPr algn="l" fontAlgn="ctr"/>
                      <a:r>
                        <a:rPr lang="cs-CZ" sz="3600" b="1" i="0" u="none" strike="noStrike" dirty="0" smtClean="0">
                          <a:solidFill>
                            <a:srgbClr val="00B0F0"/>
                          </a:solidFill>
                          <a:latin typeface="Calibri"/>
                        </a:rPr>
                        <a:t> délky sousedních stran</a:t>
                      </a:r>
                      <a:endParaRPr lang="cs-CZ" sz="3600" b="1" i="0" u="none" strike="noStrike" dirty="0">
                        <a:solidFill>
                          <a:srgbClr val="00B0F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81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3600" b="1" i="0" u="none" strike="noStrike" dirty="0" smtClean="0">
                          <a:solidFill>
                            <a:srgbClr val="00B0F0"/>
                          </a:solidFill>
                          <a:latin typeface="Calibri"/>
                        </a:rPr>
                        <a:t> vnitřní </a:t>
                      </a:r>
                      <a:r>
                        <a:rPr lang="cs-CZ" sz="3600" b="1" i="0" u="none" strike="noStrike" dirty="0">
                          <a:solidFill>
                            <a:srgbClr val="00B0F0"/>
                          </a:solidFill>
                          <a:latin typeface="Calibri"/>
                        </a:rPr>
                        <a:t>úhly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274">
                <a:tc>
                  <a:txBody>
                    <a:bodyPr/>
                    <a:lstStyle/>
                    <a:p>
                      <a:pPr algn="l" fontAlgn="ctr"/>
                      <a:r>
                        <a:rPr lang="cs-CZ" sz="3600" b="1" i="0" u="none" strike="noStrike" dirty="0" smtClean="0">
                          <a:solidFill>
                            <a:srgbClr val="00B0F0"/>
                          </a:solidFill>
                          <a:latin typeface="Calibri"/>
                        </a:rPr>
                        <a:t> délky </a:t>
                      </a:r>
                      <a:r>
                        <a:rPr lang="cs-CZ" sz="3600" b="1" i="0" u="none" strike="noStrike" dirty="0">
                          <a:solidFill>
                            <a:srgbClr val="00B0F0"/>
                          </a:solidFill>
                          <a:latin typeface="Calibri"/>
                        </a:rPr>
                        <a:t>úhlopříček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01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3600" b="1" i="0" u="none" strike="noStrike" dirty="0" smtClean="0">
                          <a:solidFill>
                            <a:srgbClr val="00B0F0"/>
                          </a:solidFill>
                          <a:latin typeface="Calibri"/>
                        </a:rPr>
                        <a:t> kolmost </a:t>
                      </a:r>
                      <a:r>
                        <a:rPr lang="cs-CZ" sz="3600" b="1" i="0" u="none" strike="noStrike" dirty="0">
                          <a:solidFill>
                            <a:srgbClr val="00B0F0"/>
                          </a:solidFill>
                          <a:latin typeface="Calibri"/>
                        </a:rPr>
                        <a:t>úhlopříček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38" name="Skupina 37"/>
          <p:cNvGrpSpPr/>
          <p:nvPr/>
        </p:nvGrpSpPr>
        <p:grpSpPr>
          <a:xfrm>
            <a:off x="2106673" y="2996955"/>
            <a:ext cx="1296144" cy="1369011"/>
            <a:chOff x="2106674" y="2996952"/>
            <a:chExt cx="1296144" cy="1369011"/>
          </a:xfrm>
        </p:grpSpPr>
        <p:sp>
          <p:nvSpPr>
            <p:cNvPr id="106" name="Oblouk 105"/>
            <p:cNvSpPr/>
            <p:nvPr/>
          </p:nvSpPr>
          <p:spPr>
            <a:xfrm rot="18468684">
              <a:off x="2142678" y="3105823"/>
              <a:ext cx="1224136" cy="1296144"/>
            </a:xfrm>
            <a:prstGeom prst="arc">
              <a:avLst>
                <a:gd name="adj1" fmla="val 18499542"/>
                <a:gd name="adj2" fmla="val 3679261"/>
              </a:avLst>
            </a:prstGeom>
            <a:ln w="31750"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2699793" y="2996952"/>
              <a:ext cx="327334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.</a:t>
              </a:r>
              <a:endParaRPr lang="cs-CZ" sz="4400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 rot="20392868">
            <a:off x="3729672" y="1827900"/>
            <a:ext cx="1224136" cy="1296144"/>
            <a:chOff x="3756435" y="1401890"/>
            <a:chExt cx="1224136" cy="1296144"/>
          </a:xfrm>
        </p:grpSpPr>
        <p:sp>
          <p:nvSpPr>
            <p:cNvPr id="20" name="Oblouk 19"/>
            <p:cNvSpPr/>
            <p:nvPr/>
          </p:nvSpPr>
          <p:spPr>
            <a:xfrm rot="20542522">
              <a:off x="3756435" y="1401890"/>
              <a:ext cx="1224136" cy="1296144"/>
            </a:xfrm>
            <a:prstGeom prst="arc">
              <a:avLst>
                <a:gd name="adj1" fmla="val 21029972"/>
                <a:gd name="adj2" fmla="val 4995913"/>
              </a:avLst>
            </a:prstGeom>
            <a:ln w="317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545522" y="1713003"/>
              <a:ext cx="31451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.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cxnSp>
        <p:nvCxnSpPr>
          <p:cNvPr id="23" name="Přímá spojovací čára 22"/>
          <p:cNvCxnSpPr/>
          <p:nvPr/>
        </p:nvCxnSpPr>
        <p:spPr>
          <a:xfrm flipV="1">
            <a:off x="2592476" y="1065125"/>
            <a:ext cx="3265715" cy="2783394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2612576" y="1065125"/>
            <a:ext cx="3235567" cy="2783394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5052307" y="4365104"/>
            <a:ext cx="3624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ROVNAJÍ SE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052307" y="4922004"/>
            <a:ext cx="3624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VŠECHNY JSOU PRAVÉ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052307" y="5517232"/>
            <a:ext cx="3624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ROVNAJÍ SE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052307" y="6146140"/>
            <a:ext cx="3624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ANO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  <p:bldP spid="33" grpId="0" animBg="1"/>
      <p:bldP spid="39" grpId="0"/>
      <p:bldP spid="40" grpId="0"/>
      <p:bldP spid="41" grpId="0"/>
      <p:bldP spid="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" name="Tabulka 35"/>
          <p:cNvGraphicFramePr>
            <a:graphicFrameLocks noGrp="1"/>
          </p:cNvGraphicFramePr>
          <p:nvPr/>
        </p:nvGraphicFramePr>
        <p:xfrm>
          <a:off x="107504" y="188640"/>
          <a:ext cx="3168352" cy="2061210"/>
        </p:xfrm>
        <a:graphic>
          <a:graphicData uri="http://schemas.openxmlformats.org/drawingml/2006/table">
            <a:tbl>
              <a:tblPr/>
              <a:tblGrid>
                <a:gridCol w="1296144"/>
                <a:gridCol w="1872208"/>
              </a:tblGrid>
              <a:tr h="5581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délky sousedních stran</a:t>
                      </a:r>
                      <a:endParaRPr lang="cs-CZ" sz="12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01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vnitřní </a:t>
                      </a:r>
                      <a:r>
                        <a:rPr lang="cs-CZ" sz="12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úhly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01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délky </a:t>
                      </a:r>
                      <a:r>
                        <a:rPr lang="cs-CZ" sz="12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úhlopříček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01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kolmost </a:t>
                      </a:r>
                      <a:r>
                        <a:rPr lang="cs-CZ" sz="12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úhlopříček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107504" y="2448292"/>
          <a:ext cx="3168352" cy="2061210"/>
        </p:xfrm>
        <a:graphic>
          <a:graphicData uri="http://schemas.openxmlformats.org/drawingml/2006/table">
            <a:tbl>
              <a:tblPr/>
              <a:tblGrid>
                <a:gridCol w="1296144"/>
                <a:gridCol w="1872208"/>
              </a:tblGrid>
              <a:tr h="5581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délky sousedních stran</a:t>
                      </a:r>
                      <a:endParaRPr lang="cs-CZ" sz="12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01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vnitřní </a:t>
                      </a:r>
                      <a:r>
                        <a:rPr lang="cs-CZ" sz="12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úhly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01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délky </a:t>
                      </a:r>
                      <a:r>
                        <a:rPr lang="cs-CZ" sz="12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úhlopříček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01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kolmost </a:t>
                      </a:r>
                      <a:r>
                        <a:rPr lang="cs-CZ" sz="12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úhlopříček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4" name="Tabulka 33"/>
          <p:cNvGraphicFramePr>
            <a:graphicFrameLocks noGrp="1"/>
          </p:cNvGraphicFramePr>
          <p:nvPr/>
        </p:nvGraphicFramePr>
        <p:xfrm>
          <a:off x="107504" y="4680540"/>
          <a:ext cx="3168352" cy="2061210"/>
        </p:xfrm>
        <a:graphic>
          <a:graphicData uri="http://schemas.openxmlformats.org/drawingml/2006/table">
            <a:tbl>
              <a:tblPr/>
              <a:tblGrid>
                <a:gridCol w="1296144"/>
                <a:gridCol w="1872208"/>
              </a:tblGrid>
              <a:tr h="5581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délky sousedních stran</a:t>
                      </a:r>
                      <a:endParaRPr lang="cs-CZ" sz="12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01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vnitřní </a:t>
                      </a:r>
                      <a:r>
                        <a:rPr lang="cs-CZ" sz="12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úhly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01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délky </a:t>
                      </a:r>
                      <a:r>
                        <a:rPr lang="cs-CZ" sz="12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úhlopříček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01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kolmost </a:t>
                      </a:r>
                      <a:r>
                        <a:rPr lang="cs-CZ" sz="12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úhlopříček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0" name="Tabulka 49"/>
          <p:cNvGraphicFramePr>
            <a:graphicFrameLocks noGrp="1"/>
          </p:cNvGraphicFramePr>
          <p:nvPr/>
        </p:nvGraphicFramePr>
        <p:xfrm>
          <a:off x="3491880" y="188640"/>
          <a:ext cx="3168352" cy="2061210"/>
        </p:xfrm>
        <a:graphic>
          <a:graphicData uri="http://schemas.openxmlformats.org/drawingml/2006/table">
            <a:tbl>
              <a:tblPr/>
              <a:tblGrid>
                <a:gridCol w="1296144"/>
                <a:gridCol w="1872208"/>
              </a:tblGrid>
              <a:tr h="5581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délky sousedních stran</a:t>
                      </a:r>
                      <a:endParaRPr lang="cs-CZ" sz="12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01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vnitřní </a:t>
                      </a:r>
                      <a:r>
                        <a:rPr lang="cs-CZ" sz="12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úhly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01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délky </a:t>
                      </a:r>
                      <a:r>
                        <a:rPr lang="cs-CZ" sz="12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úhlopříček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01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kolmost </a:t>
                      </a:r>
                      <a:r>
                        <a:rPr lang="cs-CZ" sz="12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úhlopříček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1" name="Tabulka 50"/>
          <p:cNvGraphicFramePr>
            <a:graphicFrameLocks noGrp="1"/>
          </p:cNvGraphicFramePr>
          <p:nvPr/>
        </p:nvGraphicFramePr>
        <p:xfrm>
          <a:off x="3491880" y="2448292"/>
          <a:ext cx="3168352" cy="2061210"/>
        </p:xfrm>
        <a:graphic>
          <a:graphicData uri="http://schemas.openxmlformats.org/drawingml/2006/table">
            <a:tbl>
              <a:tblPr/>
              <a:tblGrid>
                <a:gridCol w="1296144"/>
                <a:gridCol w="1872208"/>
              </a:tblGrid>
              <a:tr h="5581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délky sousedních stran</a:t>
                      </a:r>
                      <a:endParaRPr lang="cs-CZ" sz="12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01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vnitřní </a:t>
                      </a:r>
                      <a:r>
                        <a:rPr lang="cs-CZ" sz="12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úhly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01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délky </a:t>
                      </a:r>
                      <a:r>
                        <a:rPr lang="cs-CZ" sz="12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úhlopříček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01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kolmost </a:t>
                      </a:r>
                      <a:r>
                        <a:rPr lang="cs-CZ" sz="12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úhlopříček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2" name="Tabulka 51"/>
          <p:cNvGraphicFramePr>
            <a:graphicFrameLocks noGrp="1"/>
          </p:cNvGraphicFramePr>
          <p:nvPr/>
        </p:nvGraphicFramePr>
        <p:xfrm>
          <a:off x="3491880" y="4680540"/>
          <a:ext cx="3168352" cy="2061210"/>
        </p:xfrm>
        <a:graphic>
          <a:graphicData uri="http://schemas.openxmlformats.org/drawingml/2006/table">
            <a:tbl>
              <a:tblPr/>
              <a:tblGrid>
                <a:gridCol w="1296144"/>
                <a:gridCol w="1872208"/>
              </a:tblGrid>
              <a:tr h="5581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délky sousedních stran</a:t>
                      </a:r>
                      <a:endParaRPr lang="cs-CZ" sz="1200" b="0" i="0" u="none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01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vnitřní </a:t>
                      </a:r>
                      <a:r>
                        <a:rPr lang="cs-CZ" sz="12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úhly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01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délky </a:t>
                      </a:r>
                      <a:r>
                        <a:rPr lang="cs-CZ" sz="12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úhlopříček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101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200" b="0" i="0" u="none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 kolmost </a:t>
                      </a:r>
                      <a:r>
                        <a:rPr lang="cs-CZ" sz="1200" b="0" i="0" u="none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úhlopříček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1076</TotalTime>
  <Words>195</Words>
  <Application>Microsoft Office PowerPoint</Application>
  <PresentationFormat>Předvádění na obrazovce (4:3)</PresentationFormat>
  <Paragraphs>120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Rozdělení rovnoběžníků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</dc:title>
  <cp:lastModifiedBy>najman</cp:lastModifiedBy>
  <cp:revision>360</cp:revision>
  <dcterms:modified xsi:type="dcterms:W3CDTF">2011-05-27T11:06:49Z</dcterms:modified>
</cp:coreProperties>
</file>