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67" r:id="rId3"/>
    <p:sldId id="269" r:id="rId4"/>
    <p:sldId id="268" r:id="rId5"/>
    <p:sldId id="27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6D46D-40E2-4C85-9BA1-8E48CA09BC61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62C2-CC38-4184-A063-0D7BF54A7F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6558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712968" cy="3456384"/>
          </a:xfrm>
        </p:spPr>
        <p:txBody>
          <a:bodyPr>
            <a:noAutofit/>
          </a:bodyPr>
          <a:lstStyle/>
          <a:p>
            <a:pPr algn="ctr"/>
            <a:r>
              <a:rPr lang="cs-CZ" sz="10500" b="1" dirty="0" smtClean="0">
                <a:solidFill>
                  <a:srgbClr val="00B0F0"/>
                </a:solidFill>
              </a:rPr>
              <a:t>Obvod a obsah rovnoběžníku</a:t>
            </a:r>
            <a:endParaRPr lang="cs-CZ" sz="105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4476" y="4988768"/>
            <a:ext cx="6200796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692" y="188640"/>
            <a:ext cx="5029200" cy="12192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796935" y="4859868"/>
            <a:ext cx="4021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VY_32_INOVACE_50_O_S_</a:t>
            </a:r>
            <a:r>
              <a:rPr lang="cs-CZ" b="1" dirty="0" err="1" smtClean="0"/>
              <a:t>rovnobezniku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179512" y="3284984"/>
            <a:ext cx="8316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Co je to obvod obrazce?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04056" y="3861048"/>
            <a:ext cx="8316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b="1" dirty="0" smtClean="0">
                <a:solidFill>
                  <a:srgbClr val="00B050"/>
                </a:solidFill>
              </a:rPr>
              <a:t>Jaké velikosti mají zbývající strany?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5" name="Kosoúhelník 34"/>
          <p:cNvSpPr/>
          <p:nvPr/>
        </p:nvSpPr>
        <p:spPr>
          <a:xfrm>
            <a:off x="2056850" y="789224"/>
            <a:ext cx="5688632" cy="2160240"/>
          </a:xfrm>
          <a:prstGeom prst="parallelogram">
            <a:avLst>
              <a:gd name="adj" fmla="val 79074"/>
            </a:avLst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1413908" y="251741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817490" y="29794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233314" y="2445408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998084" y="213160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785042" y="2733440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cs typeface="Arial"/>
              </a:rPr>
              <a:t>a</a:t>
            </a:r>
            <a:endParaRPr lang="cs-CZ" sz="4800" b="1" baseline="-25000" dirty="0">
              <a:solidFill>
                <a:srgbClr val="00B05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025402" y="1451364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baseline="-25000" dirty="0" smtClean="0">
                <a:solidFill>
                  <a:srgbClr val="00B050"/>
                </a:solidFill>
              </a:rPr>
              <a:t>b</a:t>
            </a:r>
            <a:endParaRPr lang="cs-CZ" sz="6600" b="1" baseline="-25000" dirty="0">
              <a:solidFill>
                <a:srgbClr val="00B050"/>
              </a:solidFill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-684584" y="-99392"/>
            <a:ext cx="3816424" cy="9087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Obvod</a:t>
            </a:r>
            <a:endParaRPr kumimoji="0" lang="cs-CZ" sz="6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93980" y="2737056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cs typeface="Arial"/>
              </a:rPr>
              <a:t>a</a:t>
            </a:r>
            <a:endParaRPr lang="cs-CZ" sz="4800" b="1" baseline="-250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20272" y="1440912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baseline="-25000" dirty="0" smtClean="0">
                <a:solidFill>
                  <a:srgbClr val="00B050"/>
                </a:solidFill>
              </a:rPr>
              <a:t>b</a:t>
            </a:r>
            <a:endParaRPr lang="cs-CZ" sz="6600" b="1" baseline="-25000" dirty="0">
              <a:solidFill>
                <a:srgbClr val="00B05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055182" y="2951132"/>
            <a:ext cx="3976176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 flipH="1" flipV="1">
            <a:off x="5800307" y="1027378"/>
            <a:ext cx="2166426" cy="171625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783374" y="789224"/>
            <a:ext cx="3976176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 flipH="1" flipV="1">
            <a:off x="1831767" y="1014308"/>
            <a:ext cx="2166426" cy="1716259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864096" y="4437112"/>
            <a:ext cx="8316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Jak tedy vypočítáme </a:t>
            </a:r>
            <a:r>
              <a:rPr lang="cs-CZ" sz="4000" b="1" dirty="0" smtClean="0">
                <a:solidFill>
                  <a:srgbClr val="FF0000"/>
                </a:solidFill>
              </a:rPr>
              <a:t>obvod?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580112" y="6043935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O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588224" y="6043935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2.(a + b)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5436096" y="5949280"/>
            <a:ext cx="3456384" cy="86409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107504" y="5013176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O = </a:t>
            </a:r>
            <a:r>
              <a:rPr lang="cs-CZ" sz="4400" b="1" dirty="0" smtClean="0">
                <a:solidFill>
                  <a:srgbClr val="00B0F0"/>
                </a:solidFill>
              </a:rPr>
              <a:t>a+b+a+b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83768" y="5517232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O = </a:t>
            </a:r>
            <a:r>
              <a:rPr lang="cs-CZ" sz="4400" b="1" dirty="0" smtClean="0">
                <a:solidFill>
                  <a:srgbClr val="00B0F0"/>
                </a:solidFill>
              </a:rPr>
              <a:t>2.a+2.b</a:t>
            </a:r>
            <a:endParaRPr lang="cs-CZ" sz="4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0472E-6 L -0.52743 -0.0277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" y="-14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036E-6 L 0.19705 -0.3869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" y="-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12" grpId="0"/>
      <p:bldP spid="13" grpId="0"/>
      <p:bldP spid="29" grpId="0"/>
      <p:bldP spid="30" grpId="0"/>
      <p:bldP spid="31" grpId="0"/>
      <p:bldP spid="32" grpId="0" animBg="1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504056" y="4603775"/>
            <a:ext cx="8316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Co je to obsah obrazce?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555776" y="344177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873274" y="47667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385442" y="336976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99592" y="47667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932040" y="3534107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a</a:t>
            </a:r>
            <a:endParaRPr lang="cs-CZ" sz="48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660232" y="1579439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baseline="-250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66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2483768" y="-99392"/>
            <a:ext cx="3816424" cy="9087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Obsah</a:t>
            </a:r>
            <a:endParaRPr kumimoji="0" lang="cs-CZ" sz="6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Kosoúhelník 21"/>
          <p:cNvSpPr/>
          <p:nvPr/>
        </p:nvSpPr>
        <p:spPr>
          <a:xfrm flipH="1">
            <a:off x="1475656" y="1124744"/>
            <a:ext cx="5904656" cy="2592288"/>
          </a:xfrm>
          <a:prstGeom prst="parallelogram">
            <a:avLst>
              <a:gd name="adj" fmla="val 60623"/>
            </a:avLst>
          </a:prstGeom>
          <a:solidFill>
            <a:srgbClr val="FFFF00">
              <a:alpha val="70000"/>
            </a:srgbClr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Kosoúhelník 22"/>
          <p:cNvSpPr/>
          <p:nvPr/>
        </p:nvSpPr>
        <p:spPr>
          <a:xfrm flipH="1">
            <a:off x="1475656" y="1124744"/>
            <a:ext cx="5904656" cy="2592288"/>
          </a:xfrm>
          <a:prstGeom prst="parallelogram">
            <a:avLst>
              <a:gd name="adj" fmla="val 60840"/>
            </a:avLst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2605065" y="734709"/>
            <a:ext cx="858679" cy="811243"/>
            <a:chOff x="2432304" y="498491"/>
            <a:chExt cx="858679" cy="811243"/>
          </a:xfrm>
        </p:grpSpPr>
        <p:sp>
          <p:nvSpPr>
            <p:cNvPr id="33" name="Oblouk 32"/>
            <p:cNvSpPr/>
            <p:nvPr/>
          </p:nvSpPr>
          <p:spPr>
            <a:xfrm rot="5725608">
              <a:off x="2456156" y="474639"/>
              <a:ext cx="810975" cy="858679"/>
            </a:xfrm>
            <a:prstGeom prst="arc">
              <a:avLst>
                <a:gd name="adj1" fmla="val 21029972"/>
                <a:gd name="adj2" fmla="val 4995913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 rot="7003762">
              <a:off x="2691592" y="798536"/>
              <a:ext cx="314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.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2" name="Skupina 26"/>
          <p:cNvGrpSpPr/>
          <p:nvPr/>
        </p:nvGrpSpPr>
        <p:grpSpPr>
          <a:xfrm rot="10800000">
            <a:off x="2668035" y="3309700"/>
            <a:ext cx="858679" cy="811243"/>
            <a:chOff x="2432304" y="498491"/>
            <a:chExt cx="858679" cy="811243"/>
          </a:xfrm>
        </p:grpSpPr>
        <p:sp>
          <p:nvSpPr>
            <p:cNvPr id="43" name="Oblouk 42"/>
            <p:cNvSpPr/>
            <p:nvPr/>
          </p:nvSpPr>
          <p:spPr>
            <a:xfrm rot="5725608">
              <a:off x="2456156" y="474639"/>
              <a:ext cx="810975" cy="858679"/>
            </a:xfrm>
            <a:prstGeom prst="arc">
              <a:avLst>
                <a:gd name="adj1" fmla="val 21029972"/>
                <a:gd name="adj2" fmla="val 4995913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/>
            <p:cNvSpPr txBox="1"/>
            <p:nvPr/>
          </p:nvSpPr>
          <p:spPr>
            <a:xfrm rot="7003762">
              <a:off x="2691592" y="798536"/>
              <a:ext cx="314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.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46" name="Přímá spojovací čára 45"/>
          <p:cNvCxnSpPr/>
          <p:nvPr/>
        </p:nvCxnSpPr>
        <p:spPr>
          <a:xfrm rot="16200000" flipH="1">
            <a:off x="1760455" y="2417651"/>
            <a:ext cx="2591611" cy="7143"/>
          </a:xfrm>
          <a:prstGeom prst="line">
            <a:avLst/>
          </a:prstGeom>
          <a:ln w="444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467544" y="5373216"/>
            <a:ext cx="8316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Jak vypočítat obsah rovnoběžníku?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131840" y="2011487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cs typeface="Arial"/>
              </a:rPr>
              <a:t>v</a:t>
            </a:r>
            <a:r>
              <a:rPr lang="cs-CZ" sz="4400" b="1" baseline="-25000" dirty="0" smtClean="0">
                <a:solidFill>
                  <a:srgbClr val="FF0000"/>
                </a:solidFill>
                <a:cs typeface="Arial"/>
              </a:rPr>
              <a:t>a</a:t>
            </a:r>
            <a:endParaRPr lang="cs-CZ" sz="4400" b="1" baseline="-25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2" grpId="0" animBg="1"/>
      <p:bldP spid="48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411760" y="315374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-9939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97410" y="3212976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3" name="Přímá spojovací čára 62"/>
          <p:cNvCxnSpPr/>
          <p:nvPr/>
        </p:nvCxnSpPr>
        <p:spPr>
          <a:xfrm rot="10800000" flipV="1">
            <a:off x="2889455" y="3284983"/>
            <a:ext cx="4346841" cy="1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2897579" y="686501"/>
            <a:ext cx="2790702" cy="11875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rot="10800000">
            <a:off x="5693740" y="714621"/>
            <a:ext cx="1542556" cy="2570362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ovéPole 99"/>
          <p:cNvSpPr txBox="1"/>
          <p:nvPr/>
        </p:nvSpPr>
        <p:spPr>
          <a:xfrm>
            <a:off x="904722" y="-9939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788024" y="3140968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a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588224" y="1340768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baseline="-250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60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4" name="Přímá spojovací čára 63"/>
          <p:cNvCxnSpPr/>
          <p:nvPr/>
        </p:nvCxnSpPr>
        <p:spPr>
          <a:xfrm rot="16200000" flipH="1">
            <a:off x="811422" y="1212914"/>
            <a:ext cx="2594501" cy="1554064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Skupina 53"/>
          <p:cNvGrpSpPr/>
          <p:nvPr/>
        </p:nvGrpSpPr>
        <p:grpSpPr>
          <a:xfrm>
            <a:off x="1307888" y="692696"/>
            <a:ext cx="1584178" cy="2592288"/>
            <a:chOff x="1331640" y="908720"/>
            <a:chExt cx="1584178" cy="2592288"/>
          </a:xfrm>
        </p:grpSpPr>
        <p:cxnSp>
          <p:nvCxnSpPr>
            <p:cNvPr id="34" name="Přímá spojovací čára 33"/>
            <p:cNvCxnSpPr/>
            <p:nvPr/>
          </p:nvCxnSpPr>
          <p:spPr>
            <a:xfrm>
              <a:off x="1331640" y="908720"/>
              <a:ext cx="1584176" cy="0"/>
            </a:xfrm>
            <a:prstGeom prst="line">
              <a:avLst/>
            </a:prstGeom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 rot="5400000">
              <a:off x="1619673" y="2204863"/>
              <a:ext cx="2592288" cy="2"/>
            </a:xfrm>
            <a:prstGeom prst="line">
              <a:avLst/>
            </a:prstGeom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Přímá spojovací čára 49"/>
          <p:cNvCxnSpPr/>
          <p:nvPr/>
        </p:nvCxnSpPr>
        <p:spPr>
          <a:xfrm rot="5400000">
            <a:off x="1595920" y="1988839"/>
            <a:ext cx="2592288" cy="2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Pravoúhlý trojúhelník 57"/>
          <p:cNvSpPr/>
          <p:nvPr/>
        </p:nvSpPr>
        <p:spPr>
          <a:xfrm rot="10800000">
            <a:off x="1360148" y="704571"/>
            <a:ext cx="1531918" cy="2541321"/>
          </a:xfrm>
          <a:prstGeom prst="rtTriangle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/>
          <p:cNvSpPr txBox="1"/>
          <p:nvPr/>
        </p:nvSpPr>
        <p:spPr>
          <a:xfrm>
            <a:off x="2987824" y="1700808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cs typeface="Arial"/>
              </a:rPr>
              <a:t>v</a:t>
            </a:r>
            <a:r>
              <a:rPr lang="cs-CZ" sz="4400" b="1" baseline="-25000" dirty="0" smtClean="0">
                <a:solidFill>
                  <a:srgbClr val="FF0000"/>
                </a:solidFill>
                <a:cs typeface="Arial"/>
              </a:rPr>
              <a:t>a</a:t>
            </a:r>
            <a:endParaRPr lang="cs-CZ" sz="4400" b="1" baseline="-25000" dirty="0">
              <a:solidFill>
                <a:srgbClr val="FF00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987824" y="1698947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cs typeface="Arial"/>
              </a:rPr>
              <a:t>v</a:t>
            </a:r>
            <a:r>
              <a:rPr lang="cs-CZ" sz="4400" b="1" baseline="-25000" dirty="0" smtClean="0">
                <a:solidFill>
                  <a:srgbClr val="FF0000"/>
                </a:solidFill>
                <a:cs typeface="Arial"/>
              </a:rPr>
              <a:t>a</a:t>
            </a:r>
            <a:endParaRPr lang="cs-CZ" sz="4400" b="1" baseline="-25000" dirty="0">
              <a:solidFill>
                <a:srgbClr val="FF0000"/>
              </a:solidFill>
            </a:endParaRPr>
          </a:p>
        </p:txBody>
      </p:sp>
      <p:grpSp>
        <p:nvGrpSpPr>
          <p:cNvPr id="3" name="Skupina 23"/>
          <p:cNvGrpSpPr/>
          <p:nvPr/>
        </p:nvGrpSpPr>
        <p:grpSpPr>
          <a:xfrm>
            <a:off x="2432304" y="282467"/>
            <a:ext cx="858679" cy="811243"/>
            <a:chOff x="2432304" y="498491"/>
            <a:chExt cx="858679" cy="811243"/>
          </a:xfrm>
        </p:grpSpPr>
        <p:sp>
          <p:nvSpPr>
            <p:cNvPr id="22" name="Oblouk 21"/>
            <p:cNvSpPr/>
            <p:nvPr/>
          </p:nvSpPr>
          <p:spPr>
            <a:xfrm rot="5725608">
              <a:off x="2456156" y="474639"/>
              <a:ext cx="810975" cy="858679"/>
            </a:xfrm>
            <a:prstGeom prst="arc">
              <a:avLst>
                <a:gd name="adj1" fmla="val 21029972"/>
                <a:gd name="adj2" fmla="val 4995913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 rot="7003762">
              <a:off x="2691592" y="798536"/>
              <a:ext cx="314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.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395536" y="4005064"/>
            <a:ext cx="83164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400" b="1" dirty="0" smtClean="0">
                <a:solidFill>
                  <a:srgbClr val="00B050"/>
                </a:solidFill>
              </a:rPr>
              <a:t>   Nelze upravit rovnoběžník tak, abychom získali obrazec, jehož obsah umíme vypočítat?</a:t>
            </a:r>
            <a:endParaRPr lang="cs-CZ" sz="4400" b="1" dirty="0">
              <a:solidFill>
                <a:srgbClr val="00B050"/>
              </a:solidFill>
            </a:endParaRPr>
          </a:p>
        </p:txBody>
      </p:sp>
      <p:grpSp>
        <p:nvGrpSpPr>
          <p:cNvPr id="4" name="Skupina 26"/>
          <p:cNvGrpSpPr/>
          <p:nvPr/>
        </p:nvGrpSpPr>
        <p:grpSpPr>
          <a:xfrm rot="10800000">
            <a:off x="2516427" y="2885594"/>
            <a:ext cx="858679" cy="811243"/>
            <a:chOff x="2432304" y="498491"/>
            <a:chExt cx="858679" cy="811243"/>
          </a:xfrm>
        </p:grpSpPr>
        <p:sp>
          <p:nvSpPr>
            <p:cNvPr id="28" name="Oblouk 27"/>
            <p:cNvSpPr/>
            <p:nvPr/>
          </p:nvSpPr>
          <p:spPr>
            <a:xfrm rot="5725608">
              <a:off x="2456156" y="474639"/>
              <a:ext cx="810975" cy="858679"/>
            </a:xfrm>
            <a:prstGeom prst="arc">
              <a:avLst>
                <a:gd name="adj1" fmla="val 21029972"/>
                <a:gd name="adj2" fmla="val 4995913"/>
              </a:avLst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 rot="7003762">
              <a:off x="2691592" y="798536"/>
              <a:ext cx="314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.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4743 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3 2.22222E-6 L 0.47795 -0.000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0.48437 -0.0067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" y="-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47413 0.0032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0231 L 0.47222 -0.0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L 0.15729 0.0025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14948 0.0032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100" grpId="1"/>
      <p:bldP spid="30" grpId="1"/>
      <p:bldP spid="58" grpId="0" animBg="1"/>
      <p:bldP spid="58" grpId="1" animBg="1"/>
      <p:bldP spid="58" grpId="2" animBg="1"/>
      <p:bldP spid="72" grpId="1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411760" y="315374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25402" y="-9939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41426" y="3140968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2411760" y="-9939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D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788024" y="3140968"/>
            <a:ext cx="576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25000"/>
                  </a:schemeClr>
                </a:solidFill>
                <a:cs typeface="Arial"/>
              </a:rPr>
              <a:t>a</a:t>
            </a:r>
            <a:endParaRPr lang="cs-CZ" sz="4400" b="1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987824" y="1484784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cs typeface="Arial"/>
              </a:rPr>
              <a:t>v</a:t>
            </a:r>
            <a:r>
              <a:rPr lang="cs-CZ" sz="4400" b="1" baseline="-25000" dirty="0" smtClean="0">
                <a:solidFill>
                  <a:srgbClr val="FF0000"/>
                </a:solidFill>
                <a:cs typeface="Arial"/>
              </a:rPr>
              <a:t>a</a:t>
            </a:r>
            <a:endParaRPr lang="cs-CZ" sz="4400" b="1" baseline="-250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51520" y="3861048"/>
            <a:ext cx="8460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400" b="1" dirty="0" smtClean="0">
                <a:solidFill>
                  <a:srgbClr val="00B050"/>
                </a:solidFill>
              </a:rPr>
              <a:t>   Jak vypočítáme obsah obdélníku?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915816" y="692696"/>
            <a:ext cx="4320480" cy="2592288"/>
          </a:xfrm>
          <a:prstGeom prst="rect">
            <a:avLst/>
          </a:prstGeom>
          <a:noFill/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7308304" y="1486645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cs typeface="Arial"/>
              </a:rPr>
              <a:t>v</a:t>
            </a:r>
            <a:r>
              <a:rPr lang="cs-CZ" sz="4400" b="1" baseline="-25000" dirty="0" smtClean="0">
                <a:solidFill>
                  <a:srgbClr val="FF0000"/>
                </a:solidFill>
                <a:cs typeface="Arial"/>
              </a:rPr>
              <a:t>a</a:t>
            </a:r>
            <a:endParaRPr lang="cs-CZ" sz="4400" b="1" baseline="-250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851920" y="4509120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860032" y="4509120"/>
            <a:ext cx="13681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a . b</a:t>
            </a:r>
            <a:endParaRPr lang="cs-CZ" sz="4400" b="1" dirty="0">
              <a:solidFill>
                <a:srgbClr val="00B0F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0" y="508518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U</a:t>
            </a:r>
            <a:r>
              <a:rPr lang="cs-CZ" sz="4400" b="1" dirty="0" smtClean="0">
                <a:solidFill>
                  <a:srgbClr val="00B050"/>
                </a:solidFill>
              </a:rPr>
              <a:t> rovnoběžníku </a:t>
            </a:r>
            <a:r>
              <a:rPr lang="cs-CZ" sz="4000" b="1" dirty="0" smtClean="0">
                <a:solidFill>
                  <a:srgbClr val="00B050"/>
                </a:solidFill>
              </a:rPr>
              <a:t>musíme </a:t>
            </a:r>
            <a:r>
              <a:rPr lang="cs-CZ" sz="4400" b="1" dirty="0" smtClean="0">
                <a:solidFill>
                  <a:srgbClr val="00B050"/>
                </a:solidFill>
              </a:rPr>
              <a:t>místo</a:t>
            </a:r>
            <a:r>
              <a:rPr lang="cs-CZ" sz="4400" b="1" dirty="0" smtClean="0">
                <a:solidFill>
                  <a:srgbClr val="00B0F0"/>
                </a:solidFill>
              </a:rPr>
              <a:t> b </a:t>
            </a:r>
            <a:r>
              <a:rPr lang="cs-CZ" sz="4400" b="1" dirty="0" smtClean="0">
                <a:solidFill>
                  <a:srgbClr val="00B050"/>
                </a:solidFill>
              </a:rPr>
              <a:t>uvést: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699792" y="5805264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 =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707904" y="5805264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a . </a:t>
            </a:r>
            <a:r>
              <a:rPr lang="cs-CZ" sz="4400" b="1" dirty="0" err="1" smtClean="0">
                <a:solidFill>
                  <a:srgbClr val="00B0F0"/>
                </a:solidFill>
              </a:rPr>
              <a:t>v</a:t>
            </a:r>
            <a:r>
              <a:rPr lang="cs-CZ" sz="4400" b="1" baseline="-25000" dirty="0" err="1" smtClean="0">
                <a:solidFill>
                  <a:srgbClr val="00B0F0"/>
                </a:solidFill>
              </a:rPr>
              <a:t>a</a:t>
            </a:r>
            <a:endParaRPr lang="cs-CZ" sz="4400" b="1" baseline="-25000" dirty="0">
              <a:solidFill>
                <a:srgbClr val="00B0F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411760" y="5733256"/>
            <a:ext cx="4968552" cy="86409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5004048" y="5805264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F0"/>
                </a:solidFill>
              </a:rPr>
              <a:t>(= b . </a:t>
            </a:r>
            <a:r>
              <a:rPr lang="cs-CZ" sz="4400" b="1" dirty="0" err="1" smtClean="0">
                <a:solidFill>
                  <a:srgbClr val="00B0F0"/>
                </a:solidFill>
              </a:rPr>
              <a:t>v</a:t>
            </a:r>
            <a:r>
              <a:rPr lang="cs-CZ" sz="4400" b="1" baseline="-25000" dirty="0" err="1" smtClean="0">
                <a:solidFill>
                  <a:srgbClr val="00B0F0"/>
                </a:solidFill>
              </a:rPr>
              <a:t>b</a:t>
            </a:r>
            <a:r>
              <a:rPr lang="cs-CZ" sz="4400" b="1" smtClean="0">
                <a:solidFill>
                  <a:srgbClr val="00B0F0"/>
                </a:solidFill>
              </a:rPr>
              <a:t>)</a:t>
            </a:r>
            <a:endParaRPr lang="cs-CZ" sz="4400" b="1" baseline="-25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6" grpId="0"/>
      <p:bldP spid="37" grpId="0"/>
      <p:bldP spid="38" grpId="0"/>
      <p:bldP spid="39" grpId="0" animBg="1"/>
      <p:bldP spid="40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132</Words>
  <Application>Microsoft Office PowerPoint</Application>
  <PresentationFormat>Předvádění na obrazovce (4:3)</PresentationFormat>
  <Paragraphs>59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Obvod a obsah rovnoběžníku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Přímá úměrnost</dc:title>
  <dc:creator>Najman Tomáš</dc:creator>
  <cp:lastModifiedBy>najman</cp:lastModifiedBy>
  <cp:revision>392</cp:revision>
  <dcterms:modified xsi:type="dcterms:W3CDTF">2011-05-27T11:08:21Z</dcterms:modified>
</cp:coreProperties>
</file>