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68" r:id="rId3"/>
    <p:sldId id="26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66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655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556792"/>
            <a:ext cx="8712968" cy="3456384"/>
          </a:xfrm>
        </p:spPr>
        <p:txBody>
          <a:bodyPr>
            <a:noAutofit/>
          </a:bodyPr>
          <a:lstStyle/>
          <a:p>
            <a:pPr algn="ctr"/>
            <a:r>
              <a:rPr lang="cs-CZ" sz="12600" b="1" dirty="0" smtClean="0">
                <a:solidFill>
                  <a:srgbClr val="00B0F0"/>
                </a:solidFill>
              </a:rPr>
              <a:t>Lichoběžník</a:t>
            </a:r>
            <a:endParaRPr lang="cs-CZ" sz="12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710305" y="4355812"/>
            <a:ext cx="34243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</a:t>
            </a:r>
            <a:r>
              <a:rPr lang="cs-CZ" b="1" dirty="0" smtClean="0"/>
              <a:t>_51_</a:t>
            </a:r>
            <a:r>
              <a:rPr lang="cs-CZ" b="1" dirty="0" err="1" smtClean="0"/>
              <a:t>lichobeznik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ovéPole 25"/>
          <p:cNvSpPr txBox="1"/>
          <p:nvPr/>
        </p:nvSpPr>
        <p:spPr>
          <a:xfrm>
            <a:off x="214282" y="3214686"/>
            <a:ext cx="28208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u="sng" dirty="0" smtClean="0">
                <a:solidFill>
                  <a:srgbClr val="0070C0"/>
                </a:solidFill>
              </a:rPr>
              <a:t>Vlastnosti:</a:t>
            </a:r>
            <a:endParaRPr lang="cs-CZ" sz="4400" b="1" u="sng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357290" y="2714620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286512" y="-6609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858016" y="264318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071802" y="-66098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138812" y="2812317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a</a:t>
            </a:r>
            <a:endParaRPr lang="cs-CZ" sz="48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567704" y="1142984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baseline="-250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66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67440" y="-71462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c</a:t>
            </a:r>
            <a:endParaRPr lang="cs-CZ" sz="48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85984" y="1071546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baseline="-250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66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 flipV="1">
            <a:off x="1939466" y="3000372"/>
            <a:ext cx="4847112" cy="1098"/>
          </a:xfrm>
          <a:prstGeom prst="line">
            <a:avLst/>
          </a:prstGeom>
          <a:ln w="4445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6200000" flipV="1">
            <a:off x="5309224" y="1535894"/>
            <a:ext cx="2357453" cy="571503"/>
          </a:xfrm>
          <a:prstGeom prst="line">
            <a:avLst/>
          </a:prstGeom>
          <a:ln w="4445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667658" y="642918"/>
            <a:ext cx="2547416" cy="1588"/>
          </a:xfrm>
          <a:prstGeom prst="line">
            <a:avLst/>
          </a:prstGeom>
          <a:ln w="4445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 flipH="1" flipV="1">
            <a:off x="1632932" y="968444"/>
            <a:ext cx="2358631" cy="1716469"/>
          </a:xfrm>
          <a:prstGeom prst="line">
            <a:avLst/>
          </a:prstGeom>
          <a:ln w="4445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5400000" flipH="1" flipV="1">
            <a:off x="3893339" y="1821646"/>
            <a:ext cx="2357453" cy="1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072066" y="1214422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baseline="-25000" dirty="0" smtClean="0">
                <a:solidFill>
                  <a:srgbClr val="FF0000"/>
                </a:solidFill>
              </a:rPr>
              <a:t>v</a:t>
            </a:r>
            <a:endParaRPr lang="cs-CZ" sz="6600" b="1" baseline="-25000" dirty="0">
              <a:solidFill>
                <a:srgbClr val="FF0000"/>
              </a:solidFill>
            </a:endParaRPr>
          </a:p>
        </p:txBody>
      </p:sp>
      <p:grpSp>
        <p:nvGrpSpPr>
          <p:cNvPr id="2" name="Skupina 26"/>
          <p:cNvGrpSpPr/>
          <p:nvPr/>
        </p:nvGrpSpPr>
        <p:grpSpPr>
          <a:xfrm rot="10800000">
            <a:off x="4687695" y="2617756"/>
            <a:ext cx="858679" cy="811243"/>
            <a:chOff x="2432304" y="498491"/>
            <a:chExt cx="858679" cy="811243"/>
          </a:xfrm>
        </p:grpSpPr>
        <p:sp>
          <p:nvSpPr>
            <p:cNvPr id="51" name="Oblouk 50"/>
            <p:cNvSpPr/>
            <p:nvPr/>
          </p:nvSpPr>
          <p:spPr>
            <a:xfrm rot="5725608">
              <a:off x="2456156" y="474639"/>
              <a:ext cx="810975" cy="858679"/>
            </a:xfrm>
            <a:prstGeom prst="arc">
              <a:avLst>
                <a:gd name="adj1" fmla="val 21029972"/>
                <a:gd name="adj2" fmla="val 4995913"/>
              </a:avLst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 rot="7003762">
              <a:off x="2691592" y="798536"/>
              <a:ext cx="3145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.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214282" y="3874005"/>
            <a:ext cx="28208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B0F0"/>
                </a:solidFill>
              </a:rPr>
              <a:t>AB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kern="0" spc="-610" dirty="0" smtClean="0"/>
              <a:t>||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smtClean="0">
                <a:solidFill>
                  <a:srgbClr val="00B0F0"/>
                </a:solidFill>
              </a:rPr>
              <a:t>CD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14282" y="4857760"/>
            <a:ext cx="28208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FF9900"/>
                </a:solidFill>
              </a:rPr>
              <a:t>BC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kern="0" spc="-610" dirty="0" smtClean="0"/>
              <a:t>||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smtClean="0">
                <a:solidFill>
                  <a:srgbClr val="FF9900"/>
                </a:solidFill>
              </a:rPr>
              <a:t>AD</a:t>
            </a:r>
            <a:endParaRPr lang="cs-CZ" sz="4400" b="1" dirty="0">
              <a:solidFill>
                <a:srgbClr val="FF99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357422" y="3857628"/>
            <a:ext cx="67865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/>
              <a:t>…2</a:t>
            </a:r>
            <a:r>
              <a:rPr lang="cs-CZ" sz="4000" dirty="0" smtClean="0"/>
              <a:t> protější strany </a:t>
            </a:r>
            <a:r>
              <a:rPr lang="cs-CZ" sz="4000" b="1" dirty="0" smtClean="0"/>
              <a:t>rovnoběžné</a:t>
            </a:r>
          </a:p>
          <a:p>
            <a:pPr algn="just"/>
            <a:r>
              <a:rPr lang="cs-CZ" sz="4000" b="1" dirty="0" smtClean="0">
                <a:solidFill>
                  <a:srgbClr val="0070C0"/>
                </a:solidFill>
              </a:rPr>
              <a:t>   </a:t>
            </a:r>
            <a:r>
              <a:rPr lang="cs-CZ" sz="4000" b="1" i="1" dirty="0" smtClean="0">
                <a:solidFill>
                  <a:srgbClr val="00B0F0"/>
                </a:solidFill>
              </a:rPr>
              <a:t>základny</a:t>
            </a:r>
            <a:endParaRPr lang="cs-CZ" sz="4000" b="1" i="1" dirty="0">
              <a:solidFill>
                <a:srgbClr val="00B0F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357422" y="4919315"/>
            <a:ext cx="67865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/>
              <a:t>…2 </a:t>
            </a:r>
            <a:r>
              <a:rPr lang="cs-CZ" sz="4000" dirty="0" smtClean="0"/>
              <a:t>protější strany </a:t>
            </a:r>
            <a:r>
              <a:rPr lang="cs-CZ" sz="4000" b="1" dirty="0" smtClean="0"/>
              <a:t>různoběžné</a:t>
            </a:r>
          </a:p>
          <a:p>
            <a:pPr algn="just"/>
            <a:r>
              <a:rPr lang="cs-CZ" sz="4000" b="1" i="1" dirty="0" smtClean="0">
                <a:solidFill>
                  <a:srgbClr val="0070C0"/>
                </a:solidFill>
              </a:rPr>
              <a:t>   </a:t>
            </a:r>
            <a:r>
              <a:rPr lang="cs-CZ" sz="4000" b="1" i="1" dirty="0" smtClean="0">
                <a:solidFill>
                  <a:srgbClr val="FF9900"/>
                </a:solidFill>
              </a:rPr>
              <a:t>ramena</a:t>
            </a:r>
            <a:endParaRPr lang="cs-CZ" sz="4000" b="1" i="1" dirty="0">
              <a:solidFill>
                <a:srgbClr val="FF9900"/>
              </a:solidFill>
            </a:endParaRPr>
          </a:p>
        </p:txBody>
      </p:sp>
      <p:cxnSp>
        <p:nvCxnSpPr>
          <p:cNvPr id="54" name="Přímá spojovací čára 53"/>
          <p:cNvCxnSpPr/>
          <p:nvPr/>
        </p:nvCxnSpPr>
        <p:spPr>
          <a:xfrm rot="5400000" flipH="1" flipV="1">
            <a:off x="1035821" y="5107793"/>
            <a:ext cx="428627" cy="357189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7215206" y="1428736"/>
            <a:ext cx="17846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i="1" dirty="0" smtClean="0">
                <a:solidFill>
                  <a:srgbClr val="00B0F0"/>
                </a:solidFill>
              </a:rPr>
              <a:t>základny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54098" y="714356"/>
            <a:ext cx="16033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i="1" dirty="0" smtClean="0">
                <a:solidFill>
                  <a:srgbClr val="FF9900"/>
                </a:solidFill>
              </a:rPr>
              <a:t>ramena</a:t>
            </a:r>
            <a:endParaRPr lang="cs-CZ" sz="3200" dirty="0">
              <a:solidFill>
                <a:srgbClr val="FF99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1643042" y="600076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v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357422" y="6078700"/>
            <a:ext cx="6786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/>
              <a:t>…</a:t>
            </a:r>
            <a:r>
              <a:rPr lang="cs-CZ" sz="4000" b="1" dirty="0" smtClean="0">
                <a:solidFill>
                  <a:srgbClr val="FF0000"/>
                </a:solidFill>
              </a:rPr>
              <a:t>výška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cxnSp>
        <p:nvCxnSpPr>
          <p:cNvPr id="77" name="Přímá spojovací čára 76"/>
          <p:cNvCxnSpPr/>
          <p:nvPr/>
        </p:nvCxnSpPr>
        <p:spPr>
          <a:xfrm flipV="1">
            <a:off x="1928794" y="3000372"/>
            <a:ext cx="4847112" cy="1098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>
            <a:off x="3656986" y="642918"/>
            <a:ext cx="2547416" cy="1588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 rot="16200000" flipV="1">
            <a:off x="5309221" y="1535893"/>
            <a:ext cx="2357453" cy="571503"/>
          </a:xfrm>
          <a:prstGeom prst="line">
            <a:avLst/>
          </a:prstGeom>
          <a:ln w="5715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rot="5400000" flipH="1" flipV="1">
            <a:off x="1632929" y="968443"/>
            <a:ext cx="2358631" cy="1716469"/>
          </a:xfrm>
          <a:prstGeom prst="line">
            <a:avLst/>
          </a:prstGeom>
          <a:ln w="57150">
            <a:solidFill>
              <a:srgbClr val="FF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2285984" y="1142984"/>
            <a:ext cx="714380" cy="42862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305318" y="1068946"/>
            <a:ext cx="4124070" cy="574104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šipka 62"/>
          <p:cNvCxnSpPr/>
          <p:nvPr/>
        </p:nvCxnSpPr>
        <p:spPr>
          <a:xfrm rot="10800000" flipV="1">
            <a:off x="5929322" y="1857364"/>
            <a:ext cx="1357322" cy="114300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šipka 63"/>
          <p:cNvCxnSpPr/>
          <p:nvPr/>
        </p:nvCxnSpPr>
        <p:spPr>
          <a:xfrm rot="10800000">
            <a:off x="6000760" y="642918"/>
            <a:ext cx="1357322" cy="1000132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 flipH="1" flipV="1">
            <a:off x="3357555" y="2928934"/>
            <a:ext cx="285751" cy="142877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 flipH="1" flipV="1">
            <a:off x="3428993" y="2928933"/>
            <a:ext cx="285751" cy="142877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rot="5400000" flipH="1" flipV="1">
            <a:off x="4000496" y="571480"/>
            <a:ext cx="285751" cy="142877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rot="5400000" flipH="1" flipV="1">
            <a:off x="4071934" y="571479"/>
            <a:ext cx="285751" cy="142877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2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2000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50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45" grpId="0"/>
      <p:bldP spid="46" grpId="0"/>
      <p:bldP spid="48" grpId="0" build="p"/>
      <p:bldP spid="53" grpId="0" build="p"/>
      <p:bldP spid="29" grpId="0"/>
      <p:bldP spid="30" grpId="0"/>
      <p:bldP spid="75" grpId="0"/>
      <p:bldP spid="7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ovéPole 35"/>
          <p:cNvSpPr txBox="1"/>
          <p:nvPr/>
        </p:nvSpPr>
        <p:spPr>
          <a:xfrm>
            <a:off x="467544" y="6249506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4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843808" y="4029452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4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851920" y="6177498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4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44682" y="4029452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4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195736" y="5961474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a</a:t>
            </a:r>
            <a:endParaRPr lang="cs-CZ" sz="40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491880" y="495336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baseline="-250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1136" y="3901172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c</a:t>
            </a:r>
            <a:endParaRPr lang="cs-CZ" sz="40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504418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baseline="-250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930440" y="6609546"/>
            <a:ext cx="2916936" cy="5704"/>
          </a:xfrm>
          <a:prstGeom prst="line">
            <a:avLst/>
          </a:prstGeom>
          <a:ln w="4445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6200000" flipV="1">
            <a:off x="2364905" y="5149962"/>
            <a:ext cx="2019643" cy="936101"/>
          </a:xfrm>
          <a:prstGeom prst="line">
            <a:avLst/>
          </a:prstGeom>
          <a:ln w="4445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931354" y="4615552"/>
            <a:ext cx="1984462" cy="0"/>
          </a:xfrm>
          <a:prstGeom prst="line">
            <a:avLst/>
          </a:prstGeom>
          <a:ln w="4445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 flipH="1" flipV="1">
            <a:off x="-46868" y="5614772"/>
            <a:ext cx="1989548" cy="0"/>
          </a:xfrm>
          <a:prstGeom prst="line">
            <a:avLst/>
          </a:prstGeom>
          <a:ln w="4445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extovéPole 74"/>
          <p:cNvSpPr txBox="1"/>
          <p:nvPr/>
        </p:nvSpPr>
        <p:spPr>
          <a:xfrm>
            <a:off x="4932040" y="4509120"/>
            <a:ext cx="30963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3. pravoúhlý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4932040" y="1340768"/>
            <a:ext cx="4211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rgbClr val="00B0F0"/>
                </a:solidFill>
              </a:rPr>
              <a:t>2. rovnoramenný </a:t>
            </a:r>
            <a:endParaRPr lang="cs-CZ" sz="4000" b="1" i="1" dirty="0">
              <a:solidFill>
                <a:srgbClr val="00B0F0"/>
              </a:solidFill>
            </a:endParaRPr>
          </a:p>
        </p:txBody>
      </p:sp>
      <p:grpSp>
        <p:nvGrpSpPr>
          <p:cNvPr id="86" name="Skupina 85"/>
          <p:cNvGrpSpPr/>
          <p:nvPr/>
        </p:nvGrpSpPr>
        <p:grpSpPr>
          <a:xfrm>
            <a:off x="179512" y="836712"/>
            <a:ext cx="4176464" cy="3084150"/>
            <a:chOff x="179512" y="332656"/>
            <a:chExt cx="4176464" cy="3084150"/>
          </a:xfrm>
        </p:grpSpPr>
        <p:sp>
          <p:nvSpPr>
            <p:cNvPr id="44" name="Lichoběžník 43"/>
            <p:cNvSpPr/>
            <p:nvPr/>
          </p:nvSpPr>
          <p:spPr>
            <a:xfrm>
              <a:off x="539552" y="897859"/>
              <a:ext cx="3240360" cy="1872208"/>
            </a:xfrm>
            <a:prstGeom prst="trapezoid">
              <a:avLst>
                <a:gd name="adj" fmla="val 43071"/>
              </a:avLst>
            </a:prstGeom>
            <a:noFill/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179512" y="2708920"/>
              <a:ext cx="6429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>
                  <a:solidFill>
                    <a:schemeClr val="bg2">
                      <a:lumMod val="25000"/>
                    </a:schemeClr>
                  </a:solidFill>
                </a:rPr>
                <a:t>A</a:t>
              </a:r>
              <a:endParaRPr lang="cs-CZ" sz="4000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2848938" y="333989"/>
              <a:ext cx="6429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>
                  <a:solidFill>
                    <a:schemeClr val="bg2">
                      <a:lumMod val="25000"/>
                    </a:schemeClr>
                  </a:solidFill>
                </a:rPr>
                <a:t>C</a:t>
              </a:r>
              <a:endParaRPr lang="cs-CZ" sz="4000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3713034" y="2708920"/>
              <a:ext cx="6429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>
                  <a:solidFill>
                    <a:schemeClr val="bg2">
                      <a:lumMod val="25000"/>
                    </a:schemeClr>
                  </a:solidFill>
                </a:rPr>
                <a:t>B</a:t>
              </a:r>
              <a:endParaRPr lang="cs-CZ" sz="4000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904722" y="405997"/>
              <a:ext cx="64294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>
                  <a:solidFill>
                    <a:schemeClr val="bg2">
                      <a:lumMod val="25000"/>
                    </a:schemeClr>
                  </a:solidFill>
                </a:rPr>
                <a:t>D</a:t>
              </a:r>
              <a:endParaRPr lang="cs-CZ" sz="4000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1979712" y="2577098"/>
              <a:ext cx="57606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2">
                      <a:lumMod val="25000"/>
                    </a:schemeClr>
                  </a:solidFill>
                  <a:cs typeface="Arial"/>
                </a:rPr>
                <a:t>a</a:t>
              </a:r>
              <a:endParaRPr lang="cs-CZ" sz="4000" b="1" baseline="-25000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3491880" y="1329907"/>
              <a:ext cx="5760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b="1" baseline="-25000" dirty="0" smtClean="0">
                  <a:solidFill>
                    <a:schemeClr val="bg2">
                      <a:lumMod val="25000"/>
                    </a:schemeClr>
                  </a:solidFill>
                </a:rPr>
                <a:t>b</a:t>
              </a:r>
              <a:endParaRPr lang="cs-CZ" sz="5400" b="1" baseline="-25000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1903144" y="332656"/>
              <a:ext cx="57606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2">
                      <a:lumMod val="25000"/>
                    </a:schemeClr>
                  </a:solidFill>
                  <a:cs typeface="Arial"/>
                </a:rPr>
                <a:t>c</a:t>
              </a:r>
              <a:endParaRPr lang="cs-CZ" sz="4000" b="1" baseline="-25000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467544" y="1257899"/>
              <a:ext cx="5760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b="1" baseline="-25000" dirty="0" smtClean="0">
                  <a:solidFill>
                    <a:schemeClr val="bg2">
                      <a:lumMod val="25000"/>
                    </a:schemeClr>
                  </a:solidFill>
                </a:rPr>
                <a:t>d</a:t>
              </a:r>
              <a:endParaRPr lang="cs-CZ" sz="5400" b="1" baseline="-25000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</p:grpSp>
      <p:grpSp>
        <p:nvGrpSpPr>
          <p:cNvPr id="87" name="Skupina 26"/>
          <p:cNvGrpSpPr/>
          <p:nvPr/>
        </p:nvGrpSpPr>
        <p:grpSpPr>
          <a:xfrm rot="10800000">
            <a:off x="544968" y="6237312"/>
            <a:ext cx="858679" cy="811243"/>
            <a:chOff x="2432304" y="498491"/>
            <a:chExt cx="858679" cy="811243"/>
          </a:xfrm>
        </p:grpSpPr>
        <p:sp>
          <p:nvSpPr>
            <p:cNvPr id="88" name="Oblouk 87"/>
            <p:cNvSpPr/>
            <p:nvPr/>
          </p:nvSpPr>
          <p:spPr>
            <a:xfrm rot="5725608">
              <a:off x="2456156" y="474639"/>
              <a:ext cx="810975" cy="858679"/>
            </a:xfrm>
            <a:prstGeom prst="arc">
              <a:avLst>
                <a:gd name="adj1" fmla="val 21029972"/>
                <a:gd name="adj2" fmla="val 4995913"/>
              </a:avLst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TextovéPole 88"/>
            <p:cNvSpPr txBox="1"/>
            <p:nvPr/>
          </p:nvSpPr>
          <p:spPr>
            <a:xfrm rot="7003762">
              <a:off x="2691592" y="798536"/>
              <a:ext cx="3145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.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90" name="Skupina 26"/>
          <p:cNvGrpSpPr/>
          <p:nvPr/>
        </p:nvGrpSpPr>
        <p:grpSpPr>
          <a:xfrm rot="16200000">
            <a:off x="515835" y="4244806"/>
            <a:ext cx="858679" cy="811243"/>
            <a:chOff x="2432304" y="498491"/>
            <a:chExt cx="858679" cy="811243"/>
          </a:xfrm>
        </p:grpSpPr>
        <p:sp>
          <p:nvSpPr>
            <p:cNvPr id="91" name="Oblouk 90"/>
            <p:cNvSpPr/>
            <p:nvPr/>
          </p:nvSpPr>
          <p:spPr>
            <a:xfrm rot="5725608">
              <a:off x="2456156" y="474639"/>
              <a:ext cx="810975" cy="858679"/>
            </a:xfrm>
            <a:prstGeom prst="arc">
              <a:avLst>
                <a:gd name="adj1" fmla="val 21029972"/>
                <a:gd name="adj2" fmla="val 4995913"/>
              </a:avLst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TextovéPole 91"/>
            <p:cNvSpPr txBox="1"/>
            <p:nvPr/>
          </p:nvSpPr>
          <p:spPr>
            <a:xfrm rot="7003762">
              <a:off x="2691592" y="798536"/>
              <a:ext cx="3145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.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93" name="Přímá spojovací čára 92"/>
          <p:cNvCxnSpPr/>
          <p:nvPr/>
        </p:nvCxnSpPr>
        <p:spPr>
          <a:xfrm rot="5400000" flipH="1" flipV="1">
            <a:off x="1212" y="1936268"/>
            <a:ext cx="1884816" cy="812616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>
          <a:xfrm rot="16200000" flipV="1">
            <a:off x="2442592" y="1947664"/>
            <a:ext cx="1875672" cy="798968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4932040" y="2276872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rgbClr val="00B0F0"/>
                </a:solidFill>
              </a:rPr>
              <a:t>b = d</a:t>
            </a:r>
            <a:endParaRPr lang="cs-CZ" sz="4000" b="1" i="1" dirty="0">
              <a:solidFill>
                <a:srgbClr val="00B0F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932040" y="116632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rgbClr val="7030A0"/>
                </a:solidFill>
              </a:rPr>
              <a:t>1. obecný</a:t>
            </a:r>
            <a:endParaRPr lang="cs-CZ" sz="4000" b="1" i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3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" grpId="0"/>
      <p:bldP spid="76" grpId="0"/>
      <p:bldP spid="34" grpId="0"/>
      <p:bldP spid="3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1287</TotalTime>
  <Words>77</Words>
  <Application>Microsoft Office PowerPoint</Application>
  <PresentationFormat>Předvádění na obrazovce (4:3)</PresentationFormat>
  <Paragraphs>49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Lichoběžník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452</cp:revision>
  <dcterms:modified xsi:type="dcterms:W3CDTF">2011-05-30T11:08:30Z</dcterms:modified>
</cp:coreProperties>
</file>