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5"/>
  </p:notesMasterIdLst>
  <p:sldIdLst>
    <p:sldId id="257" r:id="rId2"/>
    <p:sldId id="267" r:id="rId3"/>
    <p:sldId id="268" r:id="rId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="" xmlns:p14="http://schemas.microsoft.com/office/powerpoint/2010/main">
          <a:srgbClr val="FF0000"/>
        </p14:laserClr>
      </p:ext>
      <p:ext uri="{2FDB2607-1784-4EEB-B798-7EB5836EED8A}">
        <p14:showMediaCtrls xmlns="" xmlns:p14="http://schemas.microsoft.com/office/powerpoint/2010/main" val="1"/>
      </p:ext>
    </p:extLst>
  </p:showPr>
  <p:clrMru>
    <a:srgbClr val="CCCC00"/>
    <a:srgbClr val="66FF33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24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ED6D46D-40E2-4C85-9BA1-8E48CA09BC61}" type="datetimeFigureOut">
              <a:rPr lang="cs-CZ" smtClean="0"/>
              <a:pPr/>
              <a:t>30.5.2011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E4D62C2-CC38-4184-A063-0D7BF54A7F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06655826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30.5.2011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30.5.2011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30.5.2011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30.5.2011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30.5.2011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30.5.2011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alphaModFix amt="25000"/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30.5.2011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512" y="1556792"/>
            <a:ext cx="8712968" cy="3456384"/>
          </a:xfrm>
        </p:spPr>
        <p:txBody>
          <a:bodyPr>
            <a:noAutofit/>
          </a:bodyPr>
          <a:lstStyle/>
          <a:p>
            <a:pPr algn="ctr"/>
            <a:r>
              <a:rPr lang="cs-CZ" sz="10500" b="1" dirty="0" smtClean="0">
                <a:solidFill>
                  <a:srgbClr val="00B0F0"/>
                </a:solidFill>
              </a:rPr>
              <a:t>Obvod a obsah lichoběžníku</a:t>
            </a:r>
            <a:endParaRPr lang="cs-CZ" sz="10500" b="1" dirty="0">
              <a:solidFill>
                <a:srgbClr val="00B0F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514476" y="4988768"/>
            <a:ext cx="6200796" cy="1752600"/>
          </a:xfrm>
        </p:spPr>
        <p:txBody>
          <a:bodyPr>
            <a:normAutofit/>
          </a:bodyPr>
          <a:lstStyle/>
          <a:p>
            <a:pPr algn="ctr"/>
            <a:endParaRPr lang="cs-CZ" sz="1600" dirty="0" smtClean="0"/>
          </a:p>
          <a:p>
            <a:pPr algn="ctr"/>
            <a:r>
              <a:rPr lang="cs-CZ" sz="1600" dirty="0" smtClean="0"/>
              <a:t>Autor: Tomáš Najman</a:t>
            </a:r>
          </a:p>
          <a:p>
            <a:pPr algn="ctr"/>
            <a:r>
              <a:rPr lang="cs-CZ" sz="1600" dirty="0" smtClean="0"/>
              <a:t>Vytvořeno v rámci v projektu „EU peníze školám“ </a:t>
            </a:r>
          </a:p>
          <a:p>
            <a:pPr algn="ctr"/>
            <a:r>
              <a:rPr lang="cs-CZ" sz="1600" b="1" dirty="0" smtClean="0"/>
              <a:t>OP VK oblast podpory 1.4 s názvem Zlepšení podmínek pro vzdělávání na základních školách</a:t>
            </a:r>
            <a:endParaRPr lang="cs-CZ" sz="1600" dirty="0"/>
          </a:p>
        </p:txBody>
      </p:sp>
      <p:pic>
        <p:nvPicPr>
          <p:cNvPr id="4" name="Obrázek 3" descr="logo_EU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971692" y="188640"/>
            <a:ext cx="5029200" cy="1219200"/>
          </a:xfrm>
          <a:prstGeom prst="rect">
            <a:avLst/>
          </a:prstGeom>
        </p:spPr>
      </p:pic>
      <p:sp>
        <p:nvSpPr>
          <p:cNvPr id="5" name="Obdélník 4"/>
          <p:cNvSpPr/>
          <p:nvPr/>
        </p:nvSpPr>
        <p:spPr>
          <a:xfrm>
            <a:off x="2722743" y="4859868"/>
            <a:ext cx="375416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/>
              <a:t>VY_32_INOVACE_52_O-S_</a:t>
            </a:r>
            <a:r>
              <a:rPr lang="cs-CZ" b="1" dirty="0" err="1" smtClean="0"/>
              <a:t>lichobeznik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TextovéPole 30"/>
          <p:cNvSpPr txBox="1"/>
          <p:nvPr/>
        </p:nvSpPr>
        <p:spPr>
          <a:xfrm>
            <a:off x="4138202" y="3429000"/>
            <a:ext cx="72183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smtClean="0">
                <a:solidFill>
                  <a:srgbClr val="00B0F0"/>
                </a:solidFill>
              </a:rPr>
              <a:t>a</a:t>
            </a:r>
            <a:endParaRPr lang="cs-CZ" sz="6000" b="1" dirty="0">
              <a:solidFill>
                <a:srgbClr val="00B0F0"/>
              </a:solidFill>
            </a:endParaRPr>
          </a:p>
        </p:txBody>
      </p:sp>
      <p:sp>
        <p:nvSpPr>
          <p:cNvPr id="46" name="TextovéPole 45"/>
          <p:cNvSpPr txBox="1"/>
          <p:nvPr/>
        </p:nvSpPr>
        <p:spPr>
          <a:xfrm>
            <a:off x="6573948" y="1988840"/>
            <a:ext cx="72183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smtClean="0">
                <a:solidFill>
                  <a:srgbClr val="00B0F0"/>
                </a:solidFill>
              </a:rPr>
              <a:t>b</a:t>
            </a:r>
            <a:endParaRPr lang="cs-CZ" sz="6000" b="1" dirty="0">
              <a:solidFill>
                <a:srgbClr val="00B0F0"/>
              </a:solidFill>
            </a:endParaRPr>
          </a:p>
        </p:txBody>
      </p:sp>
      <p:sp>
        <p:nvSpPr>
          <p:cNvPr id="48" name="TextovéPole 47"/>
          <p:cNvSpPr txBox="1"/>
          <p:nvPr/>
        </p:nvSpPr>
        <p:spPr>
          <a:xfrm>
            <a:off x="4572000" y="476672"/>
            <a:ext cx="72183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smtClean="0">
                <a:solidFill>
                  <a:srgbClr val="00B0F0"/>
                </a:solidFill>
              </a:rPr>
              <a:t>c</a:t>
            </a:r>
            <a:endParaRPr lang="cs-CZ" sz="6000" b="1" dirty="0">
              <a:solidFill>
                <a:srgbClr val="00B0F0"/>
              </a:solidFill>
            </a:endParaRPr>
          </a:p>
        </p:txBody>
      </p:sp>
      <p:sp>
        <p:nvSpPr>
          <p:cNvPr id="53" name="TextovéPole 52"/>
          <p:cNvSpPr txBox="1"/>
          <p:nvPr/>
        </p:nvSpPr>
        <p:spPr>
          <a:xfrm>
            <a:off x="2206512" y="1772816"/>
            <a:ext cx="72183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smtClean="0">
                <a:solidFill>
                  <a:srgbClr val="00B0F0"/>
                </a:solidFill>
              </a:rPr>
              <a:t>d</a:t>
            </a:r>
            <a:endParaRPr lang="cs-CZ" sz="6000" b="1" dirty="0">
              <a:solidFill>
                <a:srgbClr val="00B0F0"/>
              </a:solidFill>
            </a:endParaRPr>
          </a:p>
        </p:txBody>
      </p:sp>
      <p:sp>
        <p:nvSpPr>
          <p:cNvPr id="58" name="TextovéPole 57"/>
          <p:cNvSpPr txBox="1"/>
          <p:nvPr/>
        </p:nvSpPr>
        <p:spPr>
          <a:xfrm>
            <a:off x="3814112" y="5197160"/>
            <a:ext cx="1261944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800" b="1" dirty="0" smtClean="0">
                <a:solidFill>
                  <a:srgbClr val="FF0000"/>
                </a:solidFill>
              </a:rPr>
              <a:t>?</a:t>
            </a:r>
            <a:endParaRPr lang="cs-CZ" sz="8800" b="1" dirty="0">
              <a:solidFill>
                <a:srgbClr val="FF0000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398988" y="4356281"/>
            <a:ext cx="831641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solidFill>
                  <a:srgbClr val="FF0000"/>
                </a:solidFill>
              </a:rPr>
              <a:t>Jak spočítáme obvod lichoběžníku?</a:t>
            </a:r>
            <a:endParaRPr lang="cs-CZ" sz="4400" b="1" dirty="0">
              <a:solidFill>
                <a:srgbClr val="FF0000"/>
              </a:solidFill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1357290" y="3411210"/>
            <a:ext cx="64294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>
                <a:solidFill>
                  <a:schemeClr val="bg2">
                    <a:lumMod val="25000"/>
                  </a:schemeClr>
                </a:solidFill>
              </a:rPr>
              <a:t>A</a:t>
            </a:r>
            <a:endParaRPr lang="cs-CZ" sz="5400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6286512" y="630492"/>
            <a:ext cx="64294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>
                <a:solidFill>
                  <a:schemeClr val="bg2">
                    <a:lumMod val="25000"/>
                  </a:schemeClr>
                </a:solidFill>
              </a:rPr>
              <a:t>C</a:t>
            </a:r>
            <a:endParaRPr lang="cs-CZ" sz="5400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38" name="TextovéPole 37"/>
          <p:cNvSpPr txBox="1"/>
          <p:nvPr/>
        </p:nvSpPr>
        <p:spPr>
          <a:xfrm>
            <a:off x="6858016" y="3339772"/>
            <a:ext cx="64294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>
                <a:solidFill>
                  <a:schemeClr val="bg2">
                    <a:lumMod val="25000"/>
                  </a:schemeClr>
                </a:solidFill>
              </a:rPr>
              <a:t>B</a:t>
            </a:r>
            <a:endParaRPr lang="cs-CZ" sz="5400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3071802" y="630492"/>
            <a:ext cx="64294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>
                <a:solidFill>
                  <a:schemeClr val="bg2">
                    <a:lumMod val="25000"/>
                  </a:schemeClr>
                </a:solidFill>
              </a:rPr>
              <a:t>D</a:t>
            </a:r>
            <a:endParaRPr lang="cs-CZ" sz="5400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4139952" y="3421449"/>
            <a:ext cx="57606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smtClean="0">
                <a:solidFill>
                  <a:schemeClr val="bg2">
                    <a:lumMod val="25000"/>
                  </a:schemeClr>
                </a:solidFill>
                <a:cs typeface="Arial"/>
              </a:rPr>
              <a:t>a</a:t>
            </a:r>
            <a:endParaRPr lang="cs-CZ" sz="6000" b="1" baseline="-25000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6567704" y="1981289"/>
            <a:ext cx="57606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smtClean="0">
                <a:solidFill>
                  <a:schemeClr val="bg2">
                    <a:lumMod val="25000"/>
                  </a:schemeClr>
                </a:solidFill>
              </a:rPr>
              <a:t>b</a:t>
            </a:r>
            <a:endParaRPr lang="cs-CZ" sz="6000" b="1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567440" y="476672"/>
            <a:ext cx="57606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smtClean="0">
                <a:solidFill>
                  <a:schemeClr val="bg2">
                    <a:lumMod val="25000"/>
                  </a:schemeClr>
                </a:solidFill>
                <a:cs typeface="Arial"/>
              </a:rPr>
              <a:t>c</a:t>
            </a:r>
            <a:endParaRPr lang="cs-CZ" sz="6000" b="1" baseline="-25000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2195736" y="1765265"/>
            <a:ext cx="57606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smtClean="0">
                <a:solidFill>
                  <a:schemeClr val="bg2">
                    <a:lumMod val="25000"/>
                  </a:schemeClr>
                </a:solidFill>
              </a:rPr>
              <a:t>d</a:t>
            </a:r>
            <a:endParaRPr lang="cs-CZ" sz="6000" b="1" dirty="0">
              <a:solidFill>
                <a:schemeClr val="bg2">
                  <a:lumMod val="25000"/>
                </a:schemeClr>
              </a:solidFill>
            </a:endParaRPr>
          </a:p>
        </p:txBody>
      </p:sp>
      <p:grpSp>
        <p:nvGrpSpPr>
          <p:cNvPr id="57" name="Skupina 56"/>
          <p:cNvGrpSpPr/>
          <p:nvPr/>
        </p:nvGrpSpPr>
        <p:grpSpPr>
          <a:xfrm>
            <a:off x="1939466" y="1339508"/>
            <a:ext cx="4847112" cy="2363076"/>
            <a:chOff x="1939466" y="1000108"/>
            <a:chExt cx="4847112" cy="2363076"/>
          </a:xfrm>
        </p:grpSpPr>
        <p:cxnSp>
          <p:nvCxnSpPr>
            <p:cNvPr id="15" name="Přímá spojovací čára 14"/>
            <p:cNvCxnSpPr/>
            <p:nvPr/>
          </p:nvCxnSpPr>
          <p:spPr>
            <a:xfrm flipV="1">
              <a:off x="1939466" y="3357562"/>
              <a:ext cx="4847112" cy="1098"/>
            </a:xfrm>
            <a:prstGeom prst="line">
              <a:avLst/>
            </a:prstGeom>
            <a:ln w="44450">
              <a:solidFill>
                <a:schemeClr val="bg2">
                  <a:lumMod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Přímá spojovací čára 18"/>
            <p:cNvCxnSpPr/>
            <p:nvPr/>
          </p:nvCxnSpPr>
          <p:spPr>
            <a:xfrm rot="16200000" flipV="1">
              <a:off x="5309224" y="1893084"/>
              <a:ext cx="2357453" cy="571503"/>
            </a:xfrm>
            <a:prstGeom prst="line">
              <a:avLst/>
            </a:prstGeom>
            <a:ln w="44450">
              <a:solidFill>
                <a:schemeClr val="bg2">
                  <a:lumMod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Přímá spojovací čára 26"/>
            <p:cNvCxnSpPr/>
            <p:nvPr/>
          </p:nvCxnSpPr>
          <p:spPr>
            <a:xfrm>
              <a:off x="3667658" y="1000108"/>
              <a:ext cx="2547416" cy="1588"/>
            </a:xfrm>
            <a:prstGeom prst="line">
              <a:avLst/>
            </a:prstGeom>
            <a:ln w="44450">
              <a:solidFill>
                <a:schemeClr val="bg2">
                  <a:lumMod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Přímá spojovací čára 27"/>
            <p:cNvCxnSpPr/>
            <p:nvPr/>
          </p:nvCxnSpPr>
          <p:spPr>
            <a:xfrm rot="5400000" flipH="1" flipV="1">
              <a:off x="1632932" y="1325634"/>
              <a:ext cx="2358631" cy="1716469"/>
            </a:xfrm>
            <a:prstGeom prst="line">
              <a:avLst/>
            </a:prstGeom>
            <a:ln w="44450">
              <a:solidFill>
                <a:schemeClr val="bg2">
                  <a:lumMod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TextovéPole 29"/>
          <p:cNvSpPr txBox="1"/>
          <p:nvPr/>
        </p:nvSpPr>
        <p:spPr>
          <a:xfrm>
            <a:off x="2643174" y="5411474"/>
            <a:ext cx="126194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smtClean="0">
                <a:solidFill>
                  <a:srgbClr val="00B0F0"/>
                </a:solidFill>
              </a:rPr>
              <a:t>O =</a:t>
            </a:r>
            <a:endParaRPr lang="cs-CZ" sz="6000" b="1" dirty="0">
              <a:solidFill>
                <a:srgbClr val="00B0F0"/>
              </a:solidFill>
            </a:endParaRPr>
          </a:p>
        </p:txBody>
      </p:sp>
      <p:sp>
        <p:nvSpPr>
          <p:cNvPr id="32" name="Obdélník 31"/>
          <p:cNvSpPr/>
          <p:nvPr/>
        </p:nvSpPr>
        <p:spPr>
          <a:xfrm>
            <a:off x="2357422" y="5268598"/>
            <a:ext cx="5382930" cy="1285884"/>
          </a:xfrm>
          <a:prstGeom prst="rect">
            <a:avLst/>
          </a:prstGeom>
          <a:noFill/>
          <a:ln w="50800"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47" name="Přímá spojovací čára 46"/>
          <p:cNvCxnSpPr/>
          <p:nvPr/>
        </p:nvCxnSpPr>
        <p:spPr>
          <a:xfrm rot="5400000" flipH="1" flipV="1">
            <a:off x="3893339" y="2518236"/>
            <a:ext cx="2357453" cy="1"/>
          </a:xfrm>
          <a:prstGeom prst="line">
            <a:avLst/>
          </a:prstGeom>
          <a:ln w="444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9" name="TextovéPole 48"/>
          <p:cNvSpPr txBox="1"/>
          <p:nvPr/>
        </p:nvSpPr>
        <p:spPr>
          <a:xfrm>
            <a:off x="5072066" y="1911012"/>
            <a:ext cx="57606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b="1" baseline="-25000" dirty="0" smtClean="0">
                <a:solidFill>
                  <a:srgbClr val="FF0000"/>
                </a:solidFill>
              </a:rPr>
              <a:t>v</a:t>
            </a:r>
            <a:endParaRPr lang="cs-CZ" sz="6600" b="1" baseline="-25000" dirty="0">
              <a:solidFill>
                <a:srgbClr val="FF0000"/>
              </a:solidFill>
            </a:endParaRPr>
          </a:p>
        </p:txBody>
      </p:sp>
      <p:grpSp>
        <p:nvGrpSpPr>
          <p:cNvPr id="50" name="Skupina 26"/>
          <p:cNvGrpSpPr/>
          <p:nvPr/>
        </p:nvGrpSpPr>
        <p:grpSpPr>
          <a:xfrm rot="10800000">
            <a:off x="4687695" y="3314346"/>
            <a:ext cx="858679" cy="811243"/>
            <a:chOff x="2432304" y="498491"/>
            <a:chExt cx="858679" cy="811243"/>
          </a:xfrm>
        </p:grpSpPr>
        <p:sp>
          <p:nvSpPr>
            <p:cNvPr id="51" name="Oblouk 50"/>
            <p:cNvSpPr/>
            <p:nvPr/>
          </p:nvSpPr>
          <p:spPr>
            <a:xfrm rot="5725608">
              <a:off x="2456156" y="474639"/>
              <a:ext cx="810975" cy="858679"/>
            </a:xfrm>
            <a:prstGeom prst="arc">
              <a:avLst>
                <a:gd name="adj1" fmla="val 21029972"/>
                <a:gd name="adj2" fmla="val 4995913"/>
              </a:avLst>
            </a:prstGeom>
            <a:ln w="317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2" name="TextovéPole 51"/>
            <p:cNvSpPr txBox="1"/>
            <p:nvPr/>
          </p:nvSpPr>
          <p:spPr>
            <a:xfrm rot="7003762">
              <a:off x="2691592" y="798536"/>
              <a:ext cx="314510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 smtClean="0">
                  <a:solidFill>
                    <a:srgbClr val="FF0000"/>
                  </a:solidFill>
                </a:rPr>
                <a:t>.</a:t>
              </a:r>
              <a:endParaRPr lang="cs-CZ" sz="4000" dirty="0">
                <a:solidFill>
                  <a:srgbClr val="FF0000"/>
                </a:solidFill>
              </a:endParaRPr>
            </a:p>
          </p:txBody>
        </p:sp>
      </p:grpSp>
      <p:cxnSp>
        <p:nvCxnSpPr>
          <p:cNvPr id="33" name="Přímá spojovací čára 32"/>
          <p:cNvCxnSpPr/>
          <p:nvPr/>
        </p:nvCxnSpPr>
        <p:spPr>
          <a:xfrm>
            <a:off x="1954552" y="3696962"/>
            <a:ext cx="4857784" cy="1098"/>
          </a:xfrm>
          <a:prstGeom prst="line">
            <a:avLst/>
          </a:prstGeom>
          <a:ln w="508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ovací čára 33"/>
          <p:cNvCxnSpPr/>
          <p:nvPr/>
        </p:nvCxnSpPr>
        <p:spPr>
          <a:xfrm rot="16200000" flipV="1">
            <a:off x="5322099" y="2232483"/>
            <a:ext cx="2357454" cy="571504"/>
          </a:xfrm>
          <a:prstGeom prst="line">
            <a:avLst/>
          </a:prstGeom>
          <a:ln w="508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ovací čára 34"/>
          <p:cNvCxnSpPr/>
          <p:nvPr/>
        </p:nvCxnSpPr>
        <p:spPr>
          <a:xfrm flipV="1">
            <a:off x="3656185" y="1339508"/>
            <a:ext cx="2558889" cy="12880"/>
          </a:xfrm>
          <a:prstGeom prst="line">
            <a:avLst/>
          </a:prstGeom>
          <a:ln w="508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ovací čára 41"/>
          <p:cNvCxnSpPr/>
          <p:nvPr/>
        </p:nvCxnSpPr>
        <p:spPr>
          <a:xfrm rot="5400000" flipH="1" flipV="1">
            <a:off x="1630807" y="1667697"/>
            <a:ext cx="2376296" cy="1728806"/>
          </a:xfrm>
          <a:prstGeom prst="line">
            <a:avLst/>
          </a:prstGeom>
          <a:ln w="508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9" name="Nadpis 1"/>
          <p:cNvSpPr txBox="1">
            <a:spLocks/>
          </p:cNvSpPr>
          <p:nvPr/>
        </p:nvSpPr>
        <p:spPr>
          <a:xfrm>
            <a:off x="2970154" y="-122926"/>
            <a:ext cx="3816424" cy="908720"/>
          </a:xfrm>
          <a:prstGeom prst="rect">
            <a:avLst/>
          </a:prstGeom>
        </p:spPr>
        <p:txBody>
          <a:bodyPr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6000" b="1" i="0" u="none" strike="noStrike" kern="1200" cap="none" spc="0" normalizeH="0" baseline="0" noProof="0" dirty="0" smtClean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Obvod</a:t>
            </a:r>
            <a:endParaRPr kumimoji="0" lang="cs-CZ" sz="6000" b="1" i="0" u="none" strike="noStrike" kern="1200" cap="none" spc="0" normalizeH="0" baseline="0" noProof="0" dirty="0">
              <a:ln>
                <a:noFill/>
              </a:ln>
              <a:solidFill>
                <a:srgbClr val="00B0F0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43" name="TextovéPole 42"/>
          <p:cNvSpPr txBox="1"/>
          <p:nvPr/>
        </p:nvSpPr>
        <p:spPr>
          <a:xfrm>
            <a:off x="4355976" y="5437673"/>
            <a:ext cx="63303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>
                <a:solidFill>
                  <a:srgbClr val="00B0F0"/>
                </a:solidFill>
              </a:rPr>
              <a:t>+</a:t>
            </a:r>
          </a:p>
        </p:txBody>
      </p:sp>
      <p:sp>
        <p:nvSpPr>
          <p:cNvPr id="44" name="TextovéPole 43"/>
          <p:cNvSpPr txBox="1"/>
          <p:nvPr/>
        </p:nvSpPr>
        <p:spPr>
          <a:xfrm>
            <a:off x="5307116" y="5445224"/>
            <a:ext cx="63303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>
                <a:solidFill>
                  <a:srgbClr val="00B0F0"/>
                </a:solidFill>
              </a:rPr>
              <a:t>+</a:t>
            </a:r>
          </a:p>
        </p:txBody>
      </p:sp>
      <p:sp>
        <p:nvSpPr>
          <p:cNvPr id="45" name="TextovéPole 44"/>
          <p:cNvSpPr txBox="1"/>
          <p:nvPr/>
        </p:nvSpPr>
        <p:spPr>
          <a:xfrm>
            <a:off x="6315228" y="5437673"/>
            <a:ext cx="63303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>
                <a:solidFill>
                  <a:srgbClr val="00B0F0"/>
                </a:solidFill>
              </a:rPr>
              <a:t>+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3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6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35" presetClass="emph" presetSubtype="0" repeatCount="5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18" dur="1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9" presetClass="exit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22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8" dur="2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42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88889E-6 -3.01573E-6 L -0.03142 0.28261 " pathEditMode="relative" rAng="0" ptsTypes="AA">
                                      <p:cBhvr>
                                        <p:cTn id="30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580" y="1413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2000"/>
                            </p:stCondLst>
                            <p:childTnLst>
                              <p:par>
                                <p:cTn id="32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4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42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33333E-6 -3.53377E-6 L -0.19531 0.50301 " pathEditMode="relative" rAng="0" ptsTypes="AA">
                                      <p:cBhvr>
                                        <p:cTn id="41" dur="2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9774" y="2513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2000"/>
                            </p:stCondLst>
                            <p:childTnLst>
                              <p:par>
                                <p:cTn id="43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5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50" dur="1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42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7 4.24607E-6 L 0.13385 0.7234 " pathEditMode="relative" rAng="0" ptsTypes="AA">
                                      <p:cBhvr>
                                        <p:cTn id="52" dur="2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6684" y="3617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2000"/>
                            </p:stCondLst>
                            <p:childTnLst>
                              <p:par>
                                <p:cTn id="54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6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61" dur="1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42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33333E-7 -1.17484E-6 L 0.51059 0.53446 " pathEditMode="relative" rAng="0" ptsTypes="AA">
                                      <p:cBhvr>
                                        <p:cTn id="63" dur="2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5521" y="2671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2000"/>
                            </p:stCondLst>
                            <p:childTnLst>
                              <p:par>
                                <p:cTn id="65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7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" grpId="0"/>
      <p:bldP spid="46" grpId="0"/>
      <p:bldP spid="48" grpId="0"/>
      <p:bldP spid="53" grpId="0"/>
      <p:bldP spid="58" grpId="0"/>
      <p:bldP spid="58" grpId="1"/>
      <p:bldP spid="58" grpId="2"/>
      <p:bldP spid="25" grpId="0"/>
      <p:bldP spid="30" grpId="0"/>
      <p:bldP spid="32" grpId="0" animBg="1"/>
      <p:bldP spid="43" grpId="0"/>
      <p:bldP spid="44" grpId="0"/>
      <p:bldP spid="45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" name="Kosoúhelník 96"/>
          <p:cNvSpPr/>
          <p:nvPr/>
        </p:nvSpPr>
        <p:spPr>
          <a:xfrm flipH="1">
            <a:off x="423794" y="805990"/>
            <a:ext cx="7907628" cy="2340131"/>
          </a:xfrm>
          <a:prstGeom prst="parallelogram">
            <a:avLst>
              <a:gd name="adj" fmla="val 24450"/>
            </a:avLst>
          </a:prstGeom>
          <a:solidFill>
            <a:srgbClr val="FFFF00">
              <a:alpha val="75000"/>
            </a:srgbClr>
          </a:solidFill>
          <a:ln w="22225">
            <a:solidFill>
              <a:schemeClr val="bg2">
                <a:lumMod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TextovéPole 25"/>
          <p:cNvSpPr txBox="1"/>
          <p:nvPr/>
        </p:nvSpPr>
        <p:spPr>
          <a:xfrm>
            <a:off x="285720" y="3571876"/>
            <a:ext cx="831641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3200" b="1" dirty="0" smtClean="0">
                <a:solidFill>
                  <a:srgbClr val="00B050"/>
                </a:solidFill>
              </a:rPr>
              <a:t>   Jaký obrazec vznikl ze </a:t>
            </a:r>
            <a:r>
              <a:rPr lang="cs-CZ" sz="3200" b="1" dirty="0" smtClean="0">
                <a:solidFill>
                  <a:srgbClr val="7030A0"/>
                </a:solidFill>
              </a:rPr>
              <a:t>dvou</a:t>
            </a:r>
            <a:r>
              <a:rPr lang="cs-CZ" sz="3200" b="1" dirty="0" smtClean="0">
                <a:solidFill>
                  <a:srgbClr val="00B050"/>
                </a:solidFill>
              </a:rPr>
              <a:t> shodných lichoběžníků?</a:t>
            </a:r>
            <a:endParaRPr lang="cs-CZ" sz="3200" b="1" dirty="0">
              <a:solidFill>
                <a:srgbClr val="00B050"/>
              </a:solidFill>
            </a:endParaRPr>
          </a:p>
        </p:txBody>
      </p:sp>
      <p:grpSp>
        <p:nvGrpSpPr>
          <p:cNvPr id="36" name="Skupina 35"/>
          <p:cNvGrpSpPr/>
          <p:nvPr/>
        </p:nvGrpSpPr>
        <p:grpSpPr>
          <a:xfrm>
            <a:off x="3500430" y="788667"/>
            <a:ext cx="4847112" cy="2363076"/>
            <a:chOff x="1939466" y="1000108"/>
            <a:chExt cx="4847112" cy="2363076"/>
          </a:xfrm>
        </p:grpSpPr>
        <p:cxnSp>
          <p:nvCxnSpPr>
            <p:cNvPr id="27" name="Přímá spojovací čára 26"/>
            <p:cNvCxnSpPr/>
            <p:nvPr/>
          </p:nvCxnSpPr>
          <p:spPr>
            <a:xfrm flipV="1">
              <a:off x="1939466" y="3357562"/>
              <a:ext cx="4847112" cy="1098"/>
            </a:xfrm>
            <a:prstGeom prst="line">
              <a:avLst/>
            </a:prstGeom>
            <a:ln w="44450">
              <a:solidFill>
                <a:schemeClr val="bg2">
                  <a:lumMod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Přímá spojovací čára 30"/>
            <p:cNvCxnSpPr/>
            <p:nvPr/>
          </p:nvCxnSpPr>
          <p:spPr>
            <a:xfrm rot="16200000" flipV="1">
              <a:off x="5309224" y="1893084"/>
              <a:ext cx="2357453" cy="571503"/>
            </a:xfrm>
            <a:prstGeom prst="line">
              <a:avLst/>
            </a:prstGeom>
            <a:ln w="44450">
              <a:solidFill>
                <a:schemeClr val="bg2">
                  <a:lumMod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Přímá spojovací čára 31"/>
            <p:cNvCxnSpPr/>
            <p:nvPr/>
          </p:nvCxnSpPr>
          <p:spPr>
            <a:xfrm>
              <a:off x="3667658" y="1000108"/>
              <a:ext cx="2547416" cy="1588"/>
            </a:xfrm>
            <a:prstGeom prst="line">
              <a:avLst/>
            </a:prstGeom>
            <a:ln w="44450">
              <a:solidFill>
                <a:schemeClr val="bg2">
                  <a:lumMod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Přímá spojovací čára 34"/>
            <p:cNvCxnSpPr/>
            <p:nvPr/>
          </p:nvCxnSpPr>
          <p:spPr>
            <a:xfrm rot="5400000" flipH="1" flipV="1">
              <a:off x="1632932" y="1325634"/>
              <a:ext cx="2358631" cy="1716469"/>
            </a:xfrm>
            <a:prstGeom prst="line">
              <a:avLst/>
            </a:prstGeom>
            <a:ln w="44450">
              <a:solidFill>
                <a:schemeClr val="bg2">
                  <a:lumMod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37" name="Skupina 36"/>
          <p:cNvGrpSpPr/>
          <p:nvPr/>
        </p:nvGrpSpPr>
        <p:grpSpPr>
          <a:xfrm rot="10800000">
            <a:off x="395795" y="788668"/>
            <a:ext cx="4847112" cy="2363076"/>
            <a:chOff x="1939466" y="1000108"/>
            <a:chExt cx="4847112" cy="2363076"/>
          </a:xfrm>
        </p:grpSpPr>
        <p:cxnSp>
          <p:nvCxnSpPr>
            <p:cNvPr id="38" name="Přímá spojovací čára 37"/>
            <p:cNvCxnSpPr/>
            <p:nvPr/>
          </p:nvCxnSpPr>
          <p:spPr>
            <a:xfrm flipV="1">
              <a:off x="1939466" y="3357562"/>
              <a:ext cx="4847112" cy="1098"/>
            </a:xfrm>
            <a:prstGeom prst="line">
              <a:avLst/>
            </a:prstGeom>
            <a:ln w="44450">
              <a:solidFill>
                <a:schemeClr val="bg2">
                  <a:lumMod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Přímá spojovací čára 38"/>
            <p:cNvCxnSpPr/>
            <p:nvPr/>
          </p:nvCxnSpPr>
          <p:spPr>
            <a:xfrm rot="16200000" flipV="1">
              <a:off x="5309224" y="1893084"/>
              <a:ext cx="2357453" cy="571503"/>
            </a:xfrm>
            <a:prstGeom prst="line">
              <a:avLst/>
            </a:prstGeom>
            <a:ln w="44450">
              <a:solidFill>
                <a:schemeClr val="bg2">
                  <a:lumMod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Přímá spojovací čára 39"/>
            <p:cNvCxnSpPr/>
            <p:nvPr/>
          </p:nvCxnSpPr>
          <p:spPr>
            <a:xfrm>
              <a:off x="3667658" y="1000108"/>
              <a:ext cx="2547416" cy="1588"/>
            </a:xfrm>
            <a:prstGeom prst="line">
              <a:avLst/>
            </a:prstGeom>
            <a:ln w="44450">
              <a:solidFill>
                <a:schemeClr val="bg2">
                  <a:lumMod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Přímá spojovací čára 40"/>
            <p:cNvCxnSpPr/>
            <p:nvPr/>
          </p:nvCxnSpPr>
          <p:spPr>
            <a:xfrm rot="5400000" flipH="1" flipV="1">
              <a:off x="1632932" y="1325634"/>
              <a:ext cx="2358631" cy="1716469"/>
            </a:xfrm>
            <a:prstGeom prst="line">
              <a:avLst/>
            </a:prstGeom>
            <a:ln w="44450">
              <a:solidFill>
                <a:schemeClr val="bg2">
                  <a:lumMod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3" name="TextovéPole 42"/>
          <p:cNvSpPr txBox="1"/>
          <p:nvPr/>
        </p:nvSpPr>
        <p:spPr>
          <a:xfrm>
            <a:off x="3143240" y="3008609"/>
            <a:ext cx="64294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>
                <a:solidFill>
                  <a:schemeClr val="bg2">
                    <a:lumMod val="25000"/>
                  </a:schemeClr>
                </a:solidFill>
              </a:rPr>
              <a:t>A</a:t>
            </a:r>
            <a:endParaRPr lang="cs-CZ" sz="5400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44" name="TextovéPole 43"/>
          <p:cNvSpPr txBox="1"/>
          <p:nvPr/>
        </p:nvSpPr>
        <p:spPr>
          <a:xfrm>
            <a:off x="7643834" y="2849"/>
            <a:ext cx="64294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>
                <a:solidFill>
                  <a:schemeClr val="bg2">
                    <a:lumMod val="25000"/>
                  </a:schemeClr>
                </a:solidFill>
              </a:rPr>
              <a:t>C</a:t>
            </a:r>
            <a:endParaRPr lang="cs-CZ" sz="5400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45" name="TextovéPole 44"/>
          <p:cNvSpPr txBox="1"/>
          <p:nvPr/>
        </p:nvSpPr>
        <p:spPr>
          <a:xfrm>
            <a:off x="8358214" y="2937171"/>
            <a:ext cx="64294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>
                <a:solidFill>
                  <a:schemeClr val="bg2">
                    <a:lumMod val="25000"/>
                  </a:schemeClr>
                </a:solidFill>
              </a:rPr>
              <a:t>B</a:t>
            </a:r>
            <a:endParaRPr lang="cs-CZ" sz="5400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46" name="TextovéPole 45"/>
          <p:cNvSpPr txBox="1"/>
          <p:nvPr/>
        </p:nvSpPr>
        <p:spPr>
          <a:xfrm>
            <a:off x="4929190" y="2849"/>
            <a:ext cx="64294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>
                <a:solidFill>
                  <a:schemeClr val="bg2">
                    <a:lumMod val="25000"/>
                  </a:schemeClr>
                </a:solidFill>
              </a:rPr>
              <a:t>D</a:t>
            </a:r>
            <a:endParaRPr lang="cs-CZ" sz="5400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47" name="TextovéPole 46"/>
          <p:cNvSpPr txBox="1"/>
          <p:nvPr/>
        </p:nvSpPr>
        <p:spPr>
          <a:xfrm>
            <a:off x="5781886" y="2958066"/>
            <a:ext cx="57606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schemeClr val="bg2">
                    <a:lumMod val="25000"/>
                  </a:schemeClr>
                </a:solidFill>
                <a:cs typeface="Arial"/>
              </a:rPr>
              <a:t>a</a:t>
            </a:r>
            <a:endParaRPr lang="cs-CZ" sz="4800" b="1" baseline="-25000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48" name="TextovéPole 47"/>
          <p:cNvSpPr txBox="1"/>
          <p:nvPr/>
        </p:nvSpPr>
        <p:spPr>
          <a:xfrm>
            <a:off x="8210778" y="1288733"/>
            <a:ext cx="57606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b="1" baseline="-25000" dirty="0" smtClean="0">
                <a:solidFill>
                  <a:schemeClr val="bg2">
                    <a:lumMod val="25000"/>
                  </a:schemeClr>
                </a:solidFill>
              </a:rPr>
              <a:t>b</a:t>
            </a:r>
            <a:endParaRPr lang="cs-CZ" sz="6600" b="1" baseline="-25000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49" name="TextovéPole 48"/>
          <p:cNvSpPr txBox="1"/>
          <p:nvPr/>
        </p:nvSpPr>
        <p:spPr>
          <a:xfrm>
            <a:off x="6210514" y="74287"/>
            <a:ext cx="57606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schemeClr val="bg2">
                    <a:lumMod val="25000"/>
                  </a:schemeClr>
                </a:solidFill>
                <a:cs typeface="Arial"/>
              </a:rPr>
              <a:t>c</a:t>
            </a:r>
            <a:endParaRPr lang="cs-CZ" sz="4800" b="1" baseline="-25000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51" name="TextovéPole 50"/>
          <p:cNvSpPr txBox="1"/>
          <p:nvPr/>
        </p:nvSpPr>
        <p:spPr>
          <a:xfrm>
            <a:off x="3853060" y="1217295"/>
            <a:ext cx="57606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b="1" baseline="-25000" dirty="0" smtClean="0">
                <a:solidFill>
                  <a:schemeClr val="bg2">
                    <a:lumMod val="25000"/>
                  </a:schemeClr>
                </a:solidFill>
              </a:rPr>
              <a:t>d</a:t>
            </a:r>
            <a:endParaRPr lang="cs-CZ" sz="6600" b="1" baseline="-25000" dirty="0">
              <a:solidFill>
                <a:schemeClr val="bg2">
                  <a:lumMod val="25000"/>
                </a:schemeClr>
              </a:solidFill>
            </a:endParaRPr>
          </a:p>
        </p:txBody>
      </p:sp>
      <p:cxnSp>
        <p:nvCxnSpPr>
          <p:cNvPr id="52" name="Přímá spojovací čára 51"/>
          <p:cNvCxnSpPr/>
          <p:nvPr/>
        </p:nvCxnSpPr>
        <p:spPr>
          <a:xfrm rot="5400000" flipH="1" flipV="1">
            <a:off x="5674729" y="1967395"/>
            <a:ext cx="2357453" cy="1"/>
          </a:xfrm>
          <a:prstGeom prst="line">
            <a:avLst/>
          </a:prstGeom>
          <a:ln w="444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3" name="TextovéPole 52"/>
          <p:cNvSpPr txBox="1"/>
          <p:nvPr/>
        </p:nvSpPr>
        <p:spPr>
          <a:xfrm>
            <a:off x="6853456" y="1360171"/>
            <a:ext cx="57606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b="1" baseline="-25000" dirty="0" smtClean="0">
                <a:solidFill>
                  <a:srgbClr val="FF0000"/>
                </a:solidFill>
              </a:rPr>
              <a:t>v</a:t>
            </a:r>
            <a:endParaRPr lang="cs-CZ" sz="6600" b="1" baseline="-25000" dirty="0">
              <a:solidFill>
                <a:srgbClr val="FF0000"/>
              </a:solidFill>
            </a:endParaRPr>
          </a:p>
        </p:txBody>
      </p:sp>
      <p:grpSp>
        <p:nvGrpSpPr>
          <p:cNvPr id="54" name="Skupina 26"/>
          <p:cNvGrpSpPr/>
          <p:nvPr/>
        </p:nvGrpSpPr>
        <p:grpSpPr>
          <a:xfrm rot="10800000">
            <a:off x="6469085" y="2763505"/>
            <a:ext cx="858679" cy="811243"/>
            <a:chOff x="2432304" y="498491"/>
            <a:chExt cx="858679" cy="811243"/>
          </a:xfrm>
        </p:grpSpPr>
        <p:sp>
          <p:nvSpPr>
            <p:cNvPr id="55" name="Oblouk 54"/>
            <p:cNvSpPr/>
            <p:nvPr/>
          </p:nvSpPr>
          <p:spPr>
            <a:xfrm rot="5725608">
              <a:off x="2456156" y="474639"/>
              <a:ext cx="810975" cy="858679"/>
            </a:xfrm>
            <a:prstGeom prst="arc">
              <a:avLst>
                <a:gd name="adj1" fmla="val 21029972"/>
                <a:gd name="adj2" fmla="val 4995913"/>
              </a:avLst>
            </a:prstGeom>
            <a:ln w="317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6" name="TextovéPole 55"/>
            <p:cNvSpPr txBox="1"/>
            <p:nvPr/>
          </p:nvSpPr>
          <p:spPr>
            <a:xfrm rot="7003762">
              <a:off x="2691592" y="798536"/>
              <a:ext cx="314510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 smtClean="0">
                  <a:solidFill>
                    <a:srgbClr val="FF0000"/>
                  </a:solidFill>
                </a:rPr>
                <a:t>.</a:t>
              </a:r>
              <a:endParaRPr lang="cs-CZ" sz="4000" dirty="0">
                <a:solidFill>
                  <a:srgbClr val="FF0000"/>
                </a:solidFill>
              </a:endParaRPr>
            </a:p>
          </p:txBody>
        </p:sp>
      </p:grpSp>
      <p:grpSp>
        <p:nvGrpSpPr>
          <p:cNvPr id="57" name="Skupina 56"/>
          <p:cNvGrpSpPr/>
          <p:nvPr/>
        </p:nvGrpSpPr>
        <p:grpSpPr>
          <a:xfrm rot="9245070">
            <a:off x="548195" y="941068"/>
            <a:ext cx="4847112" cy="2363076"/>
            <a:chOff x="1939466" y="1000108"/>
            <a:chExt cx="4847112" cy="2363076"/>
          </a:xfrm>
        </p:grpSpPr>
        <p:cxnSp>
          <p:nvCxnSpPr>
            <p:cNvPr id="59" name="Přímá spojovací čára 58"/>
            <p:cNvCxnSpPr/>
            <p:nvPr/>
          </p:nvCxnSpPr>
          <p:spPr>
            <a:xfrm flipV="1">
              <a:off x="1939466" y="3357562"/>
              <a:ext cx="4847112" cy="1098"/>
            </a:xfrm>
            <a:prstGeom prst="line">
              <a:avLst/>
            </a:prstGeom>
            <a:ln w="44450">
              <a:solidFill>
                <a:schemeClr val="bg2">
                  <a:lumMod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Přímá spojovací čára 59"/>
            <p:cNvCxnSpPr/>
            <p:nvPr/>
          </p:nvCxnSpPr>
          <p:spPr>
            <a:xfrm rot="16200000" flipV="1">
              <a:off x="5309224" y="1893084"/>
              <a:ext cx="2357453" cy="571503"/>
            </a:xfrm>
            <a:prstGeom prst="line">
              <a:avLst/>
            </a:prstGeom>
            <a:ln w="44450">
              <a:solidFill>
                <a:schemeClr val="bg2">
                  <a:lumMod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Přímá spojovací čára 60"/>
            <p:cNvCxnSpPr/>
            <p:nvPr/>
          </p:nvCxnSpPr>
          <p:spPr>
            <a:xfrm>
              <a:off x="3667658" y="1000108"/>
              <a:ext cx="2547416" cy="1588"/>
            </a:xfrm>
            <a:prstGeom prst="line">
              <a:avLst/>
            </a:prstGeom>
            <a:ln w="44450">
              <a:solidFill>
                <a:schemeClr val="bg2">
                  <a:lumMod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Přímá spojovací čára 61"/>
            <p:cNvCxnSpPr/>
            <p:nvPr/>
          </p:nvCxnSpPr>
          <p:spPr>
            <a:xfrm rot="5400000" flipH="1" flipV="1">
              <a:off x="1632932" y="1325634"/>
              <a:ext cx="2358631" cy="1716469"/>
            </a:xfrm>
            <a:prstGeom prst="line">
              <a:avLst/>
            </a:prstGeom>
            <a:ln w="44450">
              <a:solidFill>
                <a:schemeClr val="bg2">
                  <a:lumMod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65" name="Skupina 64"/>
          <p:cNvGrpSpPr/>
          <p:nvPr/>
        </p:nvGrpSpPr>
        <p:grpSpPr>
          <a:xfrm rot="7709998">
            <a:off x="700595" y="1093468"/>
            <a:ext cx="4847112" cy="2363076"/>
            <a:chOff x="1939466" y="1000108"/>
            <a:chExt cx="4847112" cy="2363076"/>
          </a:xfrm>
        </p:grpSpPr>
        <p:cxnSp>
          <p:nvCxnSpPr>
            <p:cNvPr id="67" name="Přímá spojovací čára 66"/>
            <p:cNvCxnSpPr/>
            <p:nvPr/>
          </p:nvCxnSpPr>
          <p:spPr>
            <a:xfrm flipV="1">
              <a:off x="1939466" y="3357562"/>
              <a:ext cx="4847112" cy="1098"/>
            </a:xfrm>
            <a:prstGeom prst="line">
              <a:avLst/>
            </a:prstGeom>
            <a:ln w="44450">
              <a:solidFill>
                <a:schemeClr val="bg2">
                  <a:lumMod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Přímá spojovací čára 67"/>
            <p:cNvCxnSpPr/>
            <p:nvPr/>
          </p:nvCxnSpPr>
          <p:spPr>
            <a:xfrm rot="16200000" flipV="1">
              <a:off x="5309224" y="1893084"/>
              <a:ext cx="2357453" cy="571503"/>
            </a:xfrm>
            <a:prstGeom prst="line">
              <a:avLst/>
            </a:prstGeom>
            <a:ln w="44450">
              <a:solidFill>
                <a:schemeClr val="bg2">
                  <a:lumMod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Přímá spojovací čára 68"/>
            <p:cNvCxnSpPr/>
            <p:nvPr/>
          </p:nvCxnSpPr>
          <p:spPr>
            <a:xfrm>
              <a:off x="3667658" y="1000108"/>
              <a:ext cx="2547416" cy="1588"/>
            </a:xfrm>
            <a:prstGeom prst="line">
              <a:avLst/>
            </a:prstGeom>
            <a:ln w="44450">
              <a:solidFill>
                <a:schemeClr val="bg2">
                  <a:lumMod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Přímá spojovací čára 69"/>
            <p:cNvCxnSpPr/>
            <p:nvPr/>
          </p:nvCxnSpPr>
          <p:spPr>
            <a:xfrm rot="5400000" flipH="1" flipV="1">
              <a:off x="1632932" y="1325634"/>
              <a:ext cx="2358631" cy="1716469"/>
            </a:xfrm>
            <a:prstGeom prst="line">
              <a:avLst/>
            </a:prstGeom>
            <a:ln w="44450">
              <a:solidFill>
                <a:schemeClr val="bg2">
                  <a:lumMod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71" name="Skupina 70"/>
          <p:cNvGrpSpPr/>
          <p:nvPr/>
        </p:nvGrpSpPr>
        <p:grpSpPr>
          <a:xfrm rot="6385760">
            <a:off x="852995" y="1245868"/>
            <a:ext cx="4847112" cy="2363076"/>
            <a:chOff x="1939466" y="1000108"/>
            <a:chExt cx="4847112" cy="2363076"/>
          </a:xfrm>
        </p:grpSpPr>
        <p:cxnSp>
          <p:nvCxnSpPr>
            <p:cNvPr id="73" name="Přímá spojovací čára 72"/>
            <p:cNvCxnSpPr/>
            <p:nvPr/>
          </p:nvCxnSpPr>
          <p:spPr>
            <a:xfrm flipV="1">
              <a:off x="1939466" y="3357562"/>
              <a:ext cx="4847112" cy="1098"/>
            </a:xfrm>
            <a:prstGeom prst="line">
              <a:avLst/>
            </a:prstGeom>
            <a:ln w="44450">
              <a:solidFill>
                <a:schemeClr val="bg2">
                  <a:lumMod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Přímá spojovací čára 73"/>
            <p:cNvCxnSpPr/>
            <p:nvPr/>
          </p:nvCxnSpPr>
          <p:spPr>
            <a:xfrm rot="16200000" flipV="1">
              <a:off x="5309224" y="1893084"/>
              <a:ext cx="2357453" cy="571503"/>
            </a:xfrm>
            <a:prstGeom prst="line">
              <a:avLst/>
            </a:prstGeom>
            <a:ln w="44450">
              <a:solidFill>
                <a:schemeClr val="bg2">
                  <a:lumMod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5" name="Přímá spojovací čára 74"/>
            <p:cNvCxnSpPr/>
            <p:nvPr/>
          </p:nvCxnSpPr>
          <p:spPr>
            <a:xfrm>
              <a:off x="3667658" y="1000108"/>
              <a:ext cx="2547416" cy="1588"/>
            </a:xfrm>
            <a:prstGeom prst="line">
              <a:avLst/>
            </a:prstGeom>
            <a:ln w="44450">
              <a:solidFill>
                <a:schemeClr val="bg2">
                  <a:lumMod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6" name="Přímá spojovací čára 75"/>
            <p:cNvCxnSpPr/>
            <p:nvPr/>
          </p:nvCxnSpPr>
          <p:spPr>
            <a:xfrm rot="5400000" flipH="1" flipV="1">
              <a:off x="1632932" y="1325634"/>
              <a:ext cx="2358631" cy="1716469"/>
            </a:xfrm>
            <a:prstGeom prst="line">
              <a:avLst/>
            </a:prstGeom>
            <a:ln w="44450">
              <a:solidFill>
                <a:schemeClr val="bg2">
                  <a:lumMod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77" name="Skupina 76"/>
          <p:cNvGrpSpPr/>
          <p:nvPr/>
        </p:nvGrpSpPr>
        <p:grpSpPr>
          <a:xfrm rot="3766526">
            <a:off x="1005395" y="1398268"/>
            <a:ext cx="4847112" cy="2363076"/>
            <a:chOff x="1939466" y="1000108"/>
            <a:chExt cx="4847112" cy="2363076"/>
          </a:xfrm>
        </p:grpSpPr>
        <p:cxnSp>
          <p:nvCxnSpPr>
            <p:cNvPr id="78" name="Přímá spojovací čára 77"/>
            <p:cNvCxnSpPr/>
            <p:nvPr/>
          </p:nvCxnSpPr>
          <p:spPr>
            <a:xfrm flipV="1">
              <a:off x="1939466" y="3357562"/>
              <a:ext cx="4847112" cy="1098"/>
            </a:xfrm>
            <a:prstGeom prst="line">
              <a:avLst/>
            </a:prstGeom>
            <a:ln w="44450">
              <a:solidFill>
                <a:schemeClr val="bg2">
                  <a:lumMod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Přímá spojovací čára 78"/>
            <p:cNvCxnSpPr/>
            <p:nvPr/>
          </p:nvCxnSpPr>
          <p:spPr>
            <a:xfrm rot="16200000" flipV="1">
              <a:off x="5309224" y="1893084"/>
              <a:ext cx="2357453" cy="571503"/>
            </a:xfrm>
            <a:prstGeom prst="line">
              <a:avLst/>
            </a:prstGeom>
            <a:ln w="44450">
              <a:solidFill>
                <a:schemeClr val="bg2">
                  <a:lumMod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Přímá spojovací čára 79"/>
            <p:cNvCxnSpPr/>
            <p:nvPr/>
          </p:nvCxnSpPr>
          <p:spPr>
            <a:xfrm>
              <a:off x="3667658" y="1000108"/>
              <a:ext cx="2547416" cy="1588"/>
            </a:xfrm>
            <a:prstGeom prst="line">
              <a:avLst/>
            </a:prstGeom>
            <a:ln w="44450">
              <a:solidFill>
                <a:schemeClr val="bg2">
                  <a:lumMod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Přímá spojovací čára 80"/>
            <p:cNvCxnSpPr/>
            <p:nvPr/>
          </p:nvCxnSpPr>
          <p:spPr>
            <a:xfrm rot="5400000" flipH="1" flipV="1">
              <a:off x="1632932" y="1325634"/>
              <a:ext cx="2358631" cy="1716469"/>
            </a:xfrm>
            <a:prstGeom prst="line">
              <a:avLst/>
            </a:prstGeom>
            <a:ln w="44450">
              <a:solidFill>
                <a:schemeClr val="bg2">
                  <a:lumMod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82" name="Skupina 81"/>
          <p:cNvGrpSpPr/>
          <p:nvPr/>
        </p:nvGrpSpPr>
        <p:grpSpPr>
          <a:xfrm rot="1978628">
            <a:off x="1157795" y="1550668"/>
            <a:ext cx="4847112" cy="2363076"/>
            <a:chOff x="1939466" y="1000108"/>
            <a:chExt cx="4847112" cy="2363076"/>
          </a:xfrm>
        </p:grpSpPr>
        <p:cxnSp>
          <p:nvCxnSpPr>
            <p:cNvPr id="83" name="Přímá spojovací čára 82"/>
            <p:cNvCxnSpPr/>
            <p:nvPr/>
          </p:nvCxnSpPr>
          <p:spPr>
            <a:xfrm flipV="1">
              <a:off x="1939466" y="3357562"/>
              <a:ext cx="4847112" cy="1098"/>
            </a:xfrm>
            <a:prstGeom prst="line">
              <a:avLst/>
            </a:prstGeom>
            <a:ln w="44450">
              <a:solidFill>
                <a:schemeClr val="bg2">
                  <a:lumMod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Přímá spojovací čára 83"/>
            <p:cNvCxnSpPr/>
            <p:nvPr/>
          </p:nvCxnSpPr>
          <p:spPr>
            <a:xfrm rot="16200000" flipV="1">
              <a:off x="5309224" y="1893084"/>
              <a:ext cx="2357453" cy="571503"/>
            </a:xfrm>
            <a:prstGeom prst="line">
              <a:avLst/>
            </a:prstGeom>
            <a:ln w="44450">
              <a:solidFill>
                <a:schemeClr val="bg2">
                  <a:lumMod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Přímá spojovací čára 84"/>
            <p:cNvCxnSpPr/>
            <p:nvPr/>
          </p:nvCxnSpPr>
          <p:spPr>
            <a:xfrm>
              <a:off x="3667658" y="1000108"/>
              <a:ext cx="2547416" cy="1588"/>
            </a:xfrm>
            <a:prstGeom prst="line">
              <a:avLst/>
            </a:prstGeom>
            <a:ln w="44450">
              <a:solidFill>
                <a:schemeClr val="bg2">
                  <a:lumMod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Přímá spojovací čára 86"/>
            <p:cNvCxnSpPr/>
            <p:nvPr/>
          </p:nvCxnSpPr>
          <p:spPr>
            <a:xfrm rot="5400000" flipH="1" flipV="1">
              <a:off x="1632932" y="1325634"/>
              <a:ext cx="2358631" cy="1716469"/>
            </a:xfrm>
            <a:prstGeom prst="line">
              <a:avLst/>
            </a:prstGeom>
            <a:ln w="44450">
              <a:solidFill>
                <a:schemeClr val="bg2">
                  <a:lumMod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88" name="Skupina 87"/>
          <p:cNvGrpSpPr/>
          <p:nvPr/>
        </p:nvGrpSpPr>
        <p:grpSpPr>
          <a:xfrm>
            <a:off x="3498223" y="788667"/>
            <a:ext cx="4847112" cy="2363076"/>
            <a:chOff x="1939466" y="1000108"/>
            <a:chExt cx="4847112" cy="2363076"/>
          </a:xfrm>
        </p:grpSpPr>
        <p:cxnSp>
          <p:nvCxnSpPr>
            <p:cNvPr id="90" name="Přímá spojovací čára 89"/>
            <p:cNvCxnSpPr/>
            <p:nvPr/>
          </p:nvCxnSpPr>
          <p:spPr>
            <a:xfrm flipV="1">
              <a:off x="1939466" y="3357562"/>
              <a:ext cx="4847112" cy="1098"/>
            </a:xfrm>
            <a:prstGeom prst="line">
              <a:avLst/>
            </a:prstGeom>
            <a:ln w="44450">
              <a:solidFill>
                <a:schemeClr val="bg2">
                  <a:lumMod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1" name="Přímá spojovací čára 90"/>
            <p:cNvCxnSpPr/>
            <p:nvPr/>
          </p:nvCxnSpPr>
          <p:spPr>
            <a:xfrm rot="16200000" flipV="1">
              <a:off x="5309224" y="1893084"/>
              <a:ext cx="2357453" cy="571503"/>
            </a:xfrm>
            <a:prstGeom prst="line">
              <a:avLst/>
            </a:prstGeom>
            <a:ln w="44450">
              <a:solidFill>
                <a:schemeClr val="bg2">
                  <a:lumMod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2" name="Přímá spojovací čára 91"/>
            <p:cNvCxnSpPr/>
            <p:nvPr/>
          </p:nvCxnSpPr>
          <p:spPr>
            <a:xfrm>
              <a:off x="3667658" y="1000108"/>
              <a:ext cx="2547416" cy="1588"/>
            </a:xfrm>
            <a:prstGeom prst="line">
              <a:avLst/>
            </a:prstGeom>
            <a:ln w="44450">
              <a:solidFill>
                <a:schemeClr val="bg2">
                  <a:lumMod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3" name="Přímá spojovací čára 92"/>
            <p:cNvCxnSpPr/>
            <p:nvPr/>
          </p:nvCxnSpPr>
          <p:spPr>
            <a:xfrm rot="5400000" flipH="1" flipV="1">
              <a:off x="1632932" y="1325634"/>
              <a:ext cx="2358631" cy="1716469"/>
            </a:xfrm>
            <a:prstGeom prst="line">
              <a:avLst/>
            </a:prstGeom>
            <a:ln w="44450">
              <a:solidFill>
                <a:schemeClr val="bg2">
                  <a:lumMod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4" name="TextovéPole 93"/>
          <p:cNvSpPr txBox="1"/>
          <p:nvPr/>
        </p:nvSpPr>
        <p:spPr>
          <a:xfrm>
            <a:off x="5781886" y="2958066"/>
            <a:ext cx="57606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schemeClr val="bg2">
                    <a:lumMod val="25000"/>
                  </a:schemeClr>
                </a:solidFill>
                <a:cs typeface="Arial"/>
              </a:rPr>
              <a:t>a</a:t>
            </a:r>
            <a:endParaRPr lang="cs-CZ" sz="4800" b="1" baseline="-25000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95" name="TextovéPole 94"/>
          <p:cNvSpPr txBox="1"/>
          <p:nvPr/>
        </p:nvSpPr>
        <p:spPr>
          <a:xfrm>
            <a:off x="8210778" y="1288733"/>
            <a:ext cx="57606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b="1" baseline="-25000" dirty="0" smtClean="0">
                <a:solidFill>
                  <a:schemeClr val="bg2">
                    <a:lumMod val="25000"/>
                  </a:schemeClr>
                </a:solidFill>
              </a:rPr>
              <a:t>b</a:t>
            </a:r>
            <a:endParaRPr lang="cs-CZ" sz="6600" b="1" baseline="-25000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96" name="TextovéPole 95"/>
          <p:cNvSpPr txBox="1"/>
          <p:nvPr/>
        </p:nvSpPr>
        <p:spPr>
          <a:xfrm>
            <a:off x="6210514" y="74287"/>
            <a:ext cx="57606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schemeClr val="bg2">
                    <a:lumMod val="25000"/>
                  </a:schemeClr>
                </a:solidFill>
                <a:cs typeface="Arial"/>
              </a:rPr>
              <a:t>c</a:t>
            </a:r>
            <a:endParaRPr lang="cs-CZ" sz="4800" b="1" baseline="-25000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98" name="TextovéPole 97"/>
          <p:cNvSpPr txBox="1"/>
          <p:nvPr/>
        </p:nvSpPr>
        <p:spPr>
          <a:xfrm>
            <a:off x="214282" y="4572008"/>
            <a:ext cx="550072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3200" b="1" dirty="0" smtClean="0">
                <a:solidFill>
                  <a:srgbClr val="FF0000"/>
                </a:solidFill>
              </a:rPr>
              <a:t>   Jak spočítáme obsah tohoto rovnoběžníku?</a:t>
            </a:r>
            <a:endParaRPr lang="cs-CZ" sz="3200" b="1" dirty="0">
              <a:solidFill>
                <a:srgbClr val="FF0000"/>
              </a:solidFill>
            </a:endParaRPr>
          </a:p>
        </p:txBody>
      </p:sp>
      <p:grpSp>
        <p:nvGrpSpPr>
          <p:cNvPr id="106" name="Skupina 105"/>
          <p:cNvGrpSpPr/>
          <p:nvPr/>
        </p:nvGrpSpPr>
        <p:grpSpPr>
          <a:xfrm>
            <a:off x="2928926" y="1211673"/>
            <a:ext cx="4847112" cy="2363076"/>
            <a:chOff x="1939466" y="1000108"/>
            <a:chExt cx="4847112" cy="2363076"/>
          </a:xfrm>
        </p:grpSpPr>
        <p:cxnSp>
          <p:nvCxnSpPr>
            <p:cNvPr id="107" name="Přímá spojovací čára 106"/>
            <p:cNvCxnSpPr/>
            <p:nvPr/>
          </p:nvCxnSpPr>
          <p:spPr>
            <a:xfrm flipV="1">
              <a:off x="1939466" y="3357562"/>
              <a:ext cx="4847112" cy="1098"/>
            </a:xfrm>
            <a:prstGeom prst="line">
              <a:avLst/>
            </a:prstGeom>
            <a:ln w="44450">
              <a:solidFill>
                <a:schemeClr val="bg2">
                  <a:lumMod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8" name="Přímá spojovací čára 107"/>
            <p:cNvCxnSpPr/>
            <p:nvPr/>
          </p:nvCxnSpPr>
          <p:spPr>
            <a:xfrm rot="16200000" flipV="1">
              <a:off x="5309224" y="1893084"/>
              <a:ext cx="2357453" cy="571503"/>
            </a:xfrm>
            <a:prstGeom prst="line">
              <a:avLst/>
            </a:prstGeom>
            <a:ln w="44450">
              <a:solidFill>
                <a:schemeClr val="bg2">
                  <a:lumMod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9" name="Přímá spojovací čára 108"/>
            <p:cNvCxnSpPr/>
            <p:nvPr/>
          </p:nvCxnSpPr>
          <p:spPr>
            <a:xfrm>
              <a:off x="3667658" y="1000108"/>
              <a:ext cx="2547416" cy="1588"/>
            </a:xfrm>
            <a:prstGeom prst="line">
              <a:avLst/>
            </a:prstGeom>
            <a:ln w="44450">
              <a:solidFill>
                <a:schemeClr val="bg2">
                  <a:lumMod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0" name="Přímá spojovací čára 109"/>
            <p:cNvCxnSpPr/>
            <p:nvPr/>
          </p:nvCxnSpPr>
          <p:spPr>
            <a:xfrm rot="5400000" flipH="1" flipV="1">
              <a:off x="1632932" y="1325634"/>
              <a:ext cx="2358631" cy="1716469"/>
            </a:xfrm>
            <a:prstGeom prst="line">
              <a:avLst/>
            </a:prstGeom>
            <a:ln w="44450">
              <a:solidFill>
                <a:schemeClr val="bg2">
                  <a:lumMod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11" name="Skupina 110"/>
          <p:cNvGrpSpPr/>
          <p:nvPr/>
        </p:nvGrpSpPr>
        <p:grpSpPr>
          <a:xfrm rot="820979">
            <a:off x="2296656" y="1640301"/>
            <a:ext cx="4847112" cy="2363076"/>
            <a:chOff x="1939466" y="1000108"/>
            <a:chExt cx="4847112" cy="2363076"/>
          </a:xfrm>
        </p:grpSpPr>
        <p:cxnSp>
          <p:nvCxnSpPr>
            <p:cNvPr id="112" name="Přímá spojovací čára 111"/>
            <p:cNvCxnSpPr/>
            <p:nvPr/>
          </p:nvCxnSpPr>
          <p:spPr>
            <a:xfrm flipV="1">
              <a:off x="1939466" y="3357562"/>
              <a:ext cx="4847112" cy="1098"/>
            </a:xfrm>
            <a:prstGeom prst="line">
              <a:avLst/>
            </a:prstGeom>
            <a:ln w="44450">
              <a:solidFill>
                <a:schemeClr val="bg2">
                  <a:lumMod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3" name="Přímá spojovací čára 112"/>
            <p:cNvCxnSpPr/>
            <p:nvPr/>
          </p:nvCxnSpPr>
          <p:spPr>
            <a:xfrm rot="16200000" flipV="1">
              <a:off x="5309224" y="1893084"/>
              <a:ext cx="2357453" cy="571503"/>
            </a:xfrm>
            <a:prstGeom prst="line">
              <a:avLst/>
            </a:prstGeom>
            <a:ln w="44450">
              <a:solidFill>
                <a:schemeClr val="bg2">
                  <a:lumMod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4" name="Přímá spojovací čára 113"/>
            <p:cNvCxnSpPr/>
            <p:nvPr/>
          </p:nvCxnSpPr>
          <p:spPr>
            <a:xfrm>
              <a:off x="3667658" y="1000108"/>
              <a:ext cx="2547416" cy="1588"/>
            </a:xfrm>
            <a:prstGeom prst="line">
              <a:avLst/>
            </a:prstGeom>
            <a:ln w="44450">
              <a:solidFill>
                <a:schemeClr val="bg2">
                  <a:lumMod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5" name="Přímá spojovací čára 114"/>
            <p:cNvCxnSpPr/>
            <p:nvPr/>
          </p:nvCxnSpPr>
          <p:spPr>
            <a:xfrm rot="5400000" flipH="1" flipV="1">
              <a:off x="1632932" y="1325634"/>
              <a:ext cx="2358631" cy="1716469"/>
            </a:xfrm>
            <a:prstGeom prst="line">
              <a:avLst/>
            </a:prstGeom>
            <a:ln w="44450">
              <a:solidFill>
                <a:schemeClr val="bg2">
                  <a:lumMod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16" name="TextovéPole 115"/>
          <p:cNvSpPr txBox="1"/>
          <p:nvPr/>
        </p:nvSpPr>
        <p:spPr>
          <a:xfrm>
            <a:off x="6000792" y="4445509"/>
            <a:ext cx="92869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4400" b="1" dirty="0" smtClean="0">
                <a:solidFill>
                  <a:srgbClr val="FF0000"/>
                </a:solidFill>
              </a:rPr>
              <a:t>S =</a:t>
            </a:r>
            <a:endParaRPr lang="cs-CZ" sz="4400" b="1" baseline="-25000" dirty="0">
              <a:solidFill>
                <a:srgbClr val="FF0000"/>
              </a:solidFill>
            </a:endParaRPr>
          </a:p>
        </p:txBody>
      </p:sp>
      <p:sp>
        <p:nvSpPr>
          <p:cNvPr id="117" name="TextovéPole 116"/>
          <p:cNvSpPr txBox="1"/>
          <p:nvPr/>
        </p:nvSpPr>
        <p:spPr>
          <a:xfrm>
            <a:off x="214282" y="5575013"/>
            <a:ext cx="585791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3200" b="1" dirty="0" smtClean="0">
                <a:solidFill>
                  <a:srgbClr val="FF0000"/>
                </a:solidFill>
              </a:rPr>
              <a:t>   Jak určíme obsah lichoběžníku?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18" name="TextovéPole 117"/>
          <p:cNvSpPr txBox="1"/>
          <p:nvPr/>
        </p:nvSpPr>
        <p:spPr>
          <a:xfrm>
            <a:off x="6000760" y="5503575"/>
            <a:ext cx="114300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4400" b="1" dirty="0" smtClean="0">
                <a:solidFill>
                  <a:srgbClr val="FF0000"/>
                </a:solidFill>
              </a:rPr>
              <a:t>S =</a:t>
            </a:r>
            <a:endParaRPr lang="cs-CZ" sz="4400" b="1" baseline="-25000" dirty="0">
              <a:solidFill>
                <a:srgbClr val="FF0000"/>
              </a:solidFill>
            </a:endParaRPr>
          </a:p>
        </p:txBody>
      </p:sp>
      <p:sp>
        <p:nvSpPr>
          <p:cNvPr id="119" name="TextovéPole 118"/>
          <p:cNvSpPr txBox="1"/>
          <p:nvPr/>
        </p:nvSpPr>
        <p:spPr>
          <a:xfrm>
            <a:off x="7000892" y="5146385"/>
            <a:ext cx="185738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4400" b="1" dirty="0" smtClean="0">
                <a:solidFill>
                  <a:srgbClr val="FF0000"/>
                </a:solidFill>
              </a:rPr>
              <a:t>(a</a:t>
            </a:r>
            <a:r>
              <a:rPr lang="en-US" sz="4400" b="1" dirty="0" smtClean="0">
                <a:solidFill>
                  <a:srgbClr val="FF0000"/>
                </a:solidFill>
              </a:rPr>
              <a:t>+c</a:t>
            </a:r>
            <a:r>
              <a:rPr lang="cs-CZ" sz="4400" b="1" dirty="0" smtClean="0">
                <a:solidFill>
                  <a:srgbClr val="FF0000"/>
                </a:solidFill>
              </a:rPr>
              <a:t>).v</a:t>
            </a:r>
            <a:endParaRPr lang="cs-CZ" sz="4400" b="1" baseline="-25000" dirty="0">
              <a:solidFill>
                <a:srgbClr val="FF0000"/>
              </a:solidFill>
            </a:endParaRPr>
          </a:p>
        </p:txBody>
      </p:sp>
      <p:cxnSp>
        <p:nvCxnSpPr>
          <p:cNvPr id="120" name="Přímá spojovací čára 119"/>
          <p:cNvCxnSpPr/>
          <p:nvPr/>
        </p:nvCxnSpPr>
        <p:spPr>
          <a:xfrm>
            <a:off x="7000892" y="5928382"/>
            <a:ext cx="1857388" cy="3821"/>
          </a:xfrm>
          <a:prstGeom prst="line">
            <a:avLst/>
          </a:prstGeom>
          <a:ln w="254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2" name="TextovéPole 121"/>
          <p:cNvSpPr txBox="1"/>
          <p:nvPr/>
        </p:nvSpPr>
        <p:spPr>
          <a:xfrm>
            <a:off x="7358082" y="5860765"/>
            <a:ext cx="106204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>
                <a:solidFill>
                  <a:srgbClr val="FF0000"/>
                </a:solidFill>
              </a:rPr>
              <a:t>2</a:t>
            </a:r>
            <a:endParaRPr lang="cs-CZ" sz="4400" b="1" baseline="-25000" dirty="0">
              <a:solidFill>
                <a:srgbClr val="FF0000"/>
              </a:solidFill>
            </a:endParaRPr>
          </a:p>
        </p:txBody>
      </p:sp>
      <p:sp>
        <p:nvSpPr>
          <p:cNvPr id="124" name="TextovéPole 123"/>
          <p:cNvSpPr txBox="1"/>
          <p:nvPr/>
        </p:nvSpPr>
        <p:spPr>
          <a:xfrm>
            <a:off x="6786610" y="4429132"/>
            <a:ext cx="207167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4400" b="1" dirty="0" smtClean="0">
                <a:solidFill>
                  <a:srgbClr val="FF0000"/>
                </a:solidFill>
              </a:rPr>
              <a:t>(a</a:t>
            </a:r>
            <a:r>
              <a:rPr lang="en-US" sz="4400" b="1" dirty="0" smtClean="0">
                <a:solidFill>
                  <a:srgbClr val="FF0000"/>
                </a:solidFill>
              </a:rPr>
              <a:t>+c</a:t>
            </a:r>
            <a:r>
              <a:rPr lang="cs-CZ" sz="4400" b="1" dirty="0" smtClean="0">
                <a:solidFill>
                  <a:srgbClr val="FF0000"/>
                </a:solidFill>
              </a:rPr>
              <a:t>).v</a:t>
            </a:r>
            <a:endParaRPr lang="cs-CZ" sz="4400" b="1" baseline="-25000" dirty="0">
              <a:solidFill>
                <a:srgbClr val="FF0000"/>
              </a:solidFill>
            </a:endParaRPr>
          </a:p>
        </p:txBody>
      </p:sp>
      <p:cxnSp>
        <p:nvCxnSpPr>
          <p:cNvPr id="125" name="Přímá spojovací čára 124"/>
          <p:cNvCxnSpPr/>
          <p:nvPr/>
        </p:nvCxnSpPr>
        <p:spPr>
          <a:xfrm flipV="1">
            <a:off x="1000100" y="3146612"/>
            <a:ext cx="2509582" cy="9036"/>
          </a:xfrm>
          <a:prstGeom prst="line">
            <a:avLst/>
          </a:prstGeom>
          <a:ln w="508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8" name="Přímá spojovací čára 127"/>
          <p:cNvCxnSpPr/>
          <p:nvPr/>
        </p:nvCxnSpPr>
        <p:spPr>
          <a:xfrm flipV="1">
            <a:off x="401702" y="793376"/>
            <a:ext cx="4802310" cy="1454"/>
          </a:xfrm>
          <a:prstGeom prst="line">
            <a:avLst/>
          </a:prstGeom>
          <a:ln w="50800">
            <a:solidFill>
              <a:srgbClr val="7030A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1" name="Přímá spojovací čára 100"/>
          <p:cNvCxnSpPr/>
          <p:nvPr/>
        </p:nvCxnSpPr>
        <p:spPr>
          <a:xfrm>
            <a:off x="1000100" y="3146124"/>
            <a:ext cx="7318444" cy="3821"/>
          </a:xfrm>
          <a:prstGeom prst="line">
            <a:avLst/>
          </a:prstGeom>
          <a:ln w="508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6" name="Nadpis 1"/>
          <p:cNvSpPr txBox="1">
            <a:spLocks/>
          </p:cNvSpPr>
          <p:nvPr/>
        </p:nvSpPr>
        <p:spPr>
          <a:xfrm>
            <a:off x="1428728" y="-142900"/>
            <a:ext cx="3816424" cy="908720"/>
          </a:xfrm>
          <a:prstGeom prst="rect">
            <a:avLst/>
          </a:prstGeom>
        </p:spPr>
        <p:txBody>
          <a:bodyPr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6000" b="1" i="0" u="none" strike="noStrike" kern="1200" cap="none" spc="0" normalizeH="0" baseline="0" noProof="0" dirty="0" smtClean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Obsah</a:t>
            </a:r>
            <a:endParaRPr kumimoji="0" lang="cs-CZ" sz="6000" b="1" i="0" u="none" strike="noStrike" kern="1200" cap="none" spc="0" normalizeH="0" baseline="0" noProof="0" dirty="0">
              <a:ln>
                <a:noFill/>
              </a:ln>
              <a:solidFill>
                <a:srgbClr val="00B0F0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89" name="Obdélník 88"/>
          <p:cNvSpPr/>
          <p:nvPr/>
        </p:nvSpPr>
        <p:spPr>
          <a:xfrm>
            <a:off x="6000760" y="5143512"/>
            <a:ext cx="2956318" cy="1428760"/>
          </a:xfrm>
          <a:prstGeom prst="rect">
            <a:avLst/>
          </a:prstGeom>
          <a:noFill/>
          <a:ln w="63500"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99" name="Přímá spojovací čára 98"/>
          <p:cNvCxnSpPr/>
          <p:nvPr/>
        </p:nvCxnSpPr>
        <p:spPr>
          <a:xfrm rot="16200000" flipH="1">
            <a:off x="-464379" y="1678769"/>
            <a:ext cx="2357454" cy="571504"/>
          </a:xfrm>
          <a:prstGeom prst="line">
            <a:avLst/>
          </a:prstGeom>
          <a:ln w="50800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0" name="Přímá spojovací čára 99"/>
          <p:cNvCxnSpPr/>
          <p:nvPr/>
        </p:nvCxnSpPr>
        <p:spPr>
          <a:xfrm rot="5400000">
            <a:off x="5688084" y="1977312"/>
            <a:ext cx="2326777" cy="536"/>
          </a:xfrm>
          <a:prstGeom prst="line">
            <a:avLst/>
          </a:prstGeom>
          <a:ln w="508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xit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1" presetClass="exit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000"/>
                            </p:stCondLst>
                            <p:childTnLst>
                              <p:par>
                                <p:cTn id="17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000"/>
                            </p:stCondLst>
                            <p:childTnLst>
                              <p:par>
                                <p:cTn id="20" presetID="1" presetClass="exit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500"/>
                            </p:stCondLst>
                            <p:childTnLst>
                              <p:par>
                                <p:cTn id="23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500"/>
                            </p:stCondLst>
                            <p:childTnLst>
                              <p:par>
                                <p:cTn id="26" presetID="1" presetClass="exit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2000"/>
                            </p:stCondLst>
                            <p:childTnLst>
                              <p:par>
                                <p:cTn id="29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2000"/>
                            </p:stCondLst>
                            <p:childTnLst>
                              <p:par>
                                <p:cTn id="32" presetID="1" presetClass="exit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2500"/>
                            </p:stCondLst>
                            <p:childTnLst>
                              <p:par>
                                <p:cTn id="35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2500"/>
                            </p:stCondLst>
                            <p:childTnLst>
                              <p:par>
                                <p:cTn id="38" presetID="1" presetClass="exit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3000"/>
                            </p:stCondLst>
                            <p:childTnLst>
                              <p:par>
                                <p:cTn id="41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3000"/>
                            </p:stCondLst>
                            <p:childTnLst>
                              <p:par>
                                <p:cTn id="44" presetID="1" presetClass="exit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3500"/>
                            </p:stCondLst>
                            <p:childTnLst>
                              <p:par>
                                <p:cTn id="47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52" dur="500"/>
                                        <p:tgtEl>
                                          <p:spTgt spid="8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8" dur="2000"/>
                                        <p:tgtEl>
                                          <p:spTgt spid="1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72222E-6 -0.00116 L -0.45452 0.41744 " pathEditMode="relative" rAng="0" ptsTypes="AA">
                                      <p:cBhvr>
                                        <p:cTn id="62" dur="2000" fill="hold"/>
                                        <p:tgtEl>
                                          <p:spTgt spid="9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2700" y="209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7" dur="2000"/>
                                        <p:tgtEl>
                                          <p:spTgt spid="1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7 -1.66512E-6 L -0.43125 -0.42137 " pathEditMode="relative" rAng="0" ptsTypes="AA">
                                      <p:cBhvr>
                                        <p:cTn id="71" dur="2000" fill="hold"/>
                                        <p:tgtEl>
                                          <p:spTgt spid="9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1600" y="-211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6" dur="2000"/>
                                        <p:tgtEl>
                                          <p:spTgt spid="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72222E-6 -4.33858E-6 L -0.88594 0.00463 " pathEditMode="relative" rAng="0" ptsTypes="AA">
                                      <p:cBhvr>
                                        <p:cTn id="80" dur="2000" fill="hold"/>
                                        <p:tgtEl>
                                          <p:spTgt spid="9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4300" y="2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5" dur="2000"/>
                                        <p:tgtEl>
                                          <p:spTgt spid="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0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5" dur="500"/>
                                        <p:tgtEl>
                                          <p:spTgt spid="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0" dur="2000"/>
                                        <p:tgtEl>
                                          <p:spTgt spid="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1" fill="hold">
                            <p:stCondLst>
                              <p:cond delay="2000"/>
                            </p:stCondLst>
                            <p:childTnLst>
                              <p:par>
                                <p:cTn id="102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4" dur="2000"/>
                                        <p:tgtEl>
                                          <p:spTgt spid="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5" fill="hold">
                            <p:stCondLst>
                              <p:cond delay="4000"/>
                            </p:stCondLst>
                            <p:childTnLst>
                              <p:par>
                                <p:cTn id="106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8" dur="500"/>
                                        <p:tgtEl>
                                          <p:spTgt spid="1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9" fill="hold">
                      <p:stCondLst>
                        <p:cond delay="indefinite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3" dur="500"/>
                                        <p:tgtEl>
                                          <p:spTgt spid="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4" fill="hold">
                      <p:stCondLst>
                        <p:cond delay="indefinite"/>
                      </p:stCondLst>
                      <p:childTnLst>
                        <p:par>
                          <p:cTn id="115" fill="hold">
                            <p:stCondLst>
                              <p:cond delay="0"/>
                            </p:stCondLst>
                            <p:childTnLst>
                              <p:par>
                                <p:cTn id="116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8" dur="500"/>
                                        <p:tgtEl>
                                          <p:spTgt spid="1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9" fill="hold">
                            <p:stCondLst>
                              <p:cond delay="500"/>
                            </p:stCondLst>
                            <p:childTnLst>
                              <p:par>
                                <p:cTn id="120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2" dur="500"/>
                                        <p:tgtEl>
                                          <p:spTgt spid="1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7" dur="500"/>
                                        <p:tgtEl>
                                          <p:spTgt spid="1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8" fill="hold">
                      <p:stCondLst>
                        <p:cond delay="indefinite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2" dur="500"/>
                                        <p:tgtEl>
                                          <p:spTgt spid="1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3" fill="hold">
                      <p:stCondLst>
                        <p:cond delay="indefinite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7" dur="500"/>
                                        <p:tgtEl>
                                          <p:spTgt spid="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8" fill="hold">
                      <p:stCondLst>
                        <p:cond delay="indefinite"/>
                      </p:stCondLst>
                      <p:childTnLst>
                        <p:par>
                          <p:cTn id="139" fill="hold">
                            <p:stCondLst>
                              <p:cond delay="0"/>
                            </p:stCondLst>
                            <p:childTnLst>
                              <p:par>
                                <p:cTn id="14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42" dur="500"/>
                                        <p:tgtEl>
                                          <p:spTgt spid="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7" grpId="0" animBg="1"/>
      <p:bldP spid="26" grpId="0"/>
      <p:bldP spid="94" grpId="0"/>
      <p:bldP spid="95" grpId="0"/>
      <p:bldP spid="96" grpId="0"/>
      <p:bldP spid="98" grpId="0"/>
      <p:bldP spid="116" grpId="0"/>
      <p:bldP spid="117" grpId="0"/>
      <p:bldP spid="118" grpId="0"/>
      <p:bldP spid="119" grpId="0"/>
      <p:bldP spid="122" grpId="0"/>
      <p:bldP spid="124" grpId="0"/>
      <p:bldP spid="86" grpId="0"/>
      <p:bldP spid="89" grpId="0" animBg="1"/>
    </p:bld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1267</TotalTime>
  <Words>88</Words>
  <Application>Microsoft Office PowerPoint</Application>
  <PresentationFormat>Předvádění na obrazovce (4:3)</PresentationFormat>
  <Paragraphs>49</Paragraphs>
  <Slides>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</vt:i4>
      </vt:variant>
    </vt:vector>
  </HeadingPairs>
  <TitlesOfParts>
    <vt:vector size="4" baseType="lpstr">
      <vt:lpstr>Motiv sady Office</vt:lpstr>
      <vt:lpstr>Obvod a obsah lichoběžníku</vt:lpstr>
      <vt:lpstr>Snímek 2</vt:lpstr>
      <vt:lpstr>Snímek 3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Přímá úměrnost</dc:title>
  <cp:lastModifiedBy>najman</cp:lastModifiedBy>
  <cp:revision>441</cp:revision>
  <dcterms:modified xsi:type="dcterms:W3CDTF">2011-05-30T11:09:16Z</dcterms:modified>
</cp:coreProperties>
</file>