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67" r:id="rId3"/>
    <p:sldId id="269" r:id="rId4"/>
    <p:sldId id="27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CCC00"/>
    <a:srgbClr val="66FF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6D46D-40E2-4C85-9BA1-8E48CA09BC61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D62C2-CC38-4184-A063-0D7BF54A7F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6558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556792"/>
            <a:ext cx="8712968" cy="3456384"/>
          </a:xfrm>
        </p:spPr>
        <p:txBody>
          <a:bodyPr>
            <a:noAutofit/>
          </a:bodyPr>
          <a:lstStyle/>
          <a:p>
            <a:pPr algn="ctr"/>
            <a:r>
              <a:rPr lang="cs-CZ" sz="10500" b="1" dirty="0" smtClean="0">
                <a:solidFill>
                  <a:srgbClr val="00B0F0"/>
                </a:solidFill>
              </a:rPr>
              <a:t>Obsah trojúhelníku</a:t>
            </a:r>
            <a:endParaRPr lang="cs-CZ" sz="105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928437" y="4859868"/>
            <a:ext cx="35051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VY_32_INOVACE_53_S_</a:t>
            </a:r>
            <a:r>
              <a:rPr lang="cs-CZ" b="1" dirty="0" err="1" smtClean="0"/>
              <a:t>trojuhelnik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179512" y="3929066"/>
            <a:ext cx="87849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 smtClean="0">
                <a:solidFill>
                  <a:srgbClr val="00B0F0"/>
                </a:solidFill>
              </a:rPr>
              <a:t>     Trojúhelník lze také doplnit na určitý čtyřúhelník, jehož obsah umíme vypočítat.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660232" y="1524220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b</a:t>
            </a:r>
            <a:endParaRPr lang="cs-CZ" sz="48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995936" y="1516669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48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3172853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a</a:t>
            </a:r>
            <a:endParaRPr lang="cs-CZ" sz="48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47" name="Přímá spojovací čára 46"/>
          <p:cNvCxnSpPr/>
          <p:nvPr/>
        </p:nvCxnSpPr>
        <p:spPr>
          <a:xfrm rot="16200000" flipV="1">
            <a:off x="4826723" y="2065303"/>
            <a:ext cx="2618714" cy="3615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5373466" y="1601137"/>
            <a:ext cx="1080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v</a:t>
            </a:r>
            <a:r>
              <a:rPr lang="cs-CZ" sz="6600" b="1" baseline="-25000" dirty="0" smtClean="0">
                <a:solidFill>
                  <a:srgbClr val="FF0000"/>
                </a:solidFill>
              </a:rPr>
              <a:t>a</a:t>
            </a:r>
            <a:endParaRPr lang="cs-CZ" sz="6600" b="1" baseline="-25000" dirty="0">
              <a:solidFill>
                <a:srgbClr val="FF0000"/>
              </a:solidFill>
            </a:endParaRPr>
          </a:p>
        </p:txBody>
      </p:sp>
      <p:grpSp>
        <p:nvGrpSpPr>
          <p:cNvPr id="50" name="Skupina 26"/>
          <p:cNvGrpSpPr/>
          <p:nvPr/>
        </p:nvGrpSpPr>
        <p:grpSpPr>
          <a:xfrm rot="10800000">
            <a:off x="5724129" y="3009682"/>
            <a:ext cx="858679" cy="811243"/>
            <a:chOff x="2432304" y="498491"/>
            <a:chExt cx="858679" cy="811243"/>
          </a:xfrm>
        </p:grpSpPr>
        <p:sp>
          <p:nvSpPr>
            <p:cNvPr id="51" name="Oblouk 50"/>
            <p:cNvSpPr/>
            <p:nvPr/>
          </p:nvSpPr>
          <p:spPr>
            <a:xfrm rot="5725608">
              <a:off x="2456156" y="474639"/>
              <a:ext cx="810975" cy="858679"/>
            </a:xfrm>
            <a:prstGeom prst="arc">
              <a:avLst>
                <a:gd name="adj1" fmla="val 21029972"/>
                <a:gd name="adj2" fmla="val 4995913"/>
              </a:avLst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 rot="7003762">
              <a:off x="2691592" y="798536"/>
              <a:ext cx="31451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.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sp>
        <p:nvSpPr>
          <p:cNvPr id="54" name="Rovnoramenný trojúhelník 53"/>
          <p:cNvSpPr/>
          <p:nvPr/>
        </p:nvSpPr>
        <p:spPr>
          <a:xfrm>
            <a:off x="3059832" y="724581"/>
            <a:ext cx="4032448" cy="2664296"/>
          </a:xfrm>
          <a:prstGeom prst="triangle">
            <a:avLst>
              <a:gd name="adj" fmla="val 76567"/>
            </a:avLst>
          </a:prstGeom>
          <a:noFill/>
          <a:ln w="444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3786182" y="5643578"/>
            <a:ext cx="35719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dirty="0" smtClean="0">
                <a:solidFill>
                  <a:srgbClr val="7030A0"/>
                </a:solidFill>
              </a:rPr>
              <a:t>NA JAKÝ?</a:t>
            </a:r>
            <a:endParaRPr lang="cs-CZ" sz="5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Kosoúhelník 25"/>
          <p:cNvSpPr/>
          <p:nvPr/>
        </p:nvSpPr>
        <p:spPr>
          <a:xfrm flipV="1">
            <a:off x="2123728" y="724581"/>
            <a:ext cx="4968552" cy="2664296"/>
          </a:xfrm>
          <a:prstGeom prst="parallelogram">
            <a:avLst>
              <a:gd name="adj" fmla="val 35344"/>
            </a:avLst>
          </a:prstGeom>
          <a:solidFill>
            <a:srgbClr val="FFFF00">
              <a:alpha val="8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79512" y="3857628"/>
            <a:ext cx="87849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800" b="1" dirty="0" smtClean="0">
                <a:solidFill>
                  <a:srgbClr val="00B0F0"/>
                </a:solidFill>
              </a:rPr>
              <a:t>   Jak vypočítáme obsah tohoto rovnoběžníku?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660232" y="1524220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b</a:t>
            </a:r>
            <a:endParaRPr lang="cs-CZ" sz="48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995936" y="1516669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48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3172853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a</a:t>
            </a:r>
            <a:endParaRPr lang="cs-CZ" sz="48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47" name="Přímá spojovací čára 46"/>
          <p:cNvCxnSpPr/>
          <p:nvPr/>
        </p:nvCxnSpPr>
        <p:spPr>
          <a:xfrm rot="16200000" flipV="1">
            <a:off x="4814197" y="2065303"/>
            <a:ext cx="2618714" cy="3615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5373466" y="1601137"/>
            <a:ext cx="1080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v</a:t>
            </a:r>
            <a:r>
              <a:rPr lang="cs-CZ" sz="6600" b="1" baseline="-25000" dirty="0" smtClean="0">
                <a:solidFill>
                  <a:srgbClr val="FF0000"/>
                </a:solidFill>
              </a:rPr>
              <a:t>a</a:t>
            </a:r>
            <a:endParaRPr lang="cs-CZ" sz="6600" b="1" baseline="-25000" dirty="0">
              <a:solidFill>
                <a:srgbClr val="FF0000"/>
              </a:solidFill>
            </a:endParaRPr>
          </a:p>
        </p:txBody>
      </p:sp>
      <p:grpSp>
        <p:nvGrpSpPr>
          <p:cNvPr id="2" name="Skupina 26"/>
          <p:cNvGrpSpPr/>
          <p:nvPr/>
        </p:nvGrpSpPr>
        <p:grpSpPr>
          <a:xfrm rot="10800000">
            <a:off x="5724129" y="3009682"/>
            <a:ext cx="858679" cy="811243"/>
            <a:chOff x="2432304" y="498491"/>
            <a:chExt cx="858679" cy="811243"/>
          </a:xfrm>
        </p:grpSpPr>
        <p:sp>
          <p:nvSpPr>
            <p:cNvPr id="51" name="Oblouk 50"/>
            <p:cNvSpPr/>
            <p:nvPr/>
          </p:nvSpPr>
          <p:spPr>
            <a:xfrm rot="5725608">
              <a:off x="2456156" y="474639"/>
              <a:ext cx="810975" cy="858679"/>
            </a:xfrm>
            <a:prstGeom prst="arc">
              <a:avLst>
                <a:gd name="adj1" fmla="val 21029972"/>
                <a:gd name="adj2" fmla="val 4995913"/>
              </a:avLst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 rot="7003762">
              <a:off x="2691592" y="798536"/>
              <a:ext cx="31451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.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sp>
        <p:nvSpPr>
          <p:cNvPr id="54" name="Rovnoramenný trojúhelník 53"/>
          <p:cNvSpPr/>
          <p:nvPr/>
        </p:nvSpPr>
        <p:spPr>
          <a:xfrm>
            <a:off x="3059832" y="724581"/>
            <a:ext cx="4032448" cy="2664296"/>
          </a:xfrm>
          <a:prstGeom prst="triangle">
            <a:avLst>
              <a:gd name="adj" fmla="val 76567"/>
            </a:avLst>
          </a:prstGeom>
          <a:noFill/>
          <a:ln w="444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Rovnoramenný trojúhelník 55"/>
          <p:cNvSpPr/>
          <p:nvPr/>
        </p:nvSpPr>
        <p:spPr>
          <a:xfrm rot="656931">
            <a:off x="3059832" y="724581"/>
            <a:ext cx="4032448" cy="2664296"/>
          </a:xfrm>
          <a:prstGeom prst="triangle">
            <a:avLst>
              <a:gd name="adj" fmla="val 76567"/>
            </a:avLst>
          </a:prstGeom>
          <a:noFill/>
          <a:ln w="444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Rovnoramenný trojúhelník 63"/>
          <p:cNvSpPr/>
          <p:nvPr/>
        </p:nvSpPr>
        <p:spPr>
          <a:xfrm rot="2231992">
            <a:off x="2662919" y="736431"/>
            <a:ext cx="4032448" cy="2664296"/>
          </a:xfrm>
          <a:prstGeom prst="triangle">
            <a:avLst>
              <a:gd name="adj" fmla="val 76567"/>
            </a:avLst>
          </a:prstGeom>
          <a:noFill/>
          <a:ln w="444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Rovnoramenný trojúhelník 64"/>
          <p:cNvSpPr/>
          <p:nvPr/>
        </p:nvSpPr>
        <p:spPr>
          <a:xfrm rot="3782321">
            <a:off x="1920967" y="713381"/>
            <a:ext cx="4032448" cy="2664296"/>
          </a:xfrm>
          <a:prstGeom prst="triangle">
            <a:avLst>
              <a:gd name="adj" fmla="val 76567"/>
            </a:avLst>
          </a:prstGeom>
          <a:noFill/>
          <a:ln w="444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Rovnoramenný trojúhelník 65"/>
          <p:cNvSpPr/>
          <p:nvPr/>
        </p:nvSpPr>
        <p:spPr>
          <a:xfrm rot="5400000">
            <a:off x="1367644" y="544561"/>
            <a:ext cx="4032448" cy="2664296"/>
          </a:xfrm>
          <a:prstGeom prst="triangle">
            <a:avLst>
              <a:gd name="adj" fmla="val 76567"/>
            </a:avLst>
          </a:prstGeom>
          <a:noFill/>
          <a:ln w="444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Rovnoramenný trojúhelník 66"/>
          <p:cNvSpPr/>
          <p:nvPr/>
        </p:nvSpPr>
        <p:spPr>
          <a:xfrm rot="7424543">
            <a:off x="1520044" y="696961"/>
            <a:ext cx="4032448" cy="2664296"/>
          </a:xfrm>
          <a:prstGeom prst="triangle">
            <a:avLst>
              <a:gd name="adj" fmla="val 76567"/>
            </a:avLst>
          </a:prstGeom>
          <a:noFill/>
          <a:ln w="444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Rovnoramenný trojúhelník 67"/>
          <p:cNvSpPr/>
          <p:nvPr/>
        </p:nvSpPr>
        <p:spPr>
          <a:xfrm rot="9363313">
            <a:off x="1554763" y="741012"/>
            <a:ext cx="4032448" cy="2664296"/>
          </a:xfrm>
          <a:prstGeom prst="triangle">
            <a:avLst>
              <a:gd name="adj" fmla="val 76567"/>
            </a:avLst>
          </a:prstGeom>
          <a:noFill/>
          <a:ln w="444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Rovnoramenný trojúhelník 68"/>
          <p:cNvSpPr/>
          <p:nvPr/>
        </p:nvSpPr>
        <p:spPr>
          <a:xfrm rot="10800000">
            <a:off x="2111202" y="724581"/>
            <a:ext cx="4032448" cy="2664296"/>
          </a:xfrm>
          <a:prstGeom prst="triangle">
            <a:avLst>
              <a:gd name="adj" fmla="val 76567"/>
            </a:avLst>
          </a:prstGeom>
          <a:noFill/>
          <a:ln w="444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4357686" y="5357826"/>
            <a:ext cx="18573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a.v</a:t>
            </a:r>
            <a:r>
              <a:rPr lang="cs-CZ" sz="6000" b="1" baseline="-25000" dirty="0" smtClean="0">
                <a:solidFill>
                  <a:srgbClr val="FF0000"/>
                </a:solidFill>
              </a:rPr>
              <a:t>a</a:t>
            </a:r>
            <a:endParaRPr lang="cs-CZ" sz="6000" b="1" baseline="-250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143240" y="5357826"/>
            <a:ext cx="126194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S =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grpId="1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"/>
                            </p:stCondLst>
                            <p:childTnLst>
                              <p:par>
                                <p:cTn id="14" presetID="1" presetClass="exit" presetSubtype="0" fill="hold" grpId="1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4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400"/>
                            </p:stCondLst>
                            <p:childTnLst>
                              <p:par>
                                <p:cTn id="20" presetID="1" presetClass="exit" presetSubtype="0" fill="hold" grpId="1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1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100"/>
                            </p:stCondLst>
                            <p:childTnLst>
                              <p:par>
                                <p:cTn id="26" presetID="1" presetClass="exit" presetSubtype="0" fill="hold" grpId="1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8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800"/>
                            </p:stCondLst>
                            <p:childTnLst>
                              <p:par>
                                <p:cTn id="32" presetID="1" presetClass="exit" presetSubtype="0" fill="hold" grpId="1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" presetClass="exit" presetSubtype="0" fill="hold" grpId="1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2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500"/>
                            </p:stCondLst>
                            <p:childTnLst>
                              <p:par>
                                <p:cTn id="53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5" grpId="0"/>
      <p:bldP spid="40" grpId="0"/>
      <p:bldP spid="41" grpId="0"/>
      <p:bldP spid="56" grpId="0" animBg="1"/>
      <p:bldP spid="56" grpId="1" animBg="1"/>
      <p:bldP spid="64" grpId="0" animBg="1"/>
      <p:bldP spid="64" grpId="1" animBg="1"/>
      <p:bldP spid="65" grpId="0" animBg="1"/>
      <p:bldP spid="65" grpId="1" animBg="1"/>
      <p:bldP spid="66" grpId="0" animBg="1"/>
      <p:bldP spid="66" grpId="1" animBg="1"/>
      <p:bldP spid="67" grpId="0" animBg="1"/>
      <p:bldP spid="67" grpId="1" animBg="1"/>
      <p:bldP spid="68" grpId="0" animBg="1"/>
      <p:bldP spid="68" grpId="1" animBg="1"/>
      <p:bldP spid="69" grpId="0" animBg="1"/>
      <p:bldP spid="27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extovéPole 44"/>
          <p:cNvSpPr txBox="1"/>
          <p:nvPr/>
        </p:nvSpPr>
        <p:spPr>
          <a:xfrm>
            <a:off x="5857884" y="5052386"/>
            <a:ext cx="13573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err="1" smtClean="0">
                <a:solidFill>
                  <a:srgbClr val="FF0000"/>
                </a:solidFill>
              </a:rPr>
              <a:t>c.v</a:t>
            </a:r>
            <a:r>
              <a:rPr lang="cs-CZ" sz="5400" b="1" baseline="-25000" dirty="0" err="1" smtClean="0">
                <a:solidFill>
                  <a:srgbClr val="FF0000"/>
                </a:solidFill>
              </a:rPr>
              <a:t>c</a:t>
            </a:r>
            <a:endParaRPr lang="cs-CZ" sz="5400" b="1" baseline="-25000" dirty="0">
              <a:solidFill>
                <a:srgbClr val="FF0000"/>
              </a:solidFill>
            </a:endParaRPr>
          </a:p>
        </p:txBody>
      </p:sp>
      <p:sp>
        <p:nvSpPr>
          <p:cNvPr id="29" name="Rovnoramenný trojúhelník 28"/>
          <p:cNvSpPr/>
          <p:nvPr/>
        </p:nvSpPr>
        <p:spPr>
          <a:xfrm rot="10800000">
            <a:off x="2143108" y="371993"/>
            <a:ext cx="4032448" cy="2664296"/>
          </a:xfrm>
          <a:prstGeom prst="triangle">
            <a:avLst>
              <a:gd name="adj" fmla="val 76567"/>
            </a:avLst>
          </a:prstGeom>
          <a:solidFill>
            <a:srgbClr val="FFFF00">
              <a:alpha val="84000"/>
            </a:srgbClr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Rovnoramenný trojúhelník 53"/>
          <p:cNvSpPr/>
          <p:nvPr/>
        </p:nvSpPr>
        <p:spPr>
          <a:xfrm>
            <a:off x="3059832" y="357166"/>
            <a:ext cx="4032448" cy="2664296"/>
          </a:xfrm>
          <a:prstGeom prst="triangle">
            <a:avLst>
              <a:gd name="adj" fmla="val 76567"/>
            </a:avLst>
          </a:prstGeom>
          <a:solidFill>
            <a:srgbClr val="FFFF00">
              <a:alpha val="84000"/>
            </a:srgbClr>
          </a:solidFill>
          <a:ln w="444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2599666" y="5197160"/>
            <a:ext cx="126194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?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79512" y="3286124"/>
            <a:ext cx="87849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dirty="0" smtClean="0">
                <a:solidFill>
                  <a:srgbClr val="00B0F0"/>
                </a:solidFill>
              </a:rPr>
              <a:t>   Jak vypočítáme obsah původního trojúhelníku?</a:t>
            </a: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660232" y="1156805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b</a:t>
            </a:r>
            <a:endParaRPr lang="cs-CZ" sz="48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995936" y="1149254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48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2805438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a</a:t>
            </a:r>
            <a:endParaRPr lang="cs-CZ" sz="48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28728" y="5411474"/>
            <a:ext cx="12619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S =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142976" y="5072074"/>
            <a:ext cx="6215106" cy="1643074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ovací čára 46"/>
          <p:cNvCxnSpPr/>
          <p:nvPr/>
        </p:nvCxnSpPr>
        <p:spPr>
          <a:xfrm rot="16200000" flipV="1">
            <a:off x="4814197" y="1697888"/>
            <a:ext cx="2618714" cy="3615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5373466" y="1233722"/>
            <a:ext cx="1080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v</a:t>
            </a:r>
            <a:r>
              <a:rPr lang="cs-CZ" sz="6600" b="1" baseline="-25000" dirty="0" smtClean="0">
                <a:solidFill>
                  <a:srgbClr val="FF0000"/>
                </a:solidFill>
              </a:rPr>
              <a:t>a</a:t>
            </a:r>
            <a:endParaRPr lang="cs-CZ" sz="6600" b="1" baseline="-25000" dirty="0">
              <a:solidFill>
                <a:srgbClr val="FF0000"/>
              </a:solidFill>
            </a:endParaRPr>
          </a:p>
        </p:txBody>
      </p:sp>
      <p:grpSp>
        <p:nvGrpSpPr>
          <p:cNvPr id="2" name="Skupina 26"/>
          <p:cNvGrpSpPr/>
          <p:nvPr/>
        </p:nvGrpSpPr>
        <p:grpSpPr>
          <a:xfrm rot="10800000">
            <a:off x="5724129" y="2642267"/>
            <a:ext cx="858679" cy="811243"/>
            <a:chOff x="2432304" y="498491"/>
            <a:chExt cx="858679" cy="811243"/>
          </a:xfrm>
        </p:grpSpPr>
        <p:sp>
          <p:nvSpPr>
            <p:cNvPr id="51" name="Oblouk 50"/>
            <p:cNvSpPr/>
            <p:nvPr/>
          </p:nvSpPr>
          <p:spPr>
            <a:xfrm rot="5725608">
              <a:off x="2456156" y="474639"/>
              <a:ext cx="810975" cy="858679"/>
            </a:xfrm>
            <a:prstGeom prst="arc">
              <a:avLst>
                <a:gd name="adj1" fmla="val 21029972"/>
                <a:gd name="adj2" fmla="val 4995913"/>
              </a:avLst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 rot="7003762">
              <a:off x="2691592" y="798536"/>
              <a:ext cx="31451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.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cxnSp>
        <p:nvCxnSpPr>
          <p:cNvPr id="33" name="Přímá spojovací čára 32"/>
          <p:cNvCxnSpPr/>
          <p:nvPr/>
        </p:nvCxnSpPr>
        <p:spPr>
          <a:xfrm flipV="1">
            <a:off x="2571736" y="5963190"/>
            <a:ext cx="1158158" cy="1268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Rovnoramenný trojúhelník 68"/>
          <p:cNvSpPr/>
          <p:nvPr/>
        </p:nvSpPr>
        <p:spPr>
          <a:xfrm rot="10800000">
            <a:off x="2111202" y="357166"/>
            <a:ext cx="4032448" cy="2664296"/>
          </a:xfrm>
          <a:prstGeom prst="triangle">
            <a:avLst>
              <a:gd name="adj" fmla="val 76567"/>
            </a:avLst>
          </a:prstGeom>
          <a:noFill/>
          <a:ln w="444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2475246" y="5025688"/>
            <a:ext cx="13573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a.v</a:t>
            </a:r>
            <a:r>
              <a:rPr lang="cs-CZ" sz="5400" b="1" baseline="-25000" dirty="0" smtClean="0">
                <a:solidFill>
                  <a:srgbClr val="FF0000"/>
                </a:solidFill>
              </a:rPr>
              <a:t>a</a:t>
            </a:r>
            <a:endParaRPr lang="cs-CZ" sz="5400" b="1" baseline="-250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428860" y="5863256"/>
            <a:ext cx="13573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2</a:t>
            </a:r>
            <a:endParaRPr lang="cs-CZ" sz="5400" b="1" baseline="-25000" dirty="0">
              <a:solidFill>
                <a:srgbClr val="FF0000"/>
              </a:solidFill>
            </a:endParaRPr>
          </a:p>
        </p:txBody>
      </p:sp>
      <p:cxnSp>
        <p:nvCxnSpPr>
          <p:cNvPr id="37" name="Přímá spojovací čára 36"/>
          <p:cNvCxnSpPr/>
          <p:nvPr/>
        </p:nvCxnSpPr>
        <p:spPr>
          <a:xfrm flipV="1">
            <a:off x="4199660" y="5980980"/>
            <a:ext cx="1158158" cy="1268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4071934" y="5881046"/>
            <a:ext cx="13573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2</a:t>
            </a:r>
            <a:endParaRPr lang="cs-CZ" sz="5400" b="1" baseline="-25000" dirty="0">
              <a:solidFill>
                <a:srgbClr val="FF0000"/>
              </a:solidFill>
            </a:endParaRPr>
          </a:p>
        </p:txBody>
      </p:sp>
      <p:cxnSp>
        <p:nvCxnSpPr>
          <p:cNvPr id="42" name="Přímá spojovací čára 41"/>
          <p:cNvCxnSpPr/>
          <p:nvPr/>
        </p:nvCxnSpPr>
        <p:spPr>
          <a:xfrm flipV="1">
            <a:off x="5914172" y="5980980"/>
            <a:ext cx="1158158" cy="1268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5786446" y="5881046"/>
            <a:ext cx="13573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2</a:t>
            </a:r>
            <a:endParaRPr lang="cs-CZ" sz="5400" b="1" baseline="-25000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143372" y="5039860"/>
            <a:ext cx="13573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err="1" smtClean="0">
                <a:solidFill>
                  <a:srgbClr val="FF0000"/>
                </a:solidFill>
              </a:rPr>
              <a:t>b.v</a:t>
            </a:r>
            <a:r>
              <a:rPr lang="cs-CZ" sz="5400" b="1" baseline="-25000" dirty="0" err="1" smtClean="0">
                <a:solidFill>
                  <a:srgbClr val="FF0000"/>
                </a:solidFill>
              </a:rPr>
              <a:t>b</a:t>
            </a:r>
            <a:endParaRPr lang="cs-CZ" sz="5400" b="1" baseline="-25000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677882" y="5429264"/>
            <a:ext cx="7048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=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67342" y="5429264"/>
            <a:ext cx="7048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=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5" presetClass="emph" presetSubtype="0" repeatCount="5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500"/>
                            </p:stCondLst>
                            <p:childTnLst>
                              <p:par>
                                <p:cTn id="24" presetID="9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29" grpId="0" animBg="1"/>
      <p:bldP spid="58" grpId="0"/>
      <p:bldP spid="58" grpId="1"/>
      <p:bldP spid="58" grpId="2"/>
      <p:bldP spid="30" grpId="0"/>
      <p:bldP spid="32" grpId="0" animBg="1"/>
      <p:bldP spid="69" grpId="0" animBg="1"/>
      <p:bldP spid="24" grpId="0"/>
      <p:bldP spid="35" grpId="0"/>
      <p:bldP spid="38" grpId="0"/>
      <p:bldP spid="43" grpId="0"/>
      <p:bldP spid="44" grpId="0"/>
      <p:bldP spid="46" grpId="0"/>
      <p:bldP spid="48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1357</TotalTime>
  <Words>69</Words>
  <Application>Microsoft Office PowerPoint</Application>
  <PresentationFormat>Předvádění na obrazovce (4:3)</PresentationFormat>
  <Paragraphs>37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Obsah trojúhelníku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najman</cp:lastModifiedBy>
  <cp:revision>477</cp:revision>
  <dcterms:modified xsi:type="dcterms:W3CDTF">2011-05-30T11:09:58Z</dcterms:modified>
</cp:coreProperties>
</file>