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67" r:id="rId3"/>
    <p:sldId id="268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CC00"/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12968" cy="3456384"/>
          </a:xfrm>
        </p:spPr>
        <p:txBody>
          <a:bodyPr>
            <a:noAutofit/>
          </a:bodyPr>
          <a:lstStyle/>
          <a:p>
            <a:pPr algn="ctr"/>
            <a:r>
              <a:rPr lang="cs-CZ" sz="10500" b="1" dirty="0" smtClean="0">
                <a:solidFill>
                  <a:srgbClr val="00B0F0"/>
                </a:solidFill>
              </a:rPr>
              <a:t>Geometrické obrazce</a:t>
            </a:r>
            <a:endParaRPr lang="cs-CZ" sz="10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94228" y="4859868"/>
            <a:ext cx="31909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VY_32_INOVACE_54_g_obrazce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0" y="116632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B0F0"/>
                </a:solidFill>
              </a:rPr>
              <a:t>Napiš správný          </a:t>
            </a:r>
            <a:r>
              <a:rPr lang="cs-CZ" sz="7200" b="1" dirty="0" smtClean="0">
                <a:solidFill>
                  <a:srgbClr val="FF0000"/>
                </a:solidFill>
              </a:rPr>
              <a:t>název obrazce</a:t>
            </a:r>
            <a:r>
              <a:rPr lang="cs-CZ" sz="7200" b="1" dirty="0" smtClean="0">
                <a:solidFill>
                  <a:srgbClr val="00B0F0"/>
                </a:solidFill>
              </a:rPr>
              <a:t>                             a </a:t>
            </a:r>
          </a:p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vzorec</a:t>
            </a:r>
            <a:r>
              <a:rPr lang="cs-CZ" sz="7200" b="1" dirty="0" smtClean="0">
                <a:solidFill>
                  <a:srgbClr val="00B0F0"/>
                </a:solidFill>
              </a:rPr>
              <a:t> pro výpočet obvodu / obsahu.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rovnoramenný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347864" y="115784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211960" y="3030051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151788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54" name="Rovnoramenný trojúhelník 53"/>
          <p:cNvSpPr/>
          <p:nvPr/>
        </p:nvSpPr>
        <p:spPr>
          <a:xfrm>
            <a:off x="2267744" y="541656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368" y="5676922"/>
            <a:ext cx="3916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obvod ?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obecný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pravoúhlý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1.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 advTm="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4" grpId="1" build="allAtOnce"/>
      <p:bldP spid="15" grpId="0" build="p"/>
      <p:bldP spid="1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kosodélník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71464" y="5676922"/>
            <a:ext cx="49246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obsah ?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čtverec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kosočtverec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2.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10205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151788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8" name="Kosoúhelník 17"/>
          <p:cNvSpPr/>
          <p:nvPr/>
        </p:nvSpPr>
        <p:spPr>
          <a:xfrm>
            <a:off x="2699792" y="404664"/>
            <a:ext cx="3718558" cy="2880320"/>
          </a:xfrm>
          <a:prstGeom prst="parallelogram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4" grpId="1" build="allAtOnce"/>
      <p:bldP spid="15" grpId="0" build="p"/>
      <p:bldP spid="1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lichoběžník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588224" y="155679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716016" y="4462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99695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71464" y="567692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obsah ?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rovnoběžník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</a:t>
            </a:r>
            <a:r>
              <a:rPr lang="cs-CZ" sz="4400" b="1" dirty="0" err="1" smtClean="0">
                <a:solidFill>
                  <a:srgbClr val="00B0F0"/>
                </a:solidFill>
              </a:rPr>
              <a:t>čtyřběžník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3.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57136" y="849900"/>
            <a:ext cx="4847112" cy="2363076"/>
            <a:chOff x="1939466" y="1000108"/>
            <a:chExt cx="4847112" cy="2363076"/>
          </a:xfrm>
        </p:grpSpPr>
        <p:cxnSp>
          <p:nvCxnSpPr>
            <p:cNvPr id="13" name="Přímá spojovací čára 12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2195736" y="148478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d</a:t>
            </a:r>
            <a:endParaRPr lang="cs-CZ" sz="4800" b="1" baseline="-25000" dirty="0"/>
          </a:p>
        </p:txBody>
      </p:sp>
    </p:spTree>
  </p:cSld>
  <p:clrMapOvr>
    <a:masterClrMapping/>
  </p:clrMapOvr>
  <p:transition advClick="0" advTm="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4" grpId="1" build="allAtOnce"/>
      <p:bldP spid="15" grpId="0" build="p"/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kosodélník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55679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99695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9456" y="567692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obvod ?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obdélník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čtverec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4.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771800" y="980728"/>
            <a:ext cx="3816424" cy="2160240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4" grpId="1" build="allAtOnce"/>
      <p:bldP spid="15" grpId="0" build="p"/>
      <p:bldP spid="1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kosodélník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41277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99695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71464" y="567692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obsah ?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obdélník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lichoběžník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5.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0" name="Kosoúhelník 9"/>
          <p:cNvSpPr/>
          <p:nvPr/>
        </p:nvSpPr>
        <p:spPr>
          <a:xfrm flipH="1">
            <a:off x="1979712" y="764704"/>
            <a:ext cx="5040560" cy="2376264"/>
          </a:xfrm>
          <a:prstGeom prst="parallelogram">
            <a:avLst>
              <a:gd name="adj" fmla="val 36070"/>
            </a:avLst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4" grpId="1" build="allAtOnce"/>
      <p:bldP spid="15" grpId="0" build="p"/>
      <p:bldP spid="1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rovnoramenný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275856" y="130185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99992" y="3030051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126876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71464" y="567692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obsah ?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pravoúhlý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rovnostranný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6.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3059832" y="260648"/>
            <a:ext cx="3424700" cy="2952328"/>
          </a:xfrm>
          <a:prstGeom prst="triangle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1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4" grpId="1" build="allAtOnce"/>
      <p:bldP spid="15" grpId="0" build="p"/>
      <p:bldP spid="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 rot="20588470">
            <a:off x="0" y="2132856"/>
            <a:ext cx="9144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800" b="1" dirty="0" smtClean="0">
                <a:solidFill>
                  <a:schemeClr val="accent6"/>
                </a:solidFill>
              </a:rPr>
              <a:t>KONTROLA</a:t>
            </a:r>
            <a:endParaRPr lang="cs-CZ" sz="13800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rovnoramenný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347864" y="115784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211960" y="3030051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151788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54" name="Rovnoramenný trojúhelník 53"/>
          <p:cNvSpPr/>
          <p:nvPr/>
        </p:nvSpPr>
        <p:spPr>
          <a:xfrm>
            <a:off x="2267744" y="541656"/>
            <a:ext cx="4032448" cy="2664296"/>
          </a:xfrm>
          <a:prstGeom prst="triangle">
            <a:avLst>
              <a:gd name="adj" fmla="val 76567"/>
            </a:avLst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-36512" y="5229200"/>
            <a:ext cx="5212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O = a+b+c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obecný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pravoúhlý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1.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 build="allAtOnce"/>
      <p:bldP spid="14" grpId="0" build="p"/>
      <p:bldP spid="16" grpId="1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kosodélník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68" y="5676922"/>
            <a:ext cx="6292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S = a.v</a:t>
            </a:r>
            <a:r>
              <a:rPr lang="cs-CZ" sz="6000" b="1" baseline="-25000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čtverec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kosočtverec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2.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10205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1517883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8" name="Kosoúhelník 17"/>
          <p:cNvSpPr/>
          <p:nvPr/>
        </p:nvSpPr>
        <p:spPr>
          <a:xfrm>
            <a:off x="2699792" y="404664"/>
            <a:ext cx="3718558" cy="2880320"/>
          </a:xfrm>
          <a:prstGeom prst="parallelogram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lichoběžník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588224" y="155679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716016" y="4462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99695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rovnoběžník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</a:t>
            </a:r>
            <a:r>
              <a:rPr lang="cs-CZ" sz="4400" b="1" dirty="0" err="1" smtClean="0">
                <a:solidFill>
                  <a:srgbClr val="00B0F0"/>
                </a:solidFill>
              </a:rPr>
              <a:t>čtyřběžník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3.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grpSp>
        <p:nvGrpSpPr>
          <p:cNvPr id="2" name="Skupina 10"/>
          <p:cNvGrpSpPr/>
          <p:nvPr/>
        </p:nvGrpSpPr>
        <p:grpSpPr>
          <a:xfrm>
            <a:off x="1957136" y="849900"/>
            <a:ext cx="4847112" cy="2363076"/>
            <a:chOff x="1939466" y="1000108"/>
            <a:chExt cx="4847112" cy="2363076"/>
          </a:xfrm>
        </p:grpSpPr>
        <p:cxnSp>
          <p:nvCxnSpPr>
            <p:cNvPr id="13" name="Přímá spojovací čára 12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2195736" y="148478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d</a:t>
            </a:r>
            <a:endParaRPr lang="cs-CZ" sz="4800" b="1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5010326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S =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99724" y="4653136"/>
            <a:ext cx="18573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(a</a:t>
            </a:r>
            <a:r>
              <a:rPr lang="en-US" sz="4400" b="1" dirty="0" smtClean="0">
                <a:solidFill>
                  <a:srgbClr val="FF0000"/>
                </a:solidFill>
              </a:rPr>
              <a:t>+c</a:t>
            </a:r>
            <a:r>
              <a:rPr lang="cs-CZ" sz="4400" b="1" dirty="0" smtClean="0">
                <a:solidFill>
                  <a:srgbClr val="FF0000"/>
                </a:solidFill>
              </a:rPr>
              <a:t>).v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1899724" y="5435133"/>
            <a:ext cx="1857388" cy="382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256914" y="5367516"/>
            <a:ext cx="10620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  <p:bldP spid="22" grpId="0"/>
      <p:bldP spid="23" grpId="0"/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kosodélník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55679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99695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68" y="5229200"/>
            <a:ext cx="5500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O = 2.(a+b)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obdélník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čtverec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4.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771800" y="980728"/>
            <a:ext cx="3816424" cy="2160240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4" grpId="0" build="p"/>
      <p:bldP spid="1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kosodélník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41277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b</a:t>
            </a:r>
            <a:endParaRPr lang="cs-CZ" sz="4800" b="1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99695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obdélník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lichoběžník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5.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0" name="Kosoúhelník 9"/>
          <p:cNvSpPr/>
          <p:nvPr/>
        </p:nvSpPr>
        <p:spPr>
          <a:xfrm flipH="1">
            <a:off x="1979712" y="764704"/>
            <a:ext cx="5040560" cy="2376264"/>
          </a:xfrm>
          <a:prstGeom prst="parallelogram">
            <a:avLst>
              <a:gd name="adj" fmla="val 36070"/>
            </a:avLst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71464" y="4653136"/>
            <a:ext cx="6292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S = a.v</a:t>
            </a:r>
            <a:r>
              <a:rPr lang="cs-CZ" sz="6000" b="1" baseline="-25000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  <p:bldP spid="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52586" y="3871501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a) rovnoramenný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275856" y="130185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499992" y="3030051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126876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cs typeface="Arial"/>
              </a:rPr>
              <a:t>a</a:t>
            </a:r>
            <a:endParaRPr lang="cs-CZ" sz="4800" b="1" baseline="-25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8994" y="4459759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b) pravoúhlý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7194" y="503582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     c) rovnostranný trojúhelník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68" y="-99392"/>
            <a:ext cx="28364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b="1" dirty="0" smtClean="0">
                <a:solidFill>
                  <a:srgbClr val="FF0000"/>
                </a:solidFill>
              </a:rPr>
              <a:t>     6.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059832" y="260648"/>
            <a:ext cx="3424700" cy="2952328"/>
          </a:xfrm>
          <a:prstGeom prst="triangle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830761"/>
            <a:ext cx="11430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S =</a:t>
            </a:r>
            <a:endParaRPr lang="cs-CZ" sz="4800" b="1" baseline="-25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49620" y="5448519"/>
            <a:ext cx="1376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a.v</a:t>
            </a:r>
            <a:r>
              <a:rPr lang="cs-CZ" sz="4800" b="1" baseline="-25000" dirty="0" smtClean="0">
                <a:solidFill>
                  <a:srgbClr val="FF0000"/>
                </a:solidFill>
              </a:rPr>
              <a:t>a</a:t>
            </a:r>
            <a:endParaRPr lang="cs-CZ" sz="4800" b="1" baseline="-25000" dirty="0">
              <a:solidFill>
                <a:srgbClr val="FF0000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1899724" y="6250488"/>
            <a:ext cx="956410" cy="508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781762" y="6165304"/>
            <a:ext cx="1062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2</a:t>
            </a:r>
            <a:endParaRPr lang="cs-CZ" sz="4800" b="1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15" grpId="0" build="p"/>
      <p:bldP spid="11" grpId="0"/>
      <p:bldP spid="18" grpId="0"/>
      <p:bldP spid="2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1436</TotalTime>
  <Words>289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Geometrické obrazce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509</cp:revision>
  <dcterms:modified xsi:type="dcterms:W3CDTF">2011-05-30T11:10:36Z</dcterms:modified>
</cp:coreProperties>
</file>