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7" r:id="rId3"/>
    <p:sldId id="268" r:id="rId4"/>
    <p:sldId id="269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CCC00"/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12968" cy="3456384"/>
          </a:xfrm>
        </p:spPr>
        <p:txBody>
          <a:bodyPr>
            <a:noAutofit/>
          </a:bodyPr>
          <a:lstStyle/>
          <a:p>
            <a:pPr algn="ctr"/>
            <a:r>
              <a:rPr lang="cs-CZ" sz="10500" b="1" dirty="0" smtClean="0">
                <a:solidFill>
                  <a:srgbClr val="00B0F0"/>
                </a:solidFill>
              </a:rPr>
              <a:t>Hranoly</a:t>
            </a:r>
            <a:endParaRPr lang="cs-CZ" sz="10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116730" y="4427820"/>
            <a:ext cx="29562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VY_32_INOVACE_55_hranoly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ravá složená závorka 50"/>
          <p:cNvSpPr/>
          <p:nvPr/>
        </p:nvSpPr>
        <p:spPr>
          <a:xfrm>
            <a:off x="4139952" y="1196752"/>
            <a:ext cx="504056" cy="2592288"/>
          </a:xfrm>
          <a:prstGeom prst="rightBrace">
            <a:avLst>
              <a:gd name="adj1" fmla="val 92825"/>
              <a:gd name="adj2" fmla="val 50000"/>
            </a:avLst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1778850" flipH="1">
            <a:off x="86308" y="2909045"/>
            <a:ext cx="3932948" cy="244480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ovací šipka 62"/>
          <p:cNvCxnSpPr>
            <a:stCxn id="26" idx="1"/>
          </p:cNvCxnSpPr>
          <p:nvPr/>
        </p:nvCxnSpPr>
        <p:spPr>
          <a:xfrm rot="10800000">
            <a:off x="2748240" y="5085184"/>
            <a:ext cx="2183801" cy="652428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ovnoramenný trojúhelník 32"/>
          <p:cNvSpPr/>
          <p:nvPr/>
        </p:nvSpPr>
        <p:spPr>
          <a:xfrm rot="997235">
            <a:off x="715902" y="3355691"/>
            <a:ext cx="3250379" cy="2116613"/>
          </a:xfrm>
          <a:prstGeom prst="triangle">
            <a:avLst>
              <a:gd name="adj" fmla="val 93341"/>
            </a:avLst>
          </a:prstGeom>
          <a:solidFill>
            <a:schemeClr val="accent6">
              <a:lumMod val="75000"/>
              <a:alpha val="70000"/>
            </a:scheme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9704770">
            <a:off x="18055" y="1865482"/>
            <a:ext cx="4463224" cy="2444804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997235">
            <a:off x="725915" y="753297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50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-4737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00B0F0"/>
                </a:solidFill>
              </a:rPr>
              <a:t>Trojboký hranol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31465" y="551723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95936" y="3606115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3073" y="486916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36" name="Kosoúhelník 35"/>
          <p:cNvSpPr/>
          <p:nvPr/>
        </p:nvSpPr>
        <p:spPr>
          <a:xfrm rot="5400000" flipV="1">
            <a:off x="1499219" y="3356993"/>
            <a:ext cx="4608509" cy="432049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491105" y="764704"/>
            <a:ext cx="3515866" cy="5129543"/>
            <a:chOff x="539552" y="764704"/>
            <a:chExt cx="3515866" cy="5129543"/>
          </a:xfrm>
        </p:grpSpPr>
        <p:sp>
          <p:nvSpPr>
            <p:cNvPr id="13" name="Rovnoramenný trojúhelník 12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54" name="Rovnoramenný trojúhelník 53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54" idx="2"/>
                <a:endCxn id="54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ovací čára 21"/>
            <p:cNvCxnSpPr>
              <a:stCxn id="13" idx="4"/>
              <a:endCxn id="54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ovéPole 36"/>
          <p:cNvSpPr txBox="1"/>
          <p:nvPr/>
        </p:nvSpPr>
        <p:spPr>
          <a:xfrm>
            <a:off x="-48447" y="170080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</a:t>
            </a:r>
            <a:endParaRPr lang="cs-CZ" sz="4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083393" y="249289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E</a:t>
            </a:r>
            <a:endParaRPr lang="cs-CZ" sz="4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803473" y="54868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F</a:t>
            </a:r>
            <a:endParaRPr lang="cs-CZ" sz="4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55601" y="620688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(horní) podstava DEF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5445224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(dolní) podstava ABC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4157791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ABED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652120" y="4157791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/ </a:t>
            </a:r>
            <a:r>
              <a:rPr lang="cs-CZ" sz="3200" b="1" dirty="0" smtClean="0">
                <a:solidFill>
                  <a:srgbClr val="00B050"/>
                </a:solidFill>
              </a:rPr>
              <a:t>BCFE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48264" y="414908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/ </a:t>
            </a:r>
            <a:r>
              <a:rPr lang="cs-CZ" sz="3200" b="1" dirty="0" smtClean="0">
                <a:solidFill>
                  <a:srgbClr val="FF0000"/>
                </a:solidFill>
              </a:rPr>
              <a:t>ACFD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44008" y="3140968"/>
            <a:ext cx="44999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boční stěny</a:t>
            </a:r>
          </a:p>
          <a:p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(obdélníky nebo  čtverce)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955601" y="4932457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boční hrana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788024" y="2204864"/>
            <a:ext cx="4355976" cy="5847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výška = </a:t>
            </a:r>
            <a:r>
              <a:rPr lang="cs-CZ" sz="2800" b="1" dirty="0" smtClean="0">
                <a:solidFill>
                  <a:srgbClr val="FFFF00"/>
                </a:solidFill>
              </a:rPr>
              <a:t>délka boční hrany</a:t>
            </a:r>
            <a:endParaRPr lang="cs-CZ" sz="3200" b="1" dirty="0">
              <a:solidFill>
                <a:srgbClr val="FFFF00"/>
              </a:solidFill>
            </a:endParaRPr>
          </a:p>
        </p:txBody>
      </p:sp>
      <p:cxnSp>
        <p:nvCxnSpPr>
          <p:cNvPr id="62" name="Přímá spojovací šipka 61"/>
          <p:cNvCxnSpPr/>
          <p:nvPr/>
        </p:nvCxnSpPr>
        <p:spPr>
          <a:xfrm rot="10800000" flipV="1">
            <a:off x="3347864" y="1052736"/>
            <a:ext cx="1512168" cy="1080120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2319997" y="4592561"/>
            <a:ext cx="2574846" cy="3473"/>
          </a:xfrm>
          <a:prstGeom prst="line">
            <a:avLst/>
          </a:prstGeom>
          <a:ln w="889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šipka 65"/>
          <p:cNvCxnSpPr/>
          <p:nvPr/>
        </p:nvCxnSpPr>
        <p:spPr>
          <a:xfrm rot="10800000">
            <a:off x="3635896" y="4581128"/>
            <a:ext cx="1224138" cy="648072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8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34" grpId="0" animBg="1"/>
      <p:bldP spid="34" grpId="1" animBg="1"/>
      <p:bldP spid="33" grpId="0" animBg="1"/>
      <p:bldP spid="33" grpId="1" animBg="1"/>
      <p:bldP spid="35" grpId="0" animBg="1"/>
      <p:bldP spid="35" grpId="1" animBg="1"/>
      <p:bldP spid="31" grpId="0" animBg="1"/>
      <p:bldP spid="31" grpId="1" animBg="1"/>
      <p:bldP spid="36" grpId="0" animBg="1"/>
      <p:bldP spid="36" grpId="1" animBg="1"/>
      <p:bldP spid="24" grpId="0"/>
      <p:bldP spid="26" grpId="0"/>
      <p:bldP spid="27" grpId="0"/>
      <p:bldP spid="30" grpId="0"/>
      <p:bldP spid="42" grpId="0"/>
      <p:bldP spid="44" grpId="0" build="p"/>
      <p:bldP spid="50" grpId="0"/>
      <p:bldP spid="5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59057" y="67271"/>
            <a:ext cx="43689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Příklady hranolů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79512" y="2492896"/>
            <a:ext cx="4104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podstavy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- čtverce / obdélníky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69" name="Skupina 68"/>
          <p:cNvGrpSpPr/>
          <p:nvPr/>
        </p:nvGrpSpPr>
        <p:grpSpPr>
          <a:xfrm>
            <a:off x="6228184" y="3933056"/>
            <a:ext cx="2448272" cy="1872208"/>
            <a:chOff x="2483768" y="1196752"/>
            <a:chExt cx="2448272" cy="1872208"/>
          </a:xfrm>
        </p:grpSpPr>
        <p:sp>
          <p:nvSpPr>
            <p:cNvPr id="45" name="Lichoběžník 44"/>
            <p:cNvSpPr/>
            <p:nvPr/>
          </p:nvSpPr>
          <p:spPr>
            <a:xfrm>
              <a:off x="2483768" y="2204864"/>
              <a:ext cx="1944216" cy="864096"/>
            </a:xfrm>
            <a:prstGeom prst="trapezoid">
              <a:avLst/>
            </a:prstGeom>
            <a:noFill/>
            <a:ln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Lichoběžník 46"/>
            <p:cNvSpPr/>
            <p:nvPr/>
          </p:nvSpPr>
          <p:spPr>
            <a:xfrm>
              <a:off x="2987824" y="1196752"/>
              <a:ext cx="1944216" cy="864096"/>
            </a:xfrm>
            <a:prstGeom prst="trapezoid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ovací čára 48"/>
            <p:cNvCxnSpPr/>
            <p:nvPr/>
          </p:nvCxnSpPr>
          <p:spPr>
            <a:xfrm rot="5400000" flipH="1" flipV="1">
              <a:off x="4175956" y="2312876"/>
              <a:ext cx="1008112" cy="504056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5400000" flipH="1" flipV="1">
              <a:off x="3959932" y="1448780"/>
              <a:ext cx="1008112" cy="504056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rot="5400000" flipH="1" flipV="1">
              <a:off x="2447764" y="1448780"/>
              <a:ext cx="1008112" cy="504056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 rot="5400000" flipH="1" flipV="1">
              <a:off x="2231740" y="2312876"/>
              <a:ext cx="1008112" cy="504056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rot="16200000" flipH="1">
              <a:off x="4391980" y="1520788"/>
              <a:ext cx="864096" cy="216024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>
              <a:off x="3203848" y="1196752"/>
              <a:ext cx="1512168" cy="1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>
            <a:off x="6588224" y="908720"/>
            <a:ext cx="1537220" cy="1944215"/>
            <a:chOff x="6156176" y="908720"/>
            <a:chExt cx="1537220" cy="1944215"/>
          </a:xfrm>
        </p:grpSpPr>
        <p:sp>
          <p:nvSpPr>
            <p:cNvPr id="65" name="Pravidelný pětiúhelník 64"/>
            <p:cNvSpPr/>
            <p:nvPr/>
          </p:nvSpPr>
          <p:spPr>
            <a:xfrm>
              <a:off x="6168702" y="2204864"/>
              <a:ext cx="1512168" cy="648071"/>
            </a:xfrm>
            <a:prstGeom prst="pentagon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Pravidelný pětiúhelník 66"/>
            <p:cNvSpPr/>
            <p:nvPr/>
          </p:nvSpPr>
          <p:spPr>
            <a:xfrm>
              <a:off x="6168702" y="908720"/>
              <a:ext cx="1512168" cy="648071"/>
            </a:xfrm>
            <a:prstGeom prst="pentagon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8" name="Přímá spojovací čára 67"/>
            <p:cNvCxnSpPr>
              <a:stCxn id="65" idx="1"/>
            </p:cNvCxnSpPr>
            <p:nvPr/>
          </p:nvCxnSpPr>
          <p:spPr>
            <a:xfrm rot="10800000">
              <a:off x="6156176" y="1171700"/>
              <a:ext cx="12528" cy="1280704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 rot="10800000">
              <a:off x="6456732" y="1559706"/>
              <a:ext cx="12528" cy="1280704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 rot="10800000">
              <a:off x="7380310" y="1556792"/>
              <a:ext cx="12528" cy="1280704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/>
            <p:nvPr/>
          </p:nvCxnSpPr>
          <p:spPr>
            <a:xfrm rot="10800000">
              <a:off x="7680868" y="1171700"/>
              <a:ext cx="12528" cy="1280704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 rot="10800000">
              <a:off x="6935736" y="908720"/>
              <a:ext cx="12528" cy="1280704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ovací čára 74"/>
            <p:cNvCxnSpPr/>
            <p:nvPr/>
          </p:nvCxnSpPr>
          <p:spPr>
            <a:xfrm rot="5400000" flipH="1" flipV="1">
              <a:off x="7336205" y="2508271"/>
              <a:ext cx="400529" cy="288796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>
              <a:stCxn id="65" idx="2"/>
              <a:endCxn id="65" idx="1"/>
            </p:cNvCxnSpPr>
            <p:nvPr/>
          </p:nvCxnSpPr>
          <p:spPr>
            <a:xfrm rot="5400000" flipH="1">
              <a:off x="6112837" y="2508271"/>
              <a:ext cx="400529" cy="288796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>
              <a:stCxn id="65" idx="4"/>
              <a:endCxn id="65" idx="2"/>
            </p:cNvCxnSpPr>
            <p:nvPr/>
          </p:nvCxnSpPr>
          <p:spPr>
            <a:xfrm rot="5400000">
              <a:off x="6924786" y="2385647"/>
              <a:ext cx="0" cy="934572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Skupina 106"/>
          <p:cNvGrpSpPr/>
          <p:nvPr/>
        </p:nvGrpSpPr>
        <p:grpSpPr>
          <a:xfrm>
            <a:off x="1685251" y="3708321"/>
            <a:ext cx="1878637" cy="2537601"/>
            <a:chOff x="3845490" y="3992539"/>
            <a:chExt cx="1878637" cy="2537601"/>
          </a:xfrm>
        </p:grpSpPr>
        <p:sp>
          <p:nvSpPr>
            <p:cNvPr id="86" name="Pravoúhlý trojúhelník 85"/>
            <p:cNvSpPr/>
            <p:nvPr/>
          </p:nvSpPr>
          <p:spPr>
            <a:xfrm rot="9173563">
              <a:off x="3960598" y="5655379"/>
              <a:ext cx="1649943" cy="874761"/>
            </a:xfrm>
            <a:prstGeom prst="rtTriangle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Pravoúhlý trojúhelník 86"/>
            <p:cNvSpPr/>
            <p:nvPr/>
          </p:nvSpPr>
          <p:spPr>
            <a:xfrm rot="9173563">
              <a:off x="3952982" y="4304902"/>
              <a:ext cx="1649943" cy="874761"/>
            </a:xfrm>
            <a:prstGeom prst="rtTriangl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8" name="Přímá spojovací čára 97"/>
            <p:cNvCxnSpPr/>
            <p:nvPr/>
          </p:nvCxnSpPr>
          <p:spPr>
            <a:xfrm rot="16200000" flipV="1">
              <a:off x="3177198" y="5403130"/>
              <a:ext cx="1343018" cy="6433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ovací čára 100"/>
            <p:cNvCxnSpPr/>
            <p:nvPr/>
          </p:nvCxnSpPr>
          <p:spPr>
            <a:xfrm rot="16200000" flipV="1">
              <a:off x="5049402" y="5418489"/>
              <a:ext cx="1343018" cy="6433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ovací čára 101"/>
            <p:cNvCxnSpPr/>
            <p:nvPr/>
          </p:nvCxnSpPr>
          <p:spPr>
            <a:xfrm rot="16200000" flipV="1">
              <a:off x="4648840" y="4660831"/>
              <a:ext cx="1343018" cy="6433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ovací čára 102"/>
            <p:cNvCxnSpPr/>
            <p:nvPr/>
          </p:nvCxnSpPr>
          <p:spPr>
            <a:xfrm rot="5400000" flipH="1">
              <a:off x="4775285" y="5160553"/>
              <a:ext cx="26863" cy="1867297"/>
            </a:xfrm>
            <a:prstGeom prst="line">
              <a:avLst/>
            </a:prstGeom>
            <a:ln w="28575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6" name="Skupina 115"/>
          <p:cNvGrpSpPr/>
          <p:nvPr/>
        </p:nvGrpSpPr>
        <p:grpSpPr>
          <a:xfrm>
            <a:off x="1763686" y="1052736"/>
            <a:ext cx="1728194" cy="1656186"/>
            <a:chOff x="323528" y="1556792"/>
            <a:chExt cx="1728194" cy="1656186"/>
          </a:xfrm>
        </p:grpSpPr>
        <p:sp>
          <p:nvSpPr>
            <p:cNvPr id="43" name="Krychle 42"/>
            <p:cNvSpPr/>
            <p:nvPr/>
          </p:nvSpPr>
          <p:spPr>
            <a:xfrm rot="16200000">
              <a:off x="359532" y="1520788"/>
              <a:ext cx="1656184" cy="1728192"/>
            </a:xfrm>
            <a:prstGeom prst="cube">
              <a:avLst>
                <a:gd name="adj" fmla="val 58383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6" name="Přímá spojovací čára 105"/>
            <p:cNvCxnSpPr/>
            <p:nvPr/>
          </p:nvCxnSpPr>
          <p:spPr>
            <a:xfrm rot="5400000" flipH="1" flipV="1">
              <a:off x="696095" y="1904307"/>
              <a:ext cx="720079" cy="25053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 rot="10800000" flipV="1">
              <a:off x="323528" y="2276872"/>
              <a:ext cx="720080" cy="2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 rot="10800000">
              <a:off x="1043608" y="2276873"/>
              <a:ext cx="1008114" cy="936105"/>
            </a:xfrm>
            <a:prstGeom prst="line">
              <a:avLst/>
            </a:prstGeom>
            <a:ln w="2540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7" name="TextovéPole 116"/>
          <p:cNvSpPr txBox="1"/>
          <p:nvPr/>
        </p:nvSpPr>
        <p:spPr>
          <a:xfrm>
            <a:off x="4091505" y="-171400"/>
            <a:ext cx="505249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jaké tvary mají jejich  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podstavy?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6372200" y="2783830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podstavy 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- pětiúhelníky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6084168" y="573325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podstavy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- lichoběžníky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1547664" y="5733256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podstavy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- trojúhelníky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496" y="1124744"/>
            <a:ext cx="16561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7030A0"/>
                </a:solidFill>
              </a:rPr>
              <a:t>čtyřboký hranol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716016" y="1124744"/>
            <a:ext cx="1728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7030A0"/>
                </a:solidFill>
              </a:rPr>
              <a:t>pětiboký hranol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0" y="4077072"/>
            <a:ext cx="1619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7030A0"/>
                </a:solidFill>
              </a:rPr>
              <a:t>trojboký hranol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716016" y="4223990"/>
            <a:ext cx="16561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7030A0"/>
                </a:solidFill>
              </a:rPr>
              <a:t>čtyřboký hranol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117" grpId="0" uiExpand="1" build="p"/>
      <p:bldP spid="118" grpId="0"/>
      <p:bldP spid="119" grpId="0"/>
      <p:bldP spid="120" grpId="0"/>
      <p:bldP spid="41" grpId="0"/>
      <p:bldP spid="42" grpId="0"/>
      <p:bldP spid="46" grpId="0"/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131065" y="67271"/>
            <a:ext cx="5521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Pravidelné hranoly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79512" y="2423790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pravidelný čtyřboký hranol </a:t>
            </a:r>
            <a:r>
              <a:rPr lang="cs-CZ" sz="3200" b="1" dirty="0" smtClean="0">
                <a:solidFill>
                  <a:srgbClr val="FF0000"/>
                </a:solidFill>
              </a:rPr>
              <a:t>- podstavy jsou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	                                          </a:t>
            </a:r>
            <a:r>
              <a:rPr lang="cs-CZ" sz="3200" b="1" u="sng" dirty="0" smtClean="0">
                <a:solidFill>
                  <a:srgbClr val="FF0000"/>
                </a:solidFill>
              </a:rPr>
              <a:t>čtverce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179512" y="3636313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pravidelný pětiboký hranol </a:t>
            </a:r>
            <a:r>
              <a:rPr lang="cs-CZ" sz="3200" b="1" dirty="0" smtClean="0">
                <a:solidFill>
                  <a:srgbClr val="00B0F0"/>
                </a:solidFill>
              </a:rPr>
              <a:t>- podstavy jsou 				                                 </a:t>
            </a:r>
            <a:r>
              <a:rPr lang="cs-CZ" sz="3200" b="1" u="sng" dirty="0" smtClean="0">
                <a:solidFill>
                  <a:srgbClr val="00B0F0"/>
                </a:solidFill>
              </a:rPr>
              <a:t>pravidelné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                                                     </a:t>
            </a:r>
            <a:r>
              <a:rPr lang="cs-CZ" sz="3200" b="1" u="sng" dirty="0" smtClean="0">
                <a:solidFill>
                  <a:srgbClr val="00B0F0"/>
                </a:solidFill>
              </a:rPr>
              <a:t>pětiúhelníky</a:t>
            </a:r>
            <a:endParaRPr lang="cs-CZ" sz="3200" b="1" u="sng" dirty="0">
              <a:solidFill>
                <a:srgbClr val="00B0F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179512" y="5148481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atd.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179512" y="764704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pravidelný trojboký hranol  </a:t>
            </a:r>
            <a:r>
              <a:rPr lang="cs-CZ" sz="3200" b="1" dirty="0" smtClean="0">
                <a:solidFill>
                  <a:srgbClr val="00B0F0"/>
                </a:solidFill>
              </a:rPr>
              <a:t>- podstavy jsou                                                      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                                                     </a:t>
            </a:r>
            <a:r>
              <a:rPr lang="cs-CZ" sz="3200" b="1" u="sng" dirty="0" smtClean="0">
                <a:solidFill>
                  <a:srgbClr val="00B0F0"/>
                </a:solidFill>
              </a:rPr>
              <a:t>rovnostranné  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                                                     </a:t>
            </a:r>
            <a:r>
              <a:rPr lang="cs-CZ" sz="3200" b="1" u="sng" dirty="0" smtClean="0">
                <a:solidFill>
                  <a:srgbClr val="00B0F0"/>
                </a:solidFill>
              </a:rPr>
              <a:t>trojúhelníky</a:t>
            </a:r>
            <a:endParaRPr lang="cs-CZ" sz="3200" b="1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44" grpId="0"/>
      <p:bldP spid="118" grpId="0"/>
      <p:bldP spid="119" grpId="0"/>
      <p:bldP spid="1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Kosoúhelník 54"/>
          <p:cNvSpPr/>
          <p:nvPr/>
        </p:nvSpPr>
        <p:spPr>
          <a:xfrm rot="9704770">
            <a:off x="7617" y="1865482"/>
            <a:ext cx="4463224" cy="2444804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5400000" flipV="1">
            <a:off x="1488781" y="3356993"/>
            <a:ext cx="4608509" cy="432049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1778850" flipH="1">
            <a:off x="75870" y="2909045"/>
            <a:ext cx="3932948" cy="244480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9704770">
            <a:off x="5529" y="1871819"/>
            <a:ext cx="4463224" cy="2444804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5400000" flipV="1">
            <a:off x="1486693" y="3363330"/>
            <a:ext cx="4608509" cy="432049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1778850" flipH="1">
            <a:off x="73782" y="2915382"/>
            <a:ext cx="3932948" cy="244480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9704770">
            <a:off x="5529" y="1865482"/>
            <a:ext cx="4463224" cy="2444804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5400000" flipV="1">
            <a:off x="1486693" y="3356993"/>
            <a:ext cx="4608509" cy="432049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1778850" flipH="1">
            <a:off x="73782" y="2909045"/>
            <a:ext cx="3932948" cy="244480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-99392"/>
            <a:ext cx="4296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rgbClr val="00B0F0"/>
                </a:solidFill>
              </a:rPr>
              <a:t>Plášť hranolu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31465" y="551723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95936" y="3606115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35" name="Kosoúhelník 34"/>
          <p:cNvSpPr/>
          <p:nvPr/>
        </p:nvSpPr>
        <p:spPr>
          <a:xfrm rot="9704770">
            <a:off x="18055" y="1865482"/>
            <a:ext cx="4463224" cy="2444804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03073" y="486916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36" name="Kosoúhelník 35"/>
          <p:cNvSpPr/>
          <p:nvPr/>
        </p:nvSpPr>
        <p:spPr>
          <a:xfrm rot="5400000" flipV="1">
            <a:off x="1499219" y="3356993"/>
            <a:ext cx="4608509" cy="432049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-48447" y="170080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</a:t>
            </a:r>
            <a:endParaRPr lang="cs-CZ" sz="4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083393" y="249289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E</a:t>
            </a:r>
            <a:endParaRPr lang="cs-CZ" sz="4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803473" y="54868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F</a:t>
            </a:r>
            <a:endParaRPr lang="cs-CZ" sz="4800" b="1" dirty="0"/>
          </a:p>
        </p:txBody>
      </p:sp>
      <p:sp>
        <p:nvSpPr>
          <p:cNvPr id="34" name="Kosoúhelník 33"/>
          <p:cNvSpPr/>
          <p:nvPr/>
        </p:nvSpPr>
        <p:spPr>
          <a:xfrm rot="11778850" flipH="1">
            <a:off x="86308" y="2909045"/>
            <a:ext cx="3932948" cy="244480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004048" y="908720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- je tvořen všemi bočními stěnami</a:t>
            </a:r>
            <a:endParaRPr lang="cs-CZ" sz="3600" b="1" dirty="0">
              <a:solidFill>
                <a:srgbClr val="00B0F0"/>
              </a:solidFill>
            </a:endParaRPr>
          </a:p>
        </p:txBody>
      </p:sp>
      <p:grpSp>
        <p:nvGrpSpPr>
          <p:cNvPr id="2" name="Skupina 31"/>
          <p:cNvGrpSpPr/>
          <p:nvPr/>
        </p:nvGrpSpPr>
        <p:grpSpPr>
          <a:xfrm>
            <a:off x="491105" y="764704"/>
            <a:ext cx="3515866" cy="5129543"/>
            <a:chOff x="539552" y="764704"/>
            <a:chExt cx="3515866" cy="5129543"/>
          </a:xfrm>
        </p:grpSpPr>
        <p:sp>
          <p:nvSpPr>
            <p:cNvPr id="13" name="Rovnoramenný trojúhelník 12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54" name="Rovnoramenný trojúhelník 53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54" idx="2"/>
                <a:endCxn id="54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ovací čára 21"/>
            <p:cNvCxnSpPr>
              <a:stCxn id="13" idx="4"/>
              <a:endCxn id="54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4716016" y="3645024"/>
            <a:ext cx="4248472" cy="1080120"/>
            <a:chOff x="4572000" y="2708920"/>
            <a:chExt cx="4248472" cy="1080120"/>
          </a:xfrm>
        </p:grpSpPr>
        <p:sp>
          <p:nvSpPr>
            <p:cNvPr id="60" name="Obdélník 59"/>
            <p:cNvSpPr/>
            <p:nvPr/>
          </p:nvSpPr>
          <p:spPr>
            <a:xfrm>
              <a:off x="7236296" y="2708920"/>
              <a:ext cx="1584176" cy="1080120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4572000" y="2708920"/>
              <a:ext cx="2166786" cy="10801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084167" y="2708920"/>
              <a:ext cx="1440161" cy="108012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4" name="TextovéPole 63"/>
          <p:cNvSpPr txBox="1"/>
          <p:nvPr/>
        </p:nvSpPr>
        <p:spPr>
          <a:xfrm>
            <a:off x="5220072" y="4932457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(ZMENŠENO)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rot="5400000">
            <a:off x="3157659" y="1740895"/>
            <a:ext cx="8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ym typeface="Wingdings"/>
              </a:rPr>
              <a:t></a:t>
            </a:r>
            <a:endParaRPr lang="cs-CZ" sz="3600" b="1" dirty="0"/>
          </a:p>
        </p:txBody>
      </p:sp>
      <p:cxnSp>
        <p:nvCxnSpPr>
          <p:cNvPr id="50" name="Přímá spojovací čára 49"/>
          <p:cNvCxnSpPr/>
          <p:nvPr/>
        </p:nvCxnSpPr>
        <p:spPr>
          <a:xfrm rot="5400000">
            <a:off x="1558616" y="4185084"/>
            <a:ext cx="4104456" cy="0"/>
          </a:xfrm>
          <a:prstGeom prst="line">
            <a:avLst/>
          </a:prstGeom>
          <a:ln w="444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597052" y="2998693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rozvinutý plášť: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000"/>
                            </p:stCondLst>
                            <p:childTnLst>
                              <p:par>
                                <p:cTn id="6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000"/>
                            </p:stCondLst>
                            <p:childTnLst>
                              <p:par>
                                <p:cTn id="7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500"/>
                            </p:stCondLst>
                            <p:childTnLst>
                              <p:par>
                                <p:cTn id="84" presetID="22" presetClass="exit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500"/>
                            </p:stCondLst>
                            <p:childTnLst>
                              <p:par>
                                <p:cTn id="9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000"/>
                            </p:stCondLst>
                            <p:childTnLst>
                              <p:par>
                                <p:cTn id="9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1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3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2.45143E-6 L 0.00034 0.61841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00"/>
                            </p:stCondLst>
                            <p:childTnLst>
                              <p:par>
                                <p:cTn id="1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56" grpId="0" animBg="1"/>
      <p:bldP spid="57" grpId="0" animBg="1"/>
      <p:bldP spid="48" grpId="0" animBg="1"/>
      <p:bldP spid="48" grpId="1" animBg="1"/>
      <p:bldP spid="49" grpId="0" animBg="1"/>
      <p:bldP spid="49" grpId="1" animBg="1"/>
      <p:bldP spid="53" grpId="0" animBg="1"/>
      <p:bldP spid="53" grpId="1" animBg="1"/>
      <p:bldP spid="43" grpId="0" animBg="1"/>
      <p:bldP spid="43" grpId="1" animBg="1"/>
      <p:bldP spid="45" grpId="0" animBg="1"/>
      <p:bldP spid="45" grpId="1" animBg="1"/>
      <p:bldP spid="47" grpId="0" animBg="1"/>
      <p:bldP spid="47" grpId="1" animBg="1"/>
      <p:bldP spid="40" grpId="0"/>
      <p:bldP spid="41" grpId="0"/>
      <p:bldP spid="35" grpId="0" animBg="1"/>
      <p:bldP spid="35" grpId="1" animBg="1"/>
      <p:bldP spid="12" grpId="0"/>
      <p:bldP spid="36" grpId="0" animBg="1"/>
      <p:bldP spid="36" grpId="1" animBg="1"/>
      <p:bldP spid="37" grpId="0"/>
      <p:bldP spid="38" grpId="0"/>
      <p:bldP spid="39" grpId="0"/>
      <p:bldP spid="34" grpId="0" animBg="1"/>
      <p:bldP spid="34" grpId="1" animBg="1"/>
      <p:bldP spid="44" grpId="0" build="p"/>
      <p:bldP spid="64" grpId="0" build="p"/>
      <p:bldP spid="42" grpId="0"/>
      <p:bldP spid="42" grpId="1"/>
      <p:bldP spid="46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1598</TotalTime>
  <Words>124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Hranoly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570</cp:revision>
  <dcterms:modified xsi:type="dcterms:W3CDTF">2011-05-30T11:11:17Z</dcterms:modified>
</cp:coreProperties>
</file>