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7" r:id="rId3"/>
    <p:sldId id="272" r:id="rId4"/>
    <p:sldId id="273" r:id="rId5"/>
    <p:sldId id="274" r:id="rId6"/>
    <p:sldId id="269" r:id="rId7"/>
    <p:sldId id="27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FF"/>
    <a:srgbClr val="66FF33"/>
    <a:srgbClr val="CCCC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980728"/>
            <a:ext cx="8712968" cy="4176464"/>
          </a:xfrm>
        </p:spPr>
        <p:txBody>
          <a:bodyPr>
            <a:noAutofit/>
          </a:bodyPr>
          <a:lstStyle/>
          <a:p>
            <a:pPr algn="ctr"/>
            <a:r>
              <a:rPr lang="cs-CZ" sz="12600" b="1" dirty="0" smtClean="0">
                <a:solidFill>
                  <a:srgbClr val="00B0F0"/>
                </a:solidFill>
              </a:rPr>
              <a:t>Povrch hranolu</a:t>
            </a:r>
            <a:endParaRPr lang="cs-CZ" sz="12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058220" y="4859868"/>
            <a:ext cx="3071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VY_32_INOVACE_56_S_hranol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Kosoúhelník 34"/>
          <p:cNvSpPr/>
          <p:nvPr/>
        </p:nvSpPr>
        <p:spPr>
          <a:xfrm rot="9704770">
            <a:off x="165400" y="1969312"/>
            <a:ext cx="3400514" cy="1835547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osoúhelník 44"/>
          <p:cNvSpPr/>
          <p:nvPr/>
        </p:nvSpPr>
        <p:spPr>
          <a:xfrm rot="9704770">
            <a:off x="174778" y="1971167"/>
            <a:ext cx="3400514" cy="1835547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5400000" flipV="1">
            <a:off x="1398687" y="3082181"/>
            <a:ext cx="3342741" cy="291966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1778850" flipH="1">
            <a:off x="259348" y="2730838"/>
            <a:ext cx="2991872" cy="190038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997235">
            <a:off x="718635" y="3064707"/>
            <a:ext cx="2469778" cy="1613670"/>
          </a:xfrm>
          <a:prstGeom prst="triangle">
            <a:avLst>
              <a:gd name="adj" fmla="val 93341"/>
            </a:avLst>
          </a:prstGeom>
          <a:solidFill>
            <a:schemeClr val="accent6">
              <a:lumMod val="75000"/>
              <a:alpha val="70000"/>
            </a:scheme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 rot="11778850" flipH="1">
            <a:off x="249970" y="2728983"/>
            <a:ext cx="2991872" cy="190038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997235">
            <a:off x="703057" y="1130839"/>
            <a:ext cx="2487065" cy="1600655"/>
          </a:xfrm>
          <a:prstGeom prst="triangle">
            <a:avLst>
              <a:gd name="adj" fmla="val 93993"/>
            </a:avLst>
          </a:prstGeom>
          <a:solidFill>
            <a:srgbClr val="7030A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-4737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00B0F0"/>
                </a:solidFill>
              </a:rPr>
              <a:t>Síť trojbokého hranolu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6" name="Kosoúhelník 35"/>
          <p:cNvSpPr/>
          <p:nvPr/>
        </p:nvSpPr>
        <p:spPr>
          <a:xfrm rot="5400000" flipV="1">
            <a:off x="1389309" y="3080326"/>
            <a:ext cx="3342741" cy="291966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550958" y="1122891"/>
            <a:ext cx="2651770" cy="3888431"/>
            <a:chOff x="539552" y="764704"/>
            <a:chExt cx="3515866" cy="5129543"/>
          </a:xfrm>
        </p:grpSpPr>
        <p:sp>
          <p:nvSpPr>
            <p:cNvPr id="13" name="Rovnoramenný trojúhelník 12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54" name="Rovnoramenný trojúhelník 53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54" idx="2"/>
                <a:endCxn id="54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ovací čára 21"/>
            <p:cNvCxnSpPr>
              <a:stCxn id="13" idx="4"/>
              <a:endCxn id="54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3635896" y="3284984"/>
            <a:ext cx="5256585" cy="1296144"/>
            <a:chOff x="4427984" y="2708920"/>
            <a:chExt cx="4580738" cy="1080120"/>
          </a:xfrm>
        </p:grpSpPr>
        <p:sp>
          <p:nvSpPr>
            <p:cNvPr id="49" name="Obdélník 48"/>
            <p:cNvSpPr/>
            <p:nvPr/>
          </p:nvSpPr>
          <p:spPr>
            <a:xfrm>
              <a:off x="7236296" y="2708920"/>
              <a:ext cx="1772426" cy="1080120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4427984" y="2708920"/>
              <a:ext cx="2310802" cy="10801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6084167" y="2708920"/>
              <a:ext cx="1656185" cy="108012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4283968" y="6084585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(ZMENŠENO)</a:t>
            </a:r>
            <a:endParaRPr lang="cs-CZ" sz="32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2" name="Rovnoramenný trojúhelník 71"/>
          <p:cNvSpPr/>
          <p:nvPr/>
        </p:nvSpPr>
        <p:spPr>
          <a:xfrm>
            <a:off x="5555060" y="1966936"/>
            <a:ext cx="1872208" cy="1296144"/>
          </a:xfrm>
          <a:prstGeom prst="triangle">
            <a:avLst>
              <a:gd name="adj" fmla="val 70072"/>
            </a:avLst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 flipV="1">
            <a:off x="5555060" y="4603032"/>
            <a:ext cx="1872208" cy="1321196"/>
          </a:xfrm>
          <a:prstGeom prst="triangle">
            <a:avLst>
              <a:gd name="adj" fmla="val 70072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hnutá šipka dolů 26"/>
          <p:cNvSpPr/>
          <p:nvPr/>
        </p:nvSpPr>
        <p:spPr>
          <a:xfrm rot="949399">
            <a:off x="2787007" y="1782851"/>
            <a:ext cx="3860828" cy="648072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Zahnutá šipka dolů 29"/>
          <p:cNvSpPr/>
          <p:nvPr/>
        </p:nvSpPr>
        <p:spPr>
          <a:xfrm rot="625361" flipV="1">
            <a:off x="2372289" y="5042911"/>
            <a:ext cx="4378323" cy="759040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572000" y="3501008"/>
            <a:ext cx="38164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rozvinutý plášť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64288" y="1988840"/>
            <a:ext cx="1908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podstava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164288" y="5013176"/>
            <a:ext cx="1908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podstava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xit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70" decel="100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770" decel="100000"/>
                                        <p:tgtEl>
                                          <p:spTgt spid="3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9" dur="77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77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770" decel="100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6" dur="770" decel="100000"/>
                                        <p:tgtEl>
                                          <p:spTgt spid="3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8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0" dur="77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00"/>
                            </p:stCondLst>
                            <p:childTnLst>
                              <p:par>
                                <p:cTn id="10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770" decel="100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0" dur="770" decel="100000"/>
                                        <p:tgtEl>
                                          <p:spTgt spid="4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2" dur="77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4" dur="77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5" grpId="1" animBg="1"/>
      <p:bldP spid="45" grpId="0" animBg="1"/>
      <p:bldP spid="45" grpId="1" animBg="1"/>
      <p:bldP spid="47" grpId="0" animBg="1"/>
      <p:bldP spid="47" grpId="1" animBg="1"/>
      <p:bldP spid="43" grpId="0" animBg="1"/>
      <p:bldP spid="43" grpId="1" animBg="1"/>
      <p:bldP spid="34" grpId="0" animBg="1"/>
      <p:bldP spid="34" grpId="1" animBg="1"/>
      <p:bldP spid="31" grpId="0" animBg="1"/>
      <p:bldP spid="36" grpId="0" animBg="1"/>
      <p:bldP spid="36" grpId="1" animBg="1"/>
      <p:bldP spid="56" grpId="0" build="p"/>
      <p:bldP spid="72" grpId="0" animBg="1"/>
      <p:bldP spid="26" grpId="0" animBg="1"/>
      <p:bldP spid="27" grpId="0" animBg="1"/>
      <p:bldP spid="30" grpId="0" animBg="1"/>
      <p:bldP spid="37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Kosoúhelník 34"/>
          <p:cNvSpPr/>
          <p:nvPr/>
        </p:nvSpPr>
        <p:spPr>
          <a:xfrm rot="9704770">
            <a:off x="165400" y="1969312"/>
            <a:ext cx="3400514" cy="1835547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osoúhelník 46"/>
          <p:cNvSpPr/>
          <p:nvPr/>
        </p:nvSpPr>
        <p:spPr>
          <a:xfrm rot="5400000" flipV="1">
            <a:off x="1398687" y="3082181"/>
            <a:ext cx="3342741" cy="291966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osoúhelník 42"/>
          <p:cNvSpPr/>
          <p:nvPr/>
        </p:nvSpPr>
        <p:spPr>
          <a:xfrm rot="11778850" flipH="1">
            <a:off x="259348" y="2730836"/>
            <a:ext cx="2991872" cy="190038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997235">
            <a:off x="718635" y="3079997"/>
            <a:ext cx="2469778" cy="1613670"/>
          </a:xfrm>
          <a:prstGeom prst="triangle">
            <a:avLst>
              <a:gd name="adj" fmla="val 93341"/>
            </a:avLst>
          </a:prstGeom>
          <a:solidFill>
            <a:schemeClr val="accent6">
              <a:lumMod val="75000"/>
              <a:alpha val="70000"/>
            </a:scheme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997235">
            <a:off x="703057" y="1130839"/>
            <a:ext cx="2487065" cy="1600655"/>
          </a:xfrm>
          <a:prstGeom prst="triangle">
            <a:avLst>
              <a:gd name="adj" fmla="val 93993"/>
            </a:avLst>
          </a:prstGeom>
          <a:solidFill>
            <a:srgbClr val="7030A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-4737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00B0F0"/>
                </a:solidFill>
              </a:rPr>
              <a:t>Síť trojbokého hranolu</a:t>
            </a:r>
            <a:endParaRPr lang="cs-CZ" sz="4800" b="1" dirty="0">
              <a:solidFill>
                <a:srgbClr val="00B0F0"/>
              </a:solidFill>
            </a:endParaRPr>
          </a:p>
        </p:txBody>
      </p:sp>
      <p:grpSp>
        <p:nvGrpSpPr>
          <p:cNvPr id="2" name="Skupina 31"/>
          <p:cNvGrpSpPr/>
          <p:nvPr/>
        </p:nvGrpSpPr>
        <p:grpSpPr>
          <a:xfrm>
            <a:off x="550958" y="1122891"/>
            <a:ext cx="2651770" cy="3888431"/>
            <a:chOff x="539552" y="764704"/>
            <a:chExt cx="3515866" cy="5129543"/>
          </a:xfrm>
        </p:grpSpPr>
        <p:sp>
          <p:nvSpPr>
            <p:cNvPr id="13" name="Rovnoramenný trojúhelník 12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54" name="Rovnoramenný trojúhelník 53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54" idx="2"/>
                <a:endCxn id="54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ovací čára 21"/>
            <p:cNvCxnSpPr>
              <a:stCxn id="13" idx="4"/>
              <a:endCxn id="54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Rovnoramenný trojúhelník 71"/>
          <p:cNvSpPr/>
          <p:nvPr/>
        </p:nvSpPr>
        <p:spPr>
          <a:xfrm rot="13455903">
            <a:off x="3418352" y="2417988"/>
            <a:ext cx="1903621" cy="1317173"/>
          </a:xfrm>
          <a:prstGeom prst="triangle">
            <a:avLst>
              <a:gd name="adj" fmla="val 70072"/>
            </a:avLst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 rot="8077858" flipV="1">
            <a:off x="3438951" y="4108691"/>
            <a:ext cx="1898658" cy="1352594"/>
          </a:xfrm>
          <a:prstGeom prst="triangle">
            <a:avLst>
              <a:gd name="adj" fmla="val 70072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3635896" y="3284984"/>
            <a:ext cx="5256585" cy="1296144"/>
            <a:chOff x="4427984" y="2708920"/>
            <a:chExt cx="4580738" cy="1080120"/>
          </a:xfrm>
        </p:grpSpPr>
        <p:sp>
          <p:nvSpPr>
            <p:cNvPr id="30" name="Obdélník 29"/>
            <p:cNvSpPr/>
            <p:nvPr/>
          </p:nvSpPr>
          <p:spPr>
            <a:xfrm>
              <a:off x="7236296" y="2708920"/>
              <a:ext cx="1772426" cy="1080120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427984" y="2708920"/>
              <a:ext cx="2310802" cy="10801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084167" y="2708920"/>
              <a:ext cx="1656185" cy="108012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Zahnutá šipka dolů 37"/>
          <p:cNvSpPr/>
          <p:nvPr/>
        </p:nvSpPr>
        <p:spPr>
          <a:xfrm rot="949399">
            <a:off x="2679850" y="1883997"/>
            <a:ext cx="1915392" cy="648072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Zahnutá šipka dolů 38"/>
          <p:cNvSpPr/>
          <p:nvPr/>
        </p:nvSpPr>
        <p:spPr>
          <a:xfrm rot="625361" flipV="1">
            <a:off x="2390491" y="4928016"/>
            <a:ext cx="2172126" cy="759040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572000" y="836712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- další možnost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5" grpId="1" animBg="1"/>
      <p:bldP spid="47" grpId="0" animBg="1"/>
      <p:bldP spid="43" grpId="0" animBg="1"/>
      <p:bldP spid="43" grpId="1" animBg="1"/>
      <p:bldP spid="31" grpId="0" animBg="1"/>
      <p:bldP spid="72" grpId="0" animBg="1"/>
      <p:bldP spid="26" grpId="0" animBg="1"/>
      <p:bldP spid="38" grpId="0" animBg="1"/>
      <p:bldP spid="39" grpId="0" animBg="1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179512" y="-4737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00B0F0"/>
                </a:solidFill>
              </a:rPr>
              <a:t>Síť trojbokého hranolu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26" name="Rovnoramenný trojúhelník 25"/>
          <p:cNvSpPr/>
          <p:nvPr/>
        </p:nvSpPr>
        <p:spPr>
          <a:xfrm rot="14784327" flipV="1">
            <a:off x="7480372" y="4474736"/>
            <a:ext cx="1872208" cy="1321196"/>
          </a:xfrm>
          <a:prstGeom prst="triangle">
            <a:avLst>
              <a:gd name="adj" fmla="val 6819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26"/>
          <p:cNvGrpSpPr/>
          <p:nvPr/>
        </p:nvGrpSpPr>
        <p:grpSpPr>
          <a:xfrm>
            <a:off x="3635896" y="3284984"/>
            <a:ext cx="5256585" cy="1296144"/>
            <a:chOff x="4427984" y="2708920"/>
            <a:chExt cx="4580738" cy="1080120"/>
          </a:xfrm>
        </p:grpSpPr>
        <p:sp>
          <p:nvSpPr>
            <p:cNvPr id="30" name="Obdélník 29"/>
            <p:cNvSpPr/>
            <p:nvPr/>
          </p:nvSpPr>
          <p:spPr>
            <a:xfrm>
              <a:off x="7236296" y="2708920"/>
              <a:ext cx="1772426" cy="1080120"/>
            </a:xfrm>
            <a:prstGeom prst="rect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427984" y="2708920"/>
              <a:ext cx="2310802" cy="10801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084167" y="2708920"/>
              <a:ext cx="1656185" cy="1080120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3563888" y="692696"/>
            <a:ext cx="5580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dirty="0" smtClean="0">
                <a:solidFill>
                  <a:srgbClr val="FF0000"/>
                </a:solidFill>
              </a:rPr>
              <a:t>- ještě jedna možnost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55" name="Kosoúhelník 54"/>
          <p:cNvSpPr/>
          <p:nvPr/>
        </p:nvSpPr>
        <p:spPr>
          <a:xfrm rot="9704770">
            <a:off x="165400" y="1969312"/>
            <a:ext cx="3400514" cy="1835547"/>
          </a:xfrm>
          <a:prstGeom prst="parallelogram">
            <a:avLst>
              <a:gd name="adj" fmla="val 32333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osoúhelník 55"/>
          <p:cNvSpPr/>
          <p:nvPr/>
        </p:nvSpPr>
        <p:spPr>
          <a:xfrm rot="5400000" flipV="1">
            <a:off x="1398687" y="3082181"/>
            <a:ext cx="3342741" cy="291966"/>
          </a:xfrm>
          <a:prstGeom prst="parallelogram">
            <a:avLst>
              <a:gd name="adj" fmla="val 508079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osoúhelník 56"/>
          <p:cNvSpPr/>
          <p:nvPr/>
        </p:nvSpPr>
        <p:spPr>
          <a:xfrm rot="11778850" flipH="1">
            <a:off x="259348" y="2730836"/>
            <a:ext cx="2991872" cy="1900384"/>
          </a:xfrm>
          <a:prstGeom prst="parallelogram">
            <a:avLst>
              <a:gd name="adj" fmla="val 289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Rovnoramenný trojúhelník 57"/>
          <p:cNvSpPr/>
          <p:nvPr/>
        </p:nvSpPr>
        <p:spPr>
          <a:xfrm rot="997235">
            <a:off x="718635" y="3079997"/>
            <a:ext cx="2469778" cy="1613670"/>
          </a:xfrm>
          <a:prstGeom prst="triangle">
            <a:avLst>
              <a:gd name="adj" fmla="val 93341"/>
            </a:avLst>
          </a:prstGeom>
          <a:solidFill>
            <a:schemeClr val="accent6">
              <a:lumMod val="75000"/>
              <a:alpha val="70000"/>
            </a:schemeClr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Rovnoramenný trojúhelník 58"/>
          <p:cNvSpPr/>
          <p:nvPr/>
        </p:nvSpPr>
        <p:spPr>
          <a:xfrm rot="997235">
            <a:off x="703057" y="1130839"/>
            <a:ext cx="2487065" cy="1600655"/>
          </a:xfrm>
          <a:prstGeom prst="triangle">
            <a:avLst>
              <a:gd name="adj" fmla="val 93993"/>
            </a:avLst>
          </a:prstGeom>
          <a:solidFill>
            <a:srgbClr val="7030A0"/>
          </a:solidFill>
          <a:ln w="444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0" name="Skupina 31"/>
          <p:cNvGrpSpPr/>
          <p:nvPr/>
        </p:nvGrpSpPr>
        <p:grpSpPr>
          <a:xfrm>
            <a:off x="550958" y="1122891"/>
            <a:ext cx="2651770" cy="3888431"/>
            <a:chOff x="539552" y="764704"/>
            <a:chExt cx="3515866" cy="5129543"/>
          </a:xfrm>
        </p:grpSpPr>
        <p:sp>
          <p:nvSpPr>
            <p:cNvPr id="61" name="Rovnoramenný trojúhelník 60"/>
            <p:cNvSpPr/>
            <p:nvPr/>
          </p:nvSpPr>
          <p:spPr>
            <a:xfrm rot="997235">
              <a:off x="774363" y="764704"/>
              <a:ext cx="3250379" cy="2116613"/>
            </a:xfrm>
            <a:prstGeom prst="triangle">
              <a:avLst>
                <a:gd name="adj" fmla="val 93341"/>
              </a:avLst>
            </a:prstGeom>
            <a:noFill/>
            <a:ln w="444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2" name="Skupina 22"/>
            <p:cNvGrpSpPr/>
            <p:nvPr/>
          </p:nvGrpSpPr>
          <p:grpSpPr>
            <a:xfrm>
              <a:off x="539552" y="3356992"/>
              <a:ext cx="3512599" cy="2537254"/>
              <a:chOff x="539551" y="3201570"/>
              <a:chExt cx="3512599" cy="2537254"/>
            </a:xfrm>
          </p:grpSpPr>
          <p:sp>
            <p:nvSpPr>
              <p:cNvPr id="66" name="Rovnoramenný trojúhelník 65"/>
              <p:cNvSpPr/>
              <p:nvPr/>
            </p:nvSpPr>
            <p:spPr>
              <a:xfrm rot="997235">
                <a:off x="774361" y="3201570"/>
                <a:ext cx="3250379" cy="2116613"/>
              </a:xfrm>
              <a:prstGeom prst="triangle">
                <a:avLst>
                  <a:gd name="adj" fmla="val 93341"/>
                </a:avLst>
              </a:prstGeom>
              <a:noFill/>
              <a:ln w="44450">
                <a:solidFill>
                  <a:schemeClr val="tx1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7" name="Přímá spojovací čára 66"/>
              <p:cNvCxnSpPr>
                <a:stCxn id="66" idx="2"/>
                <a:endCxn id="66" idx="4"/>
              </p:cNvCxnSpPr>
              <p:nvPr/>
            </p:nvCxnSpPr>
            <p:spPr>
              <a:xfrm rot="16200000" flipH="1">
                <a:off x="1631983" y="3716678"/>
                <a:ext cx="929714" cy="3114578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67"/>
              <p:cNvCxnSpPr/>
              <p:nvPr/>
            </p:nvCxnSpPr>
            <p:spPr>
              <a:xfrm rot="16200000" flipH="1" flipV="1">
                <a:off x="2808095" y="4494768"/>
                <a:ext cx="2090090" cy="398021"/>
              </a:xfrm>
              <a:prstGeom prst="line">
                <a:avLst/>
              </a:prstGeom>
              <a:ln w="444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3" name="Přímá spojovací čára 62"/>
            <p:cNvCxnSpPr>
              <a:stCxn id="61" idx="4"/>
              <a:endCxn id="66" idx="4"/>
            </p:cNvCxnSpPr>
            <p:nvPr/>
          </p:nvCxnSpPr>
          <p:spPr>
            <a:xfrm rot="5400000">
              <a:off x="2357987" y="45981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rot="5400000">
              <a:off x="2759274" y="2504302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rot="5400000">
              <a:off x="-756590" y="3656429"/>
              <a:ext cx="2592288" cy="1"/>
            </a:xfrm>
            <a:prstGeom prst="line">
              <a:avLst/>
            </a:prstGeom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Zahnutá šipka dolů 69"/>
          <p:cNvSpPr/>
          <p:nvPr/>
        </p:nvSpPr>
        <p:spPr>
          <a:xfrm rot="625361" flipV="1">
            <a:off x="2287443" y="4823631"/>
            <a:ext cx="5934454" cy="759040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Rovnoramenný trojúhelník 27"/>
          <p:cNvSpPr/>
          <p:nvPr/>
        </p:nvSpPr>
        <p:spPr>
          <a:xfrm>
            <a:off x="5555060" y="1979462"/>
            <a:ext cx="1872208" cy="1296144"/>
          </a:xfrm>
          <a:prstGeom prst="triangle">
            <a:avLst>
              <a:gd name="adj" fmla="val 70072"/>
            </a:avLst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hnutá šipka dolů 68"/>
          <p:cNvSpPr/>
          <p:nvPr/>
        </p:nvSpPr>
        <p:spPr>
          <a:xfrm>
            <a:off x="2699792" y="1628800"/>
            <a:ext cx="4248472" cy="720080"/>
          </a:xfrm>
          <a:prstGeom prst="curvedDown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/>
      <p:bldP spid="55" grpId="0" animBg="1"/>
      <p:bldP spid="55" grpId="1" animBg="1"/>
      <p:bldP spid="56" grpId="0" animBg="1"/>
      <p:bldP spid="57" grpId="0" animBg="1"/>
      <p:bldP spid="57" grpId="1" animBg="1"/>
      <p:bldP spid="59" grpId="0" animBg="1"/>
      <p:bldP spid="70" grpId="0" animBg="1"/>
      <p:bldP spid="28" grpId="0" animBg="1"/>
      <p:bldP spid="6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179512" y="-4737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B0F0"/>
                </a:solidFill>
              </a:rPr>
              <a:t>Síť čtyřbokého hranolu s lichoběžníkovou podstavou</a:t>
            </a:r>
            <a:endParaRPr lang="cs-CZ" sz="2800" b="1" dirty="0">
              <a:solidFill>
                <a:srgbClr val="00B0F0"/>
              </a:solidFill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636612" y="2348880"/>
            <a:ext cx="2135188" cy="3193403"/>
            <a:chOff x="251521" y="2348880"/>
            <a:chExt cx="2135188" cy="3193403"/>
          </a:xfrm>
        </p:grpSpPr>
        <p:sp>
          <p:nvSpPr>
            <p:cNvPr id="31" name="Lichoběžník 30"/>
            <p:cNvSpPr/>
            <p:nvPr/>
          </p:nvSpPr>
          <p:spPr>
            <a:xfrm rot="10243967">
              <a:off x="306159" y="2525048"/>
              <a:ext cx="2071680" cy="861007"/>
            </a:xfrm>
            <a:prstGeom prst="trapezoid">
              <a:avLst>
                <a:gd name="adj" fmla="val 49643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/>
            <p:cNvGrpSpPr/>
            <p:nvPr/>
          </p:nvGrpSpPr>
          <p:grpSpPr>
            <a:xfrm>
              <a:off x="315029" y="4434429"/>
              <a:ext cx="2071680" cy="1010869"/>
              <a:chOff x="567336" y="4143370"/>
              <a:chExt cx="2438088" cy="1230959"/>
            </a:xfrm>
          </p:grpSpPr>
          <p:sp>
            <p:nvSpPr>
              <p:cNvPr id="28" name="Lichoběžník 27"/>
              <p:cNvSpPr/>
              <p:nvPr/>
            </p:nvSpPr>
            <p:spPr>
              <a:xfrm rot="10243967">
                <a:off x="567336" y="4325860"/>
                <a:ext cx="2438088" cy="1048469"/>
              </a:xfrm>
              <a:prstGeom prst="trapezoid">
                <a:avLst>
                  <a:gd name="adj" fmla="val 49643"/>
                </a:avLst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 rot="21019383">
                <a:off x="678326" y="4423066"/>
                <a:ext cx="201455" cy="1037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bdélník 34"/>
              <p:cNvSpPr/>
              <p:nvPr/>
            </p:nvSpPr>
            <p:spPr>
              <a:xfrm rot="21019383">
                <a:off x="1761594" y="4259187"/>
                <a:ext cx="201455" cy="1037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délník 35"/>
              <p:cNvSpPr/>
              <p:nvPr/>
            </p:nvSpPr>
            <p:spPr>
              <a:xfrm rot="21019383">
                <a:off x="1401554" y="4309290"/>
                <a:ext cx="201455" cy="1037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 rot="21019383">
                <a:off x="1050892" y="4368771"/>
                <a:ext cx="201455" cy="1037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 rot="21019383">
                <a:off x="2491052" y="4143370"/>
                <a:ext cx="201455" cy="1037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délník 39"/>
              <p:cNvSpPr/>
              <p:nvPr/>
            </p:nvSpPr>
            <p:spPr>
              <a:xfrm rot="21019383">
                <a:off x="2118487" y="4190326"/>
                <a:ext cx="201455" cy="10372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43" name="Přímá spojovací čára 42"/>
            <p:cNvCxnSpPr/>
            <p:nvPr/>
          </p:nvCxnSpPr>
          <p:spPr>
            <a:xfrm rot="16200000" flipH="1">
              <a:off x="-790113" y="3717039"/>
              <a:ext cx="2090443" cy="717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16200000" flipH="1">
              <a:off x="-222706" y="4493474"/>
              <a:ext cx="2090443" cy="717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16200000" flipH="1">
              <a:off x="963003" y="4298086"/>
              <a:ext cx="2090443" cy="717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16200000" flipH="1">
              <a:off x="1247647" y="3390514"/>
              <a:ext cx="2090443" cy="717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Obdélník 15"/>
          <p:cNvSpPr/>
          <p:nvPr/>
        </p:nvSpPr>
        <p:spPr>
          <a:xfrm>
            <a:off x="3735238" y="2348880"/>
            <a:ext cx="1008112" cy="20882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43350" y="2348880"/>
            <a:ext cx="1891364" cy="20882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34714" y="2348880"/>
            <a:ext cx="988956" cy="20882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23670" y="2348880"/>
            <a:ext cx="1232231" cy="2088232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Lichoběžník 48"/>
          <p:cNvSpPr/>
          <p:nvPr/>
        </p:nvSpPr>
        <p:spPr>
          <a:xfrm rot="10800000">
            <a:off x="4730825" y="4437112"/>
            <a:ext cx="1902990" cy="861007"/>
          </a:xfrm>
          <a:prstGeom prst="trapezoid">
            <a:avLst>
              <a:gd name="adj" fmla="val 49643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Lichoběžník 50"/>
          <p:cNvSpPr/>
          <p:nvPr/>
        </p:nvSpPr>
        <p:spPr>
          <a:xfrm>
            <a:off x="4730824" y="1497310"/>
            <a:ext cx="1902990" cy="861007"/>
          </a:xfrm>
          <a:prstGeom prst="trapezoid">
            <a:avLst>
              <a:gd name="adj" fmla="val 49643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 rot="5400000">
            <a:off x="-367352" y="3731491"/>
            <a:ext cx="2032048" cy="5363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>
            <a:off x="154460" y="4509120"/>
            <a:ext cx="2016224" cy="0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6200000" flipH="1">
            <a:off x="563030" y="4917690"/>
            <a:ext cx="720080" cy="504056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16200000" flipH="1">
            <a:off x="550504" y="2851362"/>
            <a:ext cx="720080" cy="504056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flipV="1">
            <a:off x="676406" y="2348880"/>
            <a:ext cx="1951378" cy="344216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16200000" flipV="1">
            <a:off x="575556" y="2816932"/>
            <a:ext cx="720080" cy="504056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5400000" flipH="1" flipV="1">
            <a:off x="2090538" y="2654211"/>
            <a:ext cx="876824" cy="278188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1240077" y="3256768"/>
            <a:ext cx="1127342" cy="212942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 rot="5400000">
            <a:off x="231704" y="4531024"/>
            <a:ext cx="2016224" cy="0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>
            <a:off x="1369218" y="4330674"/>
            <a:ext cx="2016224" cy="0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 rot="10800000" flipV="1">
            <a:off x="1240079" y="3331922"/>
            <a:ext cx="1127340" cy="200417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10800000" flipV="1">
            <a:off x="1259632" y="5341867"/>
            <a:ext cx="1127340" cy="200417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Elipsa 53"/>
          <p:cNvSpPr/>
          <p:nvPr/>
        </p:nvSpPr>
        <p:spPr>
          <a:xfrm>
            <a:off x="2543250" y="4293096"/>
            <a:ext cx="288032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6491164" y="4280570"/>
            <a:ext cx="288032" cy="288032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ovací čára 58"/>
          <p:cNvCxnSpPr/>
          <p:nvPr/>
        </p:nvCxnSpPr>
        <p:spPr>
          <a:xfrm rot="5400000">
            <a:off x="1666628" y="3394570"/>
            <a:ext cx="2016224" cy="0"/>
          </a:xfrm>
          <a:prstGeom prst="line">
            <a:avLst/>
          </a:prstGeom>
          <a:ln w="88900" cap="rnd" cmpd="sng">
            <a:solidFill>
              <a:srgbClr val="FF00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>
            <a:off x="5627068" y="3356992"/>
            <a:ext cx="2016224" cy="0"/>
          </a:xfrm>
          <a:prstGeom prst="line">
            <a:avLst/>
          </a:prstGeom>
          <a:ln w="88900" cap="rnd" cmpd="sng">
            <a:solidFill>
              <a:srgbClr val="FF00FF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79379" y="620688"/>
            <a:ext cx="81370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7030A0"/>
                </a:solidFill>
              </a:rPr>
              <a:t>Co odpovídá barevným objektům v síti lichoběžníku?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52" name="Přímá spojovací čára 60"/>
          <p:cNvCxnSpPr/>
          <p:nvPr/>
        </p:nvCxnSpPr>
        <p:spPr>
          <a:xfrm>
            <a:off x="4757450" y="2348880"/>
            <a:ext cx="1876364" cy="0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2"/>
          <p:cNvCxnSpPr/>
          <p:nvPr/>
        </p:nvCxnSpPr>
        <p:spPr>
          <a:xfrm flipV="1">
            <a:off x="4730824" y="1497310"/>
            <a:ext cx="417240" cy="857583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5"/>
          <p:cNvCxnSpPr/>
          <p:nvPr/>
        </p:nvCxnSpPr>
        <p:spPr>
          <a:xfrm flipH="1" flipV="1">
            <a:off x="6240177" y="1542670"/>
            <a:ext cx="381111" cy="758344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9"/>
          <p:cNvCxnSpPr/>
          <p:nvPr/>
        </p:nvCxnSpPr>
        <p:spPr>
          <a:xfrm>
            <a:off x="5195020" y="1497310"/>
            <a:ext cx="1032631" cy="0"/>
          </a:xfrm>
          <a:prstGeom prst="line">
            <a:avLst/>
          </a:prstGeom>
          <a:ln w="88900" cap="rnd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56"/>
          <p:cNvCxnSpPr/>
          <p:nvPr/>
        </p:nvCxnSpPr>
        <p:spPr>
          <a:xfrm>
            <a:off x="3735238" y="4420648"/>
            <a:ext cx="1008112" cy="0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55"/>
          <p:cNvCxnSpPr/>
          <p:nvPr/>
        </p:nvCxnSpPr>
        <p:spPr>
          <a:xfrm rot="5400000">
            <a:off x="2727126" y="3358896"/>
            <a:ext cx="2016224" cy="0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59"/>
          <p:cNvCxnSpPr/>
          <p:nvPr/>
        </p:nvCxnSpPr>
        <p:spPr>
          <a:xfrm>
            <a:off x="3735238" y="2348880"/>
            <a:ext cx="995586" cy="0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54"/>
          <p:cNvCxnSpPr/>
          <p:nvPr/>
        </p:nvCxnSpPr>
        <p:spPr>
          <a:xfrm rot="5400000">
            <a:off x="3717482" y="3395076"/>
            <a:ext cx="2032048" cy="5363"/>
          </a:xfrm>
          <a:prstGeom prst="line">
            <a:avLst/>
          </a:prstGeom>
          <a:ln w="88900" cap="rnd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81"/>
          <p:cNvCxnSpPr/>
          <p:nvPr/>
        </p:nvCxnSpPr>
        <p:spPr>
          <a:xfrm flipH="1">
            <a:off x="7623671" y="4426308"/>
            <a:ext cx="1232230" cy="6866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7"/>
          <p:cNvCxnSpPr/>
          <p:nvPr/>
        </p:nvCxnSpPr>
        <p:spPr>
          <a:xfrm rot="5400000">
            <a:off x="6615559" y="3405670"/>
            <a:ext cx="2016224" cy="0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8"/>
          <p:cNvCxnSpPr/>
          <p:nvPr/>
        </p:nvCxnSpPr>
        <p:spPr>
          <a:xfrm flipH="1">
            <a:off x="7623670" y="2336354"/>
            <a:ext cx="1232231" cy="9437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6"/>
          <p:cNvCxnSpPr/>
          <p:nvPr/>
        </p:nvCxnSpPr>
        <p:spPr>
          <a:xfrm rot="5400000">
            <a:off x="7847789" y="3366429"/>
            <a:ext cx="2016224" cy="0"/>
          </a:xfrm>
          <a:prstGeom prst="line">
            <a:avLst/>
          </a:prstGeom>
          <a:ln w="88900" cap="rnd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770" decel="100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5" dur="770" decel="100000"/>
                                        <p:tgtEl>
                                          <p:spTgt spid="5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7" dur="77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9" dur="77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770" decel="100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6" dur="770" decel="100000"/>
                                        <p:tgtEl>
                                          <p:spTgt spid="5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8" dur="77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0" dur="77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8" grpId="0" animBg="1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Lichoběžník 15"/>
          <p:cNvSpPr/>
          <p:nvPr/>
        </p:nvSpPr>
        <p:spPr>
          <a:xfrm rot="10800000">
            <a:off x="1376255" y="3797270"/>
            <a:ext cx="1461658" cy="633336"/>
          </a:xfrm>
          <a:prstGeom prst="trapezoid">
            <a:avLst>
              <a:gd name="adj" fmla="val 49643"/>
            </a:avLst>
          </a:prstGeom>
          <a:solidFill>
            <a:srgbClr val="66FF33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1378596" y="1641326"/>
            <a:ext cx="1461658" cy="633336"/>
          </a:xfrm>
          <a:prstGeom prst="trapezoid">
            <a:avLst>
              <a:gd name="adj" fmla="val 49643"/>
            </a:avLst>
          </a:prstGeom>
          <a:solidFill>
            <a:srgbClr val="66FF33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24086" y="2255195"/>
            <a:ext cx="3924436" cy="1536054"/>
          </a:xfrm>
          <a:prstGeom prst="rect">
            <a:avLst/>
          </a:prstGeom>
          <a:solidFill>
            <a:srgbClr val="FFFF00">
              <a:alpha val="7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31065" y="67271"/>
            <a:ext cx="5521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Povrch hranolu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179512" y="4739660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 = 2.S</a:t>
            </a:r>
            <a:r>
              <a:rPr lang="cs-CZ" sz="6000" b="1" baseline="-25000" dirty="0" smtClean="0"/>
              <a:t>p</a:t>
            </a:r>
            <a:r>
              <a:rPr lang="cs-CZ" sz="6000" b="1" dirty="0" smtClean="0"/>
              <a:t> + S</a:t>
            </a:r>
            <a:r>
              <a:rPr lang="cs-CZ" sz="6000" b="1" baseline="-25000" dirty="0" smtClean="0"/>
              <a:t>pl</a:t>
            </a:r>
            <a:endParaRPr lang="cs-CZ" sz="6000" b="1" u="sng" baseline="-25000" dirty="0">
              <a:solidFill>
                <a:srgbClr val="00B0F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179512" y="764704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=</a:t>
            </a:r>
            <a:r>
              <a:rPr lang="cs-CZ" sz="3200" b="1" dirty="0" smtClean="0">
                <a:solidFill>
                  <a:srgbClr val="00B0F0"/>
                </a:solidFill>
              </a:rPr>
              <a:t> obsah jeho sítě (obsah všech stěn)</a:t>
            </a:r>
          </a:p>
          <a:p>
            <a:endParaRPr lang="cs-CZ" sz="3200" b="1" dirty="0" smtClean="0">
              <a:solidFill>
                <a:srgbClr val="00B0F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611560" y="1628800"/>
            <a:ext cx="3933105" cy="2795785"/>
            <a:chOff x="3735238" y="1497310"/>
            <a:chExt cx="5120663" cy="3800809"/>
          </a:xfrm>
        </p:grpSpPr>
        <p:sp>
          <p:nvSpPr>
            <p:cNvPr id="8" name="Obdélník 7"/>
            <p:cNvSpPr/>
            <p:nvPr/>
          </p:nvSpPr>
          <p:spPr>
            <a:xfrm>
              <a:off x="3735238" y="2348880"/>
              <a:ext cx="1008112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43350" y="2348880"/>
              <a:ext cx="1891364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634714" y="2348880"/>
              <a:ext cx="988956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7623670" y="2348880"/>
              <a:ext cx="1232231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 rot="10800000">
              <a:off x="4730825" y="4437112"/>
              <a:ext cx="1902990" cy="861007"/>
            </a:xfrm>
            <a:prstGeom prst="trapezoid">
              <a:avLst>
                <a:gd name="adj" fmla="val 49643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Lichoběžník 12"/>
            <p:cNvSpPr/>
            <p:nvPr/>
          </p:nvSpPr>
          <p:spPr>
            <a:xfrm>
              <a:off x="4730824" y="1497310"/>
              <a:ext cx="1902990" cy="861007"/>
            </a:xfrm>
            <a:prstGeom prst="trapezoid">
              <a:avLst>
                <a:gd name="adj" fmla="val 49643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971600" y="2485345"/>
            <a:ext cx="3213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  l  á  š  ť</a:t>
            </a:r>
            <a:endParaRPr lang="cs-CZ" sz="6000" b="1" dirty="0">
              <a:solidFill>
                <a:srgbClr val="FF0000"/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2339752" y="1945468"/>
            <a:ext cx="3816424" cy="691444"/>
            <a:chOff x="2339752" y="1945468"/>
            <a:chExt cx="3816424" cy="691444"/>
          </a:xfrm>
        </p:grpSpPr>
        <p:cxnSp>
          <p:nvCxnSpPr>
            <p:cNvPr id="5" name="Přímá spojnice se šipkou 4"/>
            <p:cNvCxnSpPr/>
            <p:nvPr/>
          </p:nvCxnSpPr>
          <p:spPr>
            <a:xfrm flipH="1">
              <a:off x="2339752" y="1945468"/>
              <a:ext cx="3168352" cy="0"/>
            </a:xfrm>
            <a:prstGeom prst="straightConnector1">
              <a:avLst/>
            </a:prstGeom>
            <a:ln w="444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H="1" flipV="1">
              <a:off x="5508104" y="1945468"/>
              <a:ext cx="648072" cy="691444"/>
            </a:xfrm>
            <a:prstGeom prst="straightConnector1">
              <a:avLst/>
            </a:prstGeom>
            <a:ln w="44450">
              <a:solidFill>
                <a:srgbClr val="00B0F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2339752" y="3501008"/>
            <a:ext cx="3816424" cy="649676"/>
            <a:chOff x="2339752" y="3501008"/>
            <a:chExt cx="3816424" cy="649676"/>
          </a:xfrm>
        </p:grpSpPr>
        <p:cxnSp>
          <p:nvCxnSpPr>
            <p:cNvPr id="21" name="Přímá spojnice se šipkou 20"/>
            <p:cNvCxnSpPr/>
            <p:nvPr/>
          </p:nvCxnSpPr>
          <p:spPr>
            <a:xfrm flipH="1">
              <a:off x="2339752" y="4149080"/>
              <a:ext cx="3168352" cy="0"/>
            </a:xfrm>
            <a:prstGeom prst="straightConnector1">
              <a:avLst/>
            </a:prstGeom>
            <a:ln w="444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>
              <a:off x="5508104" y="3501008"/>
              <a:ext cx="648072" cy="649676"/>
            </a:xfrm>
            <a:prstGeom prst="straightConnector1">
              <a:avLst/>
            </a:prstGeom>
            <a:ln w="44450">
              <a:solidFill>
                <a:srgbClr val="00B0F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5247190" y="2475984"/>
            <a:ext cx="3213242" cy="1015663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solidFill>
                  <a:srgbClr val="00B0F0"/>
                </a:solidFill>
              </a:rPr>
              <a:t>p</a:t>
            </a:r>
            <a:r>
              <a:rPr lang="cs-CZ" sz="6000" b="1" dirty="0" smtClean="0">
                <a:solidFill>
                  <a:srgbClr val="00B0F0"/>
                </a:solidFill>
              </a:rPr>
              <a:t>odstavy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79712" y="501317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07704" y="501317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S</a:t>
            </a:r>
            <a:r>
              <a:rPr lang="cs-CZ" sz="3600" b="1" baseline="-25000" dirty="0" err="1" smtClean="0"/>
              <a:t>p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19872" y="4869160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S</a:t>
            </a:r>
            <a:r>
              <a:rPr lang="cs-CZ" sz="4000" b="1" baseline="-25000" dirty="0" err="1" smtClean="0"/>
              <a:t>pl</a:t>
            </a:r>
            <a:endParaRPr lang="cs-CZ" sz="4000" dirty="0"/>
          </a:p>
        </p:txBody>
      </p:sp>
      <p:cxnSp>
        <p:nvCxnSpPr>
          <p:cNvPr id="32" name="Přímá spojovací šipka 31"/>
          <p:cNvCxnSpPr/>
          <p:nvPr/>
        </p:nvCxnSpPr>
        <p:spPr>
          <a:xfrm rot="5400000" flipH="1" flipV="1">
            <a:off x="1799692" y="5697252"/>
            <a:ext cx="432048" cy="216024"/>
          </a:xfrm>
          <a:prstGeom prst="straightConnector1">
            <a:avLst/>
          </a:prstGeom>
          <a:ln w="508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16200000" flipV="1">
            <a:off x="3347864" y="5661248"/>
            <a:ext cx="432048" cy="288032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0" y="5805264"/>
            <a:ext cx="1835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b="1" dirty="0" smtClean="0">
                <a:solidFill>
                  <a:srgbClr val="002060"/>
                </a:solidFill>
              </a:rPr>
              <a:t>obsah podstavy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779912" y="5780782"/>
            <a:ext cx="1835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obsah pláště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0.00555 L -0.0158 -0.5030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-254"/>
                                    </p:animMotion>
                                  </p:childTnLst>
                                </p:cTn>
                              </p:par>
                              <p:par>
                                <p:cTn id="72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53284E-7 L -0.02743 -0.1834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" y="-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500"/>
                            </p:stCondLst>
                            <p:childTnLst>
                              <p:par>
                                <p:cTn id="7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3.40426E-6 L -0.20469 -0.26134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-1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500"/>
                            </p:stCondLst>
                            <p:childTnLst>
                              <p:par>
                                <p:cTn id="9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2" grpId="0" animBg="1"/>
      <p:bldP spid="25" grpId="0" build="p"/>
      <p:bldP spid="118" grpId="0"/>
      <p:bldP spid="120" grpId="0"/>
      <p:bldP spid="3" grpId="0"/>
      <p:bldP spid="27" grpId="0" animBg="1"/>
      <p:bldP spid="23" grpId="0"/>
      <p:bldP spid="23" grpId="1"/>
      <p:bldP spid="26" grpId="0"/>
      <p:bldP spid="26" grpId="1"/>
      <p:bldP spid="28" grpId="0"/>
      <p:bldP spid="28" grpId="1"/>
      <p:bldP spid="35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Lichoběžník 15"/>
          <p:cNvSpPr/>
          <p:nvPr/>
        </p:nvSpPr>
        <p:spPr>
          <a:xfrm rot="10800000">
            <a:off x="1616951" y="3133760"/>
            <a:ext cx="1899981" cy="799295"/>
          </a:xfrm>
          <a:prstGeom prst="trapezoid">
            <a:avLst>
              <a:gd name="adj" fmla="val 49643"/>
            </a:avLst>
          </a:prstGeom>
          <a:solidFill>
            <a:srgbClr val="66FF33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1591899" y="404663"/>
            <a:ext cx="1899981" cy="799295"/>
          </a:xfrm>
          <a:prstGeom prst="trapezoid">
            <a:avLst>
              <a:gd name="adj" fmla="val 49643"/>
            </a:avLst>
          </a:prstGeom>
          <a:solidFill>
            <a:srgbClr val="66FF33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24085" y="1202407"/>
            <a:ext cx="5101299" cy="1938561"/>
          </a:xfrm>
          <a:prstGeom prst="rect">
            <a:avLst/>
          </a:prstGeom>
          <a:solidFill>
            <a:srgbClr val="FFFF00">
              <a:alpha val="7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TextovéPole 117"/>
          <p:cNvSpPr txBox="1"/>
          <p:nvPr/>
        </p:nvSpPr>
        <p:spPr>
          <a:xfrm>
            <a:off x="467544" y="3925505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S = 2.S</a:t>
            </a:r>
            <a:r>
              <a:rPr lang="cs-CZ" sz="6000" b="1" baseline="-25000" dirty="0" smtClean="0"/>
              <a:t>p</a:t>
            </a:r>
            <a:r>
              <a:rPr lang="cs-CZ" sz="6000" b="1" dirty="0" smtClean="0"/>
              <a:t> + S</a:t>
            </a:r>
            <a:r>
              <a:rPr lang="cs-CZ" sz="6000" b="1" baseline="-25000" dirty="0" smtClean="0"/>
              <a:t>pl</a:t>
            </a:r>
            <a:endParaRPr lang="cs-CZ" sz="6000" b="1" u="sng" baseline="-25000" dirty="0">
              <a:solidFill>
                <a:srgbClr val="00B0F0"/>
              </a:solidFill>
            </a:endParaRPr>
          </a:p>
        </p:txBody>
      </p:sp>
      <p:grpSp>
        <p:nvGrpSpPr>
          <p:cNvPr id="4" name="Skupina 6"/>
          <p:cNvGrpSpPr/>
          <p:nvPr/>
        </p:nvGrpSpPr>
        <p:grpSpPr>
          <a:xfrm>
            <a:off x="611560" y="392138"/>
            <a:ext cx="5112568" cy="3540918"/>
            <a:chOff x="3735238" y="1483817"/>
            <a:chExt cx="5120663" cy="3814302"/>
          </a:xfrm>
        </p:grpSpPr>
        <p:sp>
          <p:nvSpPr>
            <p:cNvPr id="8" name="Obdélník 7"/>
            <p:cNvSpPr/>
            <p:nvPr/>
          </p:nvSpPr>
          <p:spPr>
            <a:xfrm>
              <a:off x="3735238" y="2348880"/>
              <a:ext cx="1008112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4743350" y="2348880"/>
              <a:ext cx="1891364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6634714" y="2348880"/>
              <a:ext cx="988956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7623670" y="2348880"/>
              <a:ext cx="1232231" cy="2088232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 rot="10800000">
              <a:off x="4730825" y="4437112"/>
              <a:ext cx="1902990" cy="861007"/>
            </a:xfrm>
            <a:prstGeom prst="trapezoid">
              <a:avLst>
                <a:gd name="adj" fmla="val 49643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Lichoběžník 12"/>
            <p:cNvSpPr/>
            <p:nvPr/>
          </p:nvSpPr>
          <p:spPr>
            <a:xfrm>
              <a:off x="4730824" y="1483817"/>
              <a:ext cx="1902990" cy="861007"/>
            </a:xfrm>
            <a:prstGeom prst="trapezoid">
              <a:avLst>
                <a:gd name="adj" fmla="val 49643"/>
              </a:avLst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763688" y="1549241"/>
            <a:ext cx="4176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  l  á  š  ť</a:t>
            </a:r>
            <a:endParaRPr lang="cs-CZ" sz="6000" b="1" dirty="0">
              <a:solidFill>
                <a:srgbClr val="FF0000"/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 rot="5400000" flipH="1" flipV="1">
            <a:off x="1871700" y="3537012"/>
            <a:ext cx="792088" cy="0"/>
          </a:xfrm>
          <a:prstGeom prst="line">
            <a:avLst/>
          </a:prstGeom>
          <a:ln w="3175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796136" y="1700808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v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339752" y="3068960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v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23728" y="980728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a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03848" y="332656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61306" y="-243408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c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87624" y="283295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d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635896" y="548680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b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16016" y="548680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c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3568" y="571327"/>
            <a:ext cx="792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d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46" name="Přímá spojovací čára 45"/>
          <p:cNvCxnSpPr/>
          <p:nvPr/>
        </p:nvCxnSpPr>
        <p:spPr>
          <a:xfrm>
            <a:off x="611560" y="3128442"/>
            <a:ext cx="5113562" cy="0"/>
          </a:xfrm>
          <a:prstGeom prst="line">
            <a:avLst/>
          </a:prstGeom>
          <a:ln w="762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rot="10800000">
            <a:off x="4716016" y="3140968"/>
            <a:ext cx="1080120" cy="792088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4572000" y="3789040"/>
            <a:ext cx="4572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Čemu se rovná délka této úsečky?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860032" y="3789040"/>
            <a:ext cx="4176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obvod podstavy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67544" y="5503575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S =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22524" y="5146385"/>
            <a:ext cx="18573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(a</a:t>
            </a:r>
            <a:r>
              <a:rPr lang="en-US" sz="4400" b="1" dirty="0" smtClean="0">
                <a:solidFill>
                  <a:srgbClr val="FF0000"/>
                </a:solidFill>
              </a:rPr>
              <a:t>+c</a:t>
            </a:r>
            <a:r>
              <a:rPr lang="cs-CZ" sz="4400" b="1" dirty="0" smtClean="0">
                <a:solidFill>
                  <a:srgbClr val="FF0000"/>
                </a:solidFill>
              </a:rPr>
              <a:t>).</a:t>
            </a: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v</a:t>
            </a:r>
            <a:endParaRPr lang="cs-CZ" sz="4400" b="1" baseline="-250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1922524" y="5928382"/>
            <a:ext cx="1857388" cy="382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279714" y="5860765"/>
            <a:ext cx="10620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547664" y="3920530"/>
            <a:ext cx="7920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923928" y="5517232"/>
            <a:ext cx="35283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+ </a:t>
            </a:r>
            <a:r>
              <a:rPr lang="cs-CZ" sz="4000" b="1" dirty="0" smtClean="0">
                <a:solidFill>
                  <a:srgbClr val="FF00FF"/>
                </a:solidFill>
              </a:rPr>
              <a:t>(a+b+c+d)</a:t>
            </a:r>
            <a:r>
              <a:rPr lang="cs-CZ" sz="4000" b="1" dirty="0" smtClean="0">
                <a:solidFill>
                  <a:srgbClr val="FF0000"/>
                </a:solidFill>
              </a:rPr>
              <a:t>.</a:t>
            </a:r>
            <a:r>
              <a:rPr lang="cs-CZ" sz="4000" b="1" dirty="0" smtClean="0">
                <a:solidFill>
                  <a:srgbClr val="00B0F0"/>
                </a:solidFill>
              </a:rPr>
              <a:t>v</a:t>
            </a:r>
            <a:endParaRPr lang="cs-CZ" sz="40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5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770" decel="100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770" decel="100000"/>
                                        <p:tgtEl>
                                          <p:spTgt spid="3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5" dur="77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7" dur="77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1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4.62535E-6 L -0.03542 0.21115 " pathEditMode="relative" rAng="0" ptsTypes="AA">
                                      <p:cBhvr>
                                        <p:cTn id="14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" y="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500"/>
                            </p:stCondLst>
                            <p:childTnLst>
                              <p:par>
                                <p:cTn id="1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2" grpId="0" animBg="1"/>
      <p:bldP spid="118" grpId="0"/>
      <p:bldP spid="3" grpId="0"/>
      <p:bldP spid="34" grpId="0"/>
      <p:bldP spid="36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52" grpId="0"/>
      <p:bldP spid="52" grpId="1"/>
      <p:bldP spid="53" grpId="0"/>
      <p:bldP spid="28" grpId="0"/>
      <p:bldP spid="29" grpId="0"/>
      <p:bldP spid="32" grpId="0"/>
      <p:bldP spid="33" grpId="0"/>
      <p:bldP spid="33" grpId="1"/>
      <p:bldP spid="3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1902</TotalTime>
  <Words>120</Words>
  <Application>Microsoft Office PowerPoint</Application>
  <PresentationFormat>Předvádění na obrazovce (4:3)</PresentationFormat>
  <Paragraphs>47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Povrch hranolu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674</cp:revision>
  <dcterms:modified xsi:type="dcterms:W3CDTF">2011-05-30T11:12:26Z</dcterms:modified>
</cp:coreProperties>
</file>