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8" r:id="rId3"/>
    <p:sldId id="267" r:id="rId4"/>
    <p:sldId id="26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00FF"/>
    <a:srgbClr val="CC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4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980728"/>
            <a:ext cx="8712968" cy="4176464"/>
          </a:xfrm>
        </p:spPr>
        <p:txBody>
          <a:bodyPr>
            <a:noAutofit/>
          </a:bodyPr>
          <a:lstStyle/>
          <a:p>
            <a:pPr algn="ctr"/>
            <a:r>
              <a:rPr lang="cs-CZ" sz="12600" b="1" dirty="0" smtClean="0">
                <a:solidFill>
                  <a:srgbClr val="00B0F0"/>
                </a:solidFill>
              </a:rPr>
              <a:t>Objem hranolu</a:t>
            </a:r>
            <a:endParaRPr lang="cs-CZ" sz="12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45396" y="4725144"/>
            <a:ext cx="30989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VY_32_INOVACE_58_V_hranol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7" name="Přímá spojovací čára 32"/>
          <p:cNvCxnSpPr/>
          <p:nvPr/>
        </p:nvCxnSpPr>
        <p:spPr>
          <a:xfrm flipV="1">
            <a:off x="5076056" y="3848522"/>
            <a:ext cx="2176672" cy="1237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33"/>
          <p:cNvCxnSpPr/>
          <p:nvPr/>
        </p:nvCxnSpPr>
        <p:spPr>
          <a:xfrm rot="5400000">
            <a:off x="3983583" y="3848695"/>
            <a:ext cx="1104826" cy="1080120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33"/>
          <p:cNvCxnSpPr/>
          <p:nvPr/>
        </p:nvCxnSpPr>
        <p:spPr>
          <a:xfrm rot="5400000" flipH="1" flipV="1">
            <a:off x="4553205" y="3316356"/>
            <a:ext cx="1055414" cy="9310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Krychle 33"/>
          <p:cNvSpPr/>
          <p:nvPr/>
        </p:nvSpPr>
        <p:spPr>
          <a:xfrm>
            <a:off x="4887796" y="3335088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5423157" y="3326681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4710344" y="349373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5258231" y="3485328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4508398" y="3684707"/>
            <a:ext cx="748693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5092311" y="367533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5964210" y="3329829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6512097" y="3326681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5811810" y="349373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6347171" y="3485328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5622390" y="3659655"/>
            <a:ext cx="748693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6168725" y="3663774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316410" y="3856929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4876823" y="3861048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33"/>
          <p:cNvCxnSpPr/>
          <p:nvPr/>
        </p:nvCxnSpPr>
        <p:spPr>
          <a:xfrm rot="16200000" flipV="1">
            <a:off x="117400" y="3314724"/>
            <a:ext cx="2219918" cy="200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7"/>
          <p:cNvCxnSpPr/>
          <p:nvPr/>
        </p:nvCxnSpPr>
        <p:spPr>
          <a:xfrm flipV="1">
            <a:off x="853028" y="4434498"/>
            <a:ext cx="374231" cy="328491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18"/>
          <p:cNvCxnSpPr/>
          <p:nvPr/>
        </p:nvCxnSpPr>
        <p:spPr>
          <a:xfrm flipV="1">
            <a:off x="1214733" y="4421688"/>
            <a:ext cx="1118789" cy="284"/>
          </a:xfrm>
          <a:prstGeom prst="line">
            <a:avLst/>
          </a:prstGeom>
          <a:ln w="25400">
            <a:solidFill>
              <a:srgbClr val="FF33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0"/>
          <p:cNvSpPr txBox="1">
            <a:spLocks noChangeArrowheads="1"/>
          </p:cNvSpPr>
          <p:nvPr/>
        </p:nvSpPr>
        <p:spPr bwMode="auto">
          <a:xfrm>
            <a:off x="984181" y="4767535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 smtClean="0"/>
              <a:t>2 </a:t>
            </a:r>
            <a:r>
              <a:rPr lang="cs-CZ" sz="2400" b="1" dirty="0"/>
              <a:t>cm</a:t>
            </a: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2195736" y="4407495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 smtClean="0"/>
              <a:t>2 cm</a:t>
            </a:r>
            <a:endParaRPr lang="cs-CZ" sz="2400" b="1" dirty="0"/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2411760" y="3284984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/>
              <a:t>4</a:t>
            </a:r>
            <a:r>
              <a:rPr lang="cs-CZ" sz="2400" b="1" dirty="0" smtClean="0"/>
              <a:t> </a:t>
            </a:r>
            <a:r>
              <a:rPr lang="cs-CZ" sz="2400" b="1" dirty="0"/>
              <a:t>cm</a:t>
            </a:r>
          </a:p>
        </p:txBody>
      </p:sp>
      <p:sp>
        <p:nvSpPr>
          <p:cNvPr id="109" name="Krychle 108"/>
          <p:cNvSpPr/>
          <p:nvPr/>
        </p:nvSpPr>
        <p:spPr>
          <a:xfrm>
            <a:off x="1044871" y="3875702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Krychle 110"/>
          <p:cNvSpPr/>
          <p:nvPr/>
        </p:nvSpPr>
        <p:spPr>
          <a:xfrm>
            <a:off x="1592758" y="386729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855451" y="4041622"/>
            <a:ext cx="748693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Krychle 106"/>
          <p:cNvSpPr/>
          <p:nvPr/>
        </p:nvSpPr>
        <p:spPr>
          <a:xfrm>
            <a:off x="1426838" y="403321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7"/>
          <p:cNvCxnSpPr/>
          <p:nvPr/>
        </p:nvCxnSpPr>
        <p:spPr>
          <a:xfrm flipV="1">
            <a:off x="1979712" y="4421972"/>
            <a:ext cx="349379" cy="35720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14"/>
          <p:cNvCxnSpPr/>
          <p:nvPr/>
        </p:nvCxnSpPr>
        <p:spPr>
          <a:xfrm rot="5400000">
            <a:off x="1229372" y="3315245"/>
            <a:ext cx="2220760" cy="0"/>
          </a:xfrm>
          <a:prstGeom prst="line">
            <a:avLst/>
          </a:prstGeom>
          <a:ln w="25400">
            <a:solidFill>
              <a:srgbClr val="FF33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33"/>
          <p:cNvCxnSpPr/>
          <p:nvPr/>
        </p:nvCxnSpPr>
        <p:spPr>
          <a:xfrm rot="16200000" flipV="1">
            <a:off x="-248622" y="3668224"/>
            <a:ext cx="2189231" cy="1407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40"/>
          <p:cNvCxnSpPr/>
          <p:nvPr/>
        </p:nvCxnSpPr>
        <p:spPr>
          <a:xfrm rot="16200000" flipV="1">
            <a:off x="891657" y="3668701"/>
            <a:ext cx="2182275" cy="61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32"/>
          <p:cNvCxnSpPr/>
          <p:nvPr/>
        </p:nvCxnSpPr>
        <p:spPr>
          <a:xfrm flipV="1">
            <a:off x="851478" y="2567836"/>
            <a:ext cx="1131316" cy="1281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32"/>
          <p:cNvCxnSpPr/>
          <p:nvPr/>
        </p:nvCxnSpPr>
        <p:spPr>
          <a:xfrm flipV="1">
            <a:off x="1218081" y="2217107"/>
            <a:ext cx="1127967" cy="338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9"/>
          <p:cNvCxnSpPr/>
          <p:nvPr/>
        </p:nvCxnSpPr>
        <p:spPr>
          <a:xfrm flipV="1">
            <a:off x="827584" y="2217391"/>
            <a:ext cx="412201" cy="36720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9"/>
          <p:cNvCxnSpPr/>
          <p:nvPr/>
        </p:nvCxnSpPr>
        <p:spPr>
          <a:xfrm rot="5400000" flipH="1" flipV="1">
            <a:off x="1977586" y="2231759"/>
            <a:ext cx="358062" cy="35381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31"/>
          <p:cNvCxnSpPr/>
          <p:nvPr/>
        </p:nvCxnSpPr>
        <p:spPr>
          <a:xfrm>
            <a:off x="839039" y="4784443"/>
            <a:ext cx="1143755" cy="49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Krychle 20"/>
          <p:cNvSpPr/>
          <p:nvPr/>
        </p:nvSpPr>
        <p:spPr>
          <a:xfrm>
            <a:off x="4151484" y="4028102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4711897" y="401969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3974590" y="4194022"/>
            <a:ext cx="748693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545977" y="418561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5417876" y="3864196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5978289" y="3848522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5265476" y="4028102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5813363" y="401969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5076056" y="4194022"/>
            <a:ext cx="748693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5647443" y="4185615"/>
            <a:ext cx="724199" cy="724199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ovací čára 7"/>
          <p:cNvCxnSpPr/>
          <p:nvPr/>
        </p:nvCxnSpPr>
        <p:spPr>
          <a:xfrm rot="5400000" flipH="1" flipV="1">
            <a:off x="6186276" y="3862347"/>
            <a:ext cx="1070628" cy="106196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14"/>
          <p:cNvCxnSpPr/>
          <p:nvPr/>
        </p:nvCxnSpPr>
        <p:spPr>
          <a:xfrm rot="16200000" flipH="1">
            <a:off x="6701425" y="3319397"/>
            <a:ext cx="1089764" cy="1252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32"/>
          <p:cNvCxnSpPr/>
          <p:nvPr/>
        </p:nvCxnSpPr>
        <p:spPr>
          <a:xfrm flipV="1">
            <a:off x="5060515" y="2793454"/>
            <a:ext cx="2176672" cy="1237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9"/>
          <p:cNvCxnSpPr/>
          <p:nvPr/>
        </p:nvCxnSpPr>
        <p:spPr>
          <a:xfrm flipV="1">
            <a:off x="3958225" y="2802832"/>
            <a:ext cx="1110510" cy="1042658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31"/>
          <p:cNvCxnSpPr/>
          <p:nvPr/>
        </p:nvCxnSpPr>
        <p:spPr>
          <a:xfrm flipV="1">
            <a:off x="3970751" y="4910204"/>
            <a:ext cx="2217107" cy="12525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4"/>
          <p:cNvCxnSpPr/>
          <p:nvPr/>
        </p:nvCxnSpPr>
        <p:spPr>
          <a:xfrm rot="16200000" flipH="1">
            <a:off x="5651987" y="4352445"/>
            <a:ext cx="1089764" cy="1252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4"/>
          <p:cNvCxnSpPr/>
          <p:nvPr/>
        </p:nvCxnSpPr>
        <p:spPr>
          <a:xfrm rot="16200000" flipH="1">
            <a:off x="3422887" y="4377497"/>
            <a:ext cx="1089764" cy="1252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9"/>
          <p:cNvCxnSpPr/>
          <p:nvPr/>
        </p:nvCxnSpPr>
        <p:spPr>
          <a:xfrm flipV="1">
            <a:off x="6163364" y="2793304"/>
            <a:ext cx="1076680" cy="1030282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32"/>
          <p:cNvCxnSpPr/>
          <p:nvPr/>
        </p:nvCxnSpPr>
        <p:spPr>
          <a:xfrm flipV="1">
            <a:off x="3983410" y="3836146"/>
            <a:ext cx="2176672" cy="12376"/>
          </a:xfrm>
          <a:prstGeom prst="line">
            <a:avLst/>
          </a:prstGeom>
          <a:ln w="444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30"/>
          <p:cNvSpPr txBox="1">
            <a:spLocks noChangeArrowheads="1"/>
          </p:cNvSpPr>
          <p:nvPr/>
        </p:nvSpPr>
        <p:spPr bwMode="auto">
          <a:xfrm>
            <a:off x="4716016" y="5013176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 smtClean="0"/>
              <a:t>4 </a:t>
            </a:r>
            <a:r>
              <a:rPr lang="cs-CZ" sz="2400" b="1" dirty="0"/>
              <a:t>cm</a:t>
            </a:r>
          </a:p>
        </p:txBody>
      </p:sp>
      <p:sp>
        <p:nvSpPr>
          <p:cNvPr id="113" name="TextovéPole 112"/>
          <p:cNvSpPr txBox="1">
            <a:spLocks noChangeArrowheads="1"/>
          </p:cNvSpPr>
          <p:nvPr/>
        </p:nvSpPr>
        <p:spPr bwMode="auto">
          <a:xfrm>
            <a:off x="6948264" y="4221088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 smtClean="0"/>
              <a:t>6 cm</a:t>
            </a:r>
            <a:endParaRPr lang="cs-CZ" sz="2400" b="1" dirty="0"/>
          </a:p>
        </p:txBody>
      </p:sp>
      <p:sp>
        <p:nvSpPr>
          <p:cNvPr id="114" name="TextovéPole 113"/>
          <p:cNvSpPr txBox="1">
            <a:spLocks noChangeArrowheads="1"/>
          </p:cNvSpPr>
          <p:nvPr/>
        </p:nvSpPr>
        <p:spPr bwMode="auto">
          <a:xfrm>
            <a:off x="7380312" y="3068960"/>
            <a:ext cx="88678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dirty="0" smtClean="0"/>
              <a:t>2 </a:t>
            </a:r>
            <a:r>
              <a:rPr lang="cs-CZ" sz="2400" b="1" dirty="0"/>
              <a:t>cm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323528" y="44624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   Kolik krychlí s hranou 1 cm (objemem 1 cm</a:t>
            </a:r>
            <a:r>
              <a:rPr lang="cs-CZ" sz="4000" b="1" baseline="30000" dirty="0" smtClean="0">
                <a:solidFill>
                  <a:srgbClr val="7030A0"/>
                </a:solidFill>
              </a:rPr>
              <a:t>3</a:t>
            </a:r>
            <a:r>
              <a:rPr lang="cs-CZ" sz="4000" b="1" dirty="0" smtClean="0">
                <a:solidFill>
                  <a:srgbClr val="7030A0"/>
                </a:solidFill>
              </a:rPr>
              <a:t>) zakryje podstavy následujících čtyřbokých hranolů?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23528" y="5817458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4000" b="1" dirty="0" smtClean="0">
                <a:solidFill>
                  <a:srgbClr val="FF0000"/>
                </a:solidFill>
              </a:rPr>
              <a:t>Jak to lze vypočítat?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000"/>
                            </p:stCondLst>
                            <p:childTnLst>
                              <p:par>
                                <p:cTn id="8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7000"/>
                            </p:stCondLst>
                            <p:childTnLst>
                              <p:par>
                                <p:cTn id="9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25" grpId="0" animBg="1"/>
      <p:bldP spid="27" grpId="0" animBg="1"/>
      <p:bldP spid="109" grpId="0" animBg="1"/>
      <p:bldP spid="111" grpId="0" animBg="1"/>
      <p:bldP spid="10" grpId="0" animBg="1"/>
      <p:bldP spid="107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6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Přímá spojovací čára 33"/>
          <p:cNvCxnSpPr/>
          <p:nvPr/>
        </p:nvCxnSpPr>
        <p:spPr>
          <a:xfrm rot="16200000" flipV="1">
            <a:off x="2466410" y="3182875"/>
            <a:ext cx="2219918" cy="200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7"/>
          <p:cNvCxnSpPr/>
          <p:nvPr/>
        </p:nvCxnSpPr>
        <p:spPr>
          <a:xfrm flipV="1">
            <a:off x="3202038" y="4302649"/>
            <a:ext cx="374231" cy="328491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18"/>
          <p:cNvCxnSpPr/>
          <p:nvPr/>
        </p:nvCxnSpPr>
        <p:spPr>
          <a:xfrm flipV="1">
            <a:off x="3563743" y="4273933"/>
            <a:ext cx="1668910" cy="16190"/>
          </a:xfrm>
          <a:prstGeom prst="line">
            <a:avLst/>
          </a:prstGeom>
          <a:ln w="25400">
            <a:solidFill>
              <a:srgbClr val="FF33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0"/>
          <p:cNvSpPr txBox="1">
            <a:spLocks noChangeArrowheads="1"/>
          </p:cNvSpPr>
          <p:nvPr/>
        </p:nvSpPr>
        <p:spPr bwMode="auto">
          <a:xfrm>
            <a:off x="3548848" y="4705980"/>
            <a:ext cx="9637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dirty="0" smtClean="0"/>
              <a:t>3 </a:t>
            </a:r>
            <a:r>
              <a:rPr lang="cs-CZ" sz="2800" dirty="0"/>
              <a:t>cm</a:t>
            </a: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5160645" y="4273932"/>
            <a:ext cx="85151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/>
              <a:t>2 cm</a:t>
            </a:r>
            <a:endParaRPr lang="cs-CZ" sz="2400" dirty="0"/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5304661" y="3049796"/>
            <a:ext cx="85151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/>
              <a:t>4</a:t>
            </a:r>
            <a:r>
              <a:rPr lang="cs-CZ" sz="2400" dirty="0" smtClean="0"/>
              <a:t> </a:t>
            </a:r>
            <a:r>
              <a:rPr lang="cs-CZ" sz="2400" dirty="0"/>
              <a:t>cm</a:t>
            </a:r>
          </a:p>
        </p:txBody>
      </p:sp>
      <p:sp>
        <p:nvSpPr>
          <p:cNvPr id="109" name="Krychle 108"/>
          <p:cNvSpPr/>
          <p:nvPr/>
        </p:nvSpPr>
        <p:spPr>
          <a:xfrm>
            <a:off x="3393881" y="3743853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Krychle 110"/>
          <p:cNvSpPr/>
          <p:nvPr/>
        </p:nvSpPr>
        <p:spPr>
          <a:xfrm>
            <a:off x="3929242" y="373544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Krychle 109"/>
          <p:cNvSpPr/>
          <p:nvPr/>
        </p:nvSpPr>
        <p:spPr>
          <a:xfrm>
            <a:off x="4476515" y="3735445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204461" y="3909773"/>
            <a:ext cx="748693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Krychle 106"/>
          <p:cNvSpPr/>
          <p:nvPr/>
        </p:nvSpPr>
        <p:spPr>
          <a:xfrm>
            <a:off x="3775848" y="390136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Krychle 107"/>
          <p:cNvSpPr/>
          <p:nvPr/>
        </p:nvSpPr>
        <p:spPr>
          <a:xfrm>
            <a:off x="4314334" y="390136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7"/>
          <p:cNvCxnSpPr/>
          <p:nvPr/>
        </p:nvCxnSpPr>
        <p:spPr>
          <a:xfrm flipV="1">
            <a:off x="4867800" y="4290123"/>
            <a:ext cx="349379" cy="35720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Krychle 27"/>
          <p:cNvSpPr/>
          <p:nvPr/>
        </p:nvSpPr>
        <p:spPr>
          <a:xfrm>
            <a:off x="3393881" y="3189694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929242" y="3193813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4476515" y="3193812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216429" y="3368140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3763322" y="3359733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4301808" y="3359733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3383443" y="265532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3931330" y="264691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4478603" y="264691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218517" y="282124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3765410" y="281283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4303896" y="281283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3393881" y="210116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3929242" y="209275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4476515" y="2092758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3216429" y="2267086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3763322" y="225867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4301808" y="2258679"/>
            <a:ext cx="724199" cy="72419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14"/>
          <p:cNvCxnSpPr/>
          <p:nvPr/>
        </p:nvCxnSpPr>
        <p:spPr>
          <a:xfrm rot="5400000">
            <a:off x="4106799" y="3183396"/>
            <a:ext cx="2220760" cy="0"/>
          </a:xfrm>
          <a:prstGeom prst="line">
            <a:avLst/>
          </a:prstGeom>
          <a:ln w="25400">
            <a:solidFill>
              <a:srgbClr val="FF3300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33"/>
          <p:cNvCxnSpPr/>
          <p:nvPr/>
        </p:nvCxnSpPr>
        <p:spPr>
          <a:xfrm rot="16200000" flipV="1">
            <a:off x="2100388" y="3536375"/>
            <a:ext cx="2189231" cy="1407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40"/>
          <p:cNvCxnSpPr/>
          <p:nvPr/>
        </p:nvCxnSpPr>
        <p:spPr>
          <a:xfrm rot="16200000" flipV="1">
            <a:off x="3765870" y="3536852"/>
            <a:ext cx="2182275" cy="61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32"/>
          <p:cNvCxnSpPr/>
          <p:nvPr/>
        </p:nvCxnSpPr>
        <p:spPr>
          <a:xfrm flipV="1">
            <a:off x="3200488" y="2436271"/>
            <a:ext cx="1653436" cy="1252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32"/>
          <p:cNvCxnSpPr/>
          <p:nvPr/>
        </p:nvCxnSpPr>
        <p:spPr>
          <a:xfrm flipV="1">
            <a:off x="3567091" y="2076114"/>
            <a:ext cx="1653436" cy="1252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9"/>
          <p:cNvCxnSpPr/>
          <p:nvPr/>
        </p:nvCxnSpPr>
        <p:spPr>
          <a:xfrm flipV="1">
            <a:off x="3176594" y="2085542"/>
            <a:ext cx="412201" cy="36720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9"/>
          <p:cNvCxnSpPr/>
          <p:nvPr/>
        </p:nvCxnSpPr>
        <p:spPr>
          <a:xfrm flipV="1">
            <a:off x="4832978" y="2098068"/>
            <a:ext cx="384201" cy="3577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31"/>
          <p:cNvCxnSpPr/>
          <p:nvPr/>
        </p:nvCxnSpPr>
        <p:spPr>
          <a:xfrm>
            <a:off x="3188049" y="4652594"/>
            <a:ext cx="1678401" cy="78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23528" y="-27384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   Kolik krychlí s hranou 1 cm (objemem 1 cm</a:t>
            </a:r>
            <a:r>
              <a:rPr lang="cs-CZ" sz="3600" b="1" baseline="30000" dirty="0" smtClean="0">
                <a:solidFill>
                  <a:srgbClr val="7030A0"/>
                </a:solidFill>
              </a:rPr>
              <a:t>3</a:t>
            </a:r>
            <a:r>
              <a:rPr lang="cs-CZ" sz="3600" b="1" dirty="0" smtClean="0">
                <a:solidFill>
                  <a:srgbClr val="7030A0"/>
                </a:solidFill>
              </a:rPr>
              <a:t>) vyplní celý objem následujícího čtyřbokého hranolu?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23528" y="5661248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4000" b="1" dirty="0" smtClean="0">
                <a:solidFill>
                  <a:srgbClr val="FF0000"/>
                </a:solidFill>
              </a:rPr>
              <a:t>Jak to lze vypočítat?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500"/>
                            </p:stCondLst>
                            <p:childTnLst>
                              <p:par>
                                <p:cTn id="6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"/>
                            </p:stCondLst>
                            <p:childTnLst>
                              <p:par>
                                <p:cTn id="8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500"/>
                            </p:stCondLst>
                            <p:childTnLst>
                              <p:par>
                                <p:cTn id="9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1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500"/>
                            </p:stCondLst>
                            <p:childTnLst>
                              <p:par>
                                <p:cTn id="12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0" animBg="1"/>
      <p:bldP spid="111" grpId="0" animBg="1"/>
      <p:bldP spid="110" grpId="0" animBg="1"/>
      <p:bldP spid="10" grpId="0" animBg="1"/>
      <p:bldP spid="107" grpId="0" animBg="1"/>
      <p:bldP spid="108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3" grpId="0" animBg="1"/>
      <p:bldP spid="45" grpId="0" animBg="1"/>
      <p:bldP spid="47" grpId="0" animBg="1"/>
      <p:bldP spid="48" grpId="0" animBg="1"/>
      <p:bldP spid="49" grpId="0" animBg="1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ovnoramenný trojúhelník 69"/>
          <p:cNvSpPr/>
          <p:nvPr/>
        </p:nvSpPr>
        <p:spPr>
          <a:xfrm rot="997235">
            <a:off x="725915" y="3345586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3933056"/>
            <a:ext cx="4176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V = S</a:t>
            </a:r>
            <a:r>
              <a:rPr lang="cs-CZ" sz="8000" b="1" baseline="-25000" dirty="0" smtClean="0">
                <a:solidFill>
                  <a:srgbClr val="FF0000"/>
                </a:solidFill>
              </a:rPr>
              <a:t>p</a:t>
            </a:r>
            <a:r>
              <a:rPr lang="cs-CZ" sz="8000" b="1" dirty="0" smtClean="0">
                <a:solidFill>
                  <a:srgbClr val="FF0000"/>
                </a:solidFill>
              </a:rPr>
              <a:t> . v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3528" y="-27384"/>
            <a:ext cx="84969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   </a:t>
            </a:r>
            <a:r>
              <a:rPr lang="cs-CZ" sz="4000" b="1" dirty="0" smtClean="0">
                <a:solidFill>
                  <a:srgbClr val="7030A0"/>
                </a:solidFill>
              </a:rPr>
              <a:t>Jak vypočítáme objem následujícího trojbokého hranolu</a:t>
            </a:r>
            <a:r>
              <a:rPr lang="cs-CZ" sz="4000" b="1" dirty="0" smtClean="0">
                <a:solidFill>
                  <a:srgbClr val="7030A0"/>
                </a:solidFill>
              </a:rPr>
              <a:t>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2" name="Rovnoramenný trojúhelník 71"/>
          <p:cNvSpPr/>
          <p:nvPr/>
        </p:nvSpPr>
        <p:spPr>
          <a:xfrm rot="997235">
            <a:off x="736784" y="753298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8" name="Skupina 57"/>
          <p:cNvGrpSpPr/>
          <p:nvPr/>
        </p:nvGrpSpPr>
        <p:grpSpPr>
          <a:xfrm>
            <a:off x="491105" y="764704"/>
            <a:ext cx="3515866" cy="5129543"/>
            <a:chOff x="539552" y="764704"/>
            <a:chExt cx="3515866" cy="5129543"/>
          </a:xfrm>
        </p:grpSpPr>
        <p:sp>
          <p:nvSpPr>
            <p:cNvPr id="59" name="Rovnoramenný trojúhelník 58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0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64" name="Rovnoramenný trojúhelník 6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5" name="Přímá spojovací čára 64"/>
              <p:cNvCxnSpPr>
                <a:stCxn id="64" idx="2"/>
                <a:endCxn id="6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65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1" name="Přímá spojovací čára 60"/>
            <p:cNvCxnSpPr>
              <a:stCxn id="59" idx="4"/>
              <a:endCxn id="6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ovnoramenný trojúhelník 83"/>
          <p:cNvSpPr/>
          <p:nvPr/>
        </p:nvSpPr>
        <p:spPr>
          <a:xfrm rot="997235">
            <a:off x="702354" y="3345586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Rovnoramenný trojúhelník 84"/>
          <p:cNvSpPr/>
          <p:nvPr/>
        </p:nvSpPr>
        <p:spPr>
          <a:xfrm rot="997235">
            <a:off x="713223" y="753298"/>
            <a:ext cx="3250379" cy="2116613"/>
          </a:xfrm>
          <a:prstGeom prst="triangle">
            <a:avLst>
              <a:gd name="adj" fmla="val 93341"/>
            </a:avLst>
          </a:prstGeom>
          <a:solidFill>
            <a:srgbClr val="7030A0">
              <a:alpha val="75000"/>
            </a:srgb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662610" y="4193793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FF00"/>
                </a:solidFill>
              </a:rPr>
              <a:t>S</a:t>
            </a:r>
            <a:r>
              <a:rPr lang="cs-CZ" sz="8000" b="1" baseline="-25000" dirty="0" smtClean="0">
                <a:solidFill>
                  <a:srgbClr val="FFFF00"/>
                </a:solidFill>
              </a:rPr>
              <a:t>p</a:t>
            </a:r>
            <a:endParaRPr lang="cs-CZ" sz="8000" b="1" baseline="-250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2144256"/>
            <a:ext cx="864096" cy="120032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</a:rPr>
              <a:t>v</a:t>
            </a:r>
            <a:endParaRPr lang="cs-CZ" sz="7200" b="1" baseline="30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8483E-6 L -0.00122 -0.372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xit" presetSubtype="4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64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65495E-6 L -2.77778E-6 0.377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38483E-6 L -0.00122 -0.37281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xit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65495E-6 L -2.77778E-6 0.3776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0" grpId="2" animBg="1"/>
      <p:bldP spid="70" grpId="3" animBg="1"/>
      <p:bldP spid="44" grpId="0"/>
      <p:bldP spid="72" grpId="0" animBg="1"/>
      <p:bldP spid="72" grpId="2" animBg="1"/>
      <p:bldP spid="84" grpId="0" animBg="1"/>
      <p:bldP spid="84" grpId="1" animBg="1"/>
      <p:bldP spid="84" grpId="2" animBg="1"/>
      <p:bldP spid="85" grpId="0" animBg="1"/>
      <p:bldP spid="85" grpId="1" animBg="1"/>
      <p:bldP spid="17" grpId="0"/>
      <p:bldP spid="18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1911</TotalTime>
  <Words>91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Objem hranolu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701</cp:revision>
  <dcterms:modified xsi:type="dcterms:W3CDTF">2011-06-07T12:10:59Z</dcterms:modified>
</cp:coreProperties>
</file>