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70" r:id="rId3"/>
    <p:sldId id="271" r:id="rId4"/>
    <p:sldId id="272" r:id="rId5"/>
    <p:sldId id="267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3300"/>
    <a:srgbClr val="FF00FF"/>
    <a:srgbClr val="CCCC00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5.wav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12968" cy="4176464"/>
          </a:xfrm>
        </p:spPr>
        <p:txBody>
          <a:bodyPr>
            <a:noAutofit/>
          </a:bodyPr>
          <a:lstStyle/>
          <a:p>
            <a:pPr algn="ctr"/>
            <a:r>
              <a:rPr lang="cs-CZ" sz="12600" b="1" dirty="0" smtClean="0">
                <a:solidFill>
                  <a:srgbClr val="00B0F0"/>
                </a:solidFill>
              </a:rPr>
              <a:t>Hranoly - shrnutí</a:t>
            </a:r>
            <a:endParaRPr lang="cs-CZ" sz="12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26398" y="4787860"/>
            <a:ext cx="3751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VY_32_INOVACE_59_hranoly_shrnuti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ovéPole 70"/>
          <p:cNvSpPr txBox="1"/>
          <p:nvPr/>
        </p:nvSpPr>
        <p:spPr>
          <a:xfrm>
            <a:off x="5508104" y="4714884"/>
            <a:ext cx="3312368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</a:rPr>
              <a:t>výška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51" name="Pravá složená závorka 50"/>
          <p:cNvSpPr/>
          <p:nvPr/>
        </p:nvSpPr>
        <p:spPr>
          <a:xfrm>
            <a:off x="4139952" y="1196752"/>
            <a:ext cx="360040" cy="2592288"/>
          </a:xfrm>
          <a:prstGeom prst="rightBrace">
            <a:avLst>
              <a:gd name="adj1" fmla="val 92825"/>
              <a:gd name="adj2" fmla="val 50000"/>
            </a:avLst>
          </a:prstGeom>
          <a:ln w="698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997235">
            <a:off x="725915" y="753297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FF000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5400000" flipV="1">
            <a:off x="1499219" y="3356993"/>
            <a:ext cx="4608509" cy="432049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31"/>
          <p:cNvGrpSpPr/>
          <p:nvPr/>
        </p:nvGrpSpPr>
        <p:grpSpPr>
          <a:xfrm>
            <a:off x="491105" y="764704"/>
            <a:ext cx="3515866" cy="5129543"/>
            <a:chOff x="539552" y="764704"/>
            <a:chExt cx="3515866" cy="5129543"/>
          </a:xfrm>
        </p:grpSpPr>
        <p:sp>
          <p:nvSpPr>
            <p:cNvPr id="13" name="Rovnoramenný trojúhelník 12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54" idx="2"/>
                <a:endCxn id="5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>
              <a:stCxn id="13" idx="4"/>
              <a:endCxn id="5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6" name="Přímá spojovací čára 45"/>
          <p:cNvCxnSpPr/>
          <p:nvPr/>
        </p:nvCxnSpPr>
        <p:spPr>
          <a:xfrm rot="5400000">
            <a:off x="-818142" y="3659619"/>
            <a:ext cx="2574846" cy="3473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54" idx="2"/>
            <a:endCxn id="54" idx="4"/>
          </p:cNvCxnSpPr>
          <p:nvPr/>
        </p:nvCxnSpPr>
        <p:spPr>
          <a:xfrm rot="16200000" flipH="1">
            <a:off x="1583537" y="3872100"/>
            <a:ext cx="929714" cy="3114578"/>
          </a:xfrm>
          <a:prstGeom prst="line">
            <a:avLst/>
          </a:prstGeom>
          <a:ln w="1270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4716016" y="1484784"/>
            <a:ext cx="576064" cy="57606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čára 52"/>
          <p:cNvCxnSpPr/>
          <p:nvPr/>
        </p:nvCxnSpPr>
        <p:spPr>
          <a:xfrm>
            <a:off x="5580112" y="2060848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Elipsa 54"/>
          <p:cNvSpPr/>
          <p:nvPr/>
        </p:nvSpPr>
        <p:spPr>
          <a:xfrm>
            <a:off x="4716016" y="2348880"/>
            <a:ext cx="576064" cy="576064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ovací čára 55"/>
          <p:cNvCxnSpPr/>
          <p:nvPr/>
        </p:nvCxnSpPr>
        <p:spPr>
          <a:xfrm>
            <a:off x="5580112" y="2924944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Elipsa 56"/>
          <p:cNvSpPr/>
          <p:nvPr/>
        </p:nvSpPr>
        <p:spPr>
          <a:xfrm>
            <a:off x="4716016" y="3212976"/>
            <a:ext cx="576064" cy="576064"/>
          </a:xfrm>
          <a:prstGeom prst="ellipse">
            <a:avLst/>
          </a:prstGeom>
          <a:solidFill>
            <a:srgbClr val="FF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/>
          <p:nvPr/>
        </p:nvCxnSpPr>
        <p:spPr>
          <a:xfrm>
            <a:off x="5580112" y="3789040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Elipsa 58"/>
          <p:cNvSpPr/>
          <p:nvPr/>
        </p:nvSpPr>
        <p:spPr>
          <a:xfrm>
            <a:off x="4716016" y="4077072"/>
            <a:ext cx="576064" cy="576064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5580112" y="4653136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Elipsa 60"/>
          <p:cNvSpPr/>
          <p:nvPr/>
        </p:nvSpPr>
        <p:spPr>
          <a:xfrm>
            <a:off x="4716016" y="4941168"/>
            <a:ext cx="576064" cy="576064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Přímá spojovací čára 63"/>
          <p:cNvCxnSpPr/>
          <p:nvPr/>
        </p:nvCxnSpPr>
        <p:spPr>
          <a:xfrm>
            <a:off x="5580112" y="5517232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-71470" y="76778"/>
            <a:ext cx="9284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vyznačeno danou barvou?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508104" y="1340768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podstava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508104" y="2276872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50"/>
                </a:solidFill>
              </a:rPr>
              <a:t>boční stěna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508104" y="3966155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boční hrana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286380" y="3225170"/>
            <a:ext cx="37861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</a:rPr>
              <a:t>hrana podstavy</a:t>
            </a:r>
            <a:endParaRPr lang="cs-CZ" sz="4000" b="1" dirty="0">
              <a:solidFill>
                <a:srgbClr val="FF00FF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788024" y="146288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788024" y="2303665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716016" y="316461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690964" y="404264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716016" y="491926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5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67" grpId="0"/>
      <p:bldP spid="68" grpId="0"/>
      <p:bldP spid="69" grpId="0"/>
      <p:bldP spid="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Přímá spojovací čára 52"/>
          <p:cNvCxnSpPr/>
          <p:nvPr/>
        </p:nvCxnSpPr>
        <p:spPr>
          <a:xfrm>
            <a:off x="5508104" y="1916832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Elipsa 56"/>
          <p:cNvSpPr/>
          <p:nvPr/>
        </p:nvSpPr>
        <p:spPr>
          <a:xfrm>
            <a:off x="395536" y="3477363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/>
          <p:nvPr/>
        </p:nvCxnSpPr>
        <p:spPr>
          <a:xfrm>
            <a:off x="1043608" y="4077072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Elipsa 58"/>
          <p:cNvSpPr/>
          <p:nvPr/>
        </p:nvSpPr>
        <p:spPr>
          <a:xfrm>
            <a:off x="4775498" y="5482802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-58032" y="-27384"/>
            <a:ext cx="926010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na obrázcích vyznačeno žlutě?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508104" y="620688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síť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4775498" y="81166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4860032" y="76470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428596" y="651970"/>
            <a:ext cx="3816425" cy="2561006"/>
            <a:chOff x="323528" y="1553644"/>
            <a:chExt cx="3816425" cy="2561006"/>
          </a:xfrm>
        </p:grpSpPr>
        <p:grpSp>
          <p:nvGrpSpPr>
            <p:cNvPr id="37" name="Skupina 36"/>
            <p:cNvGrpSpPr/>
            <p:nvPr/>
          </p:nvGrpSpPr>
          <p:grpSpPr>
            <a:xfrm>
              <a:off x="323528" y="2420888"/>
              <a:ext cx="3816425" cy="839044"/>
              <a:chOff x="4427984" y="2708920"/>
              <a:chExt cx="4580738" cy="1080120"/>
            </a:xfrm>
            <a:solidFill>
              <a:srgbClr val="FFFF00"/>
            </a:solidFill>
          </p:grpSpPr>
          <p:sp>
            <p:nvSpPr>
              <p:cNvPr id="38" name="Obdélník 37"/>
              <p:cNvSpPr/>
              <p:nvPr/>
            </p:nvSpPr>
            <p:spPr>
              <a:xfrm>
                <a:off x="7236296" y="2708920"/>
                <a:ext cx="1772426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427984" y="2708920"/>
                <a:ext cx="2310802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6084167" y="2708920"/>
                <a:ext cx="1656185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1" name="Rovnoramenný trojúhelník 40"/>
            <p:cNvSpPr/>
            <p:nvPr/>
          </p:nvSpPr>
          <p:spPr>
            <a:xfrm>
              <a:off x="1691679" y="1553644"/>
              <a:ext cx="1389724" cy="867244"/>
            </a:xfrm>
            <a:prstGeom prst="triangle">
              <a:avLst>
                <a:gd name="adj" fmla="val 70072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 flipV="1">
              <a:off x="1704205" y="3250554"/>
              <a:ext cx="1377197" cy="864096"/>
            </a:xfrm>
            <a:prstGeom prst="triangle">
              <a:avLst>
                <a:gd name="adj" fmla="val 70072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9" name="Přímá spojovací čára 48"/>
          <p:cNvCxnSpPr/>
          <p:nvPr/>
        </p:nvCxnSpPr>
        <p:spPr>
          <a:xfrm>
            <a:off x="5508104" y="2492896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5508104" y="1340768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1" name="Skupina 80"/>
          <p:cNvGrpSpPr/>
          <p:nvPr/>
        </p:nvGrpSpPr>
        <p:grpSpPr>
          <a:xfrm>
            <a:off x="4860032" y="2564904"/>
            <a:ext cx="3816424" cy="2561006"/>
            <a:chOff x="251519" y="2452170"/>
            <a:chExt cx="3816424" cy="2561006"/>
          </a:xfrm>
        </p:grpSpPr>
        <p:grpSp>
          <p:nvGrpSpPr>
            <p:cNvPr id="63" name="Skupina 36"/>
            <p:cNvGrpSpPr/>
            <p:nvPr/>
          </p:nvGrpSpPr>
          <p:grpSpPr>
            <a:xfrm>
              <a:off x="251519" y="3319414"/>
              <a:ext cx="3816424" cy="839044"/>
              <a:chOff x="4427984" y="2708920"/>
              <a:chExt cx="4580738" cy="1080120"/>
            </a:xfrm>
            <a:solidFill>
              <a:srgbClr val="FFFF00"/>
            </a:solidFill>
          </p:grpSpPr>
          <p:sp>
            <p:nvSpPr>
              <p:cNvPr id="78" name="Obdélník 77"/>
              <p:cNvSpPr/>
              <p:nvPr/>
            </p:nvSpPr>
            <p:spPr>
              <a:xfrm>
                <a:off x="7236296" y="2708920"/>
                <a:ext cx="1772426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>
                <a:off x="4427984" y="2708920"/>
                <a:ext cx="2310802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6084167" y="2708920"/>
                <a:ext cx="1656185" cy="108012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6" name="Rovnoramenný trojúhelník 65"/>
            <p:cNvSpPr/>
            <p:nvPr/>
          </p:nvSpPr>
          <p:spPr>
            <a:xfrm>
              <a:off x="1619671" y="2452170"/>
              <a:ext cx="1389724" cy="867244"/>
            </a:xfrm>
            <a:prstGeom prst="triangle">
              <a:avLst>
                <a:gd name="adj" fmla="val 70072"/>
              </a:avLst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Rovnoramenný trojúhelník 76"/>
            <p:cNvSpPr/>
            <p:nvPr/>
          </p:nvSpPr>
          <p:spPr>
            <a:xfrm flipV="1">
              <a:off x="1632197" y="4149080"/>
              <a:ext cx="1377197" cy="864096"/>
            </a:xfrm>
            <a:prstGeom prst="triangle">
              <a:avLst>
                <a:gd name="adj" fmla="val 70072"/>
              </a:avLst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3" name="TextovéPole 82"/>
          <p:cNvSpPr txBox="1"/>
          <p:nvPr/>
        </p:nvSpPr>
        <p:spPr>
          <a:xfrm>
            <a:off x="467544" y="342900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860032" y="5446965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cxnSp>
        <p:nvCxnSpPr>
          <p:cNvPr id="85" name="Přímá spojovací čára 84"/>
          <p:cNvCxnSpPr/>
          <p:nvPr/>
        </p:nvCxnSpPr>
        <p:spPr>
          <a:xfrm>
            <a:off x="5580112" y="6021288"/>
            <a:ext cx="32403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7" name="Skupina 36"/>
          <p:cNvGrpSpPr/>
          <p:nvPr/>
        </p:nvGrpSpPr>
        <p:grpSpPr>
          <a:xfrm>
            <a:off x="571472" y="5088332"/>
            <a:ext cx="3816424" cy="839044"/>
            <a:chOff x="4427984" y="2708920"/>
            <a:chExt cx="4580738" cy="1080120"/>
          </a:xfrm>
          <a:solidFill>
            <a:srgbClr val="00B0F0"/>
          </a:solidFill>
        </p:grpSpPr>
        <p:sp>
          <p:nvSpPr>
            <p:cNvPr id="90" name="Obdélník 89"/>
            <p:cNvSpPr/>
            <p:nvPr/>
          </p:nvSpPr>
          <p:spPr>
            <a:xfrm>
              <a:off x="7236296" y="2708920"/>
              <a:ext cx="1772426" cy="108012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4427984" y="2708920"/>
              <a:ext cx="2310802" cy="108012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délník 91"/>
            <p:cNvSpPr/>
            <p:nvPr/>
          </p:nvSpPr>
          <p:spPr>
            <a:xfrm>
              <a:off x="6084167" y="2708920"/>
              <a:ext cx="1656185" cy="108012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8" name="Rovnoramenný trojúhelník 87"/>
          <p:cNvSpPr/>
          <p:nvPr/>
        </p:nvSpPr>
        <p:spPr>
          <a:xfrm>
            <a:off x="1941320" y="4221088"/>
            <a:ext cx="1389724" cy="867244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Rovnoramenný trojúhelník 88"/>
          <p:cNvSpPr/>
          <p:nvPr/>
        </p:nvSpPr>
        <p:spPr>
          <a:xfrm flipV="1">
            <a:off x="1941320" y="5930524"/>
            <a:ext cx="1377197" cy="864096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5508104" y="1229851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trojbokého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508104" y="1805915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hranolu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971600" y="3318083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plášť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5508104" y="5229200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podstavy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72000" y="1428736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ČEHO?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93" grpId="0"/>
      <p:bldP spid="94" grpId="0"/>
      <p:bldP spid="95" grpId="0"/>
      <p:bldP spid="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Kosoúhelník 70"/>
          <p:cNvSpPr/>
          <p:nvPr/>
        </p:nvSpPr>
        <p:spPr>
          <a:xfrm rot="5400000" flipV="1">
            <a:off x="1367405" y="4021433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5400000" flipV="1">
            <a:off x="1390429" y="4025489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9704770">
            <a:off x="152874" y="3012801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1778850" flipH="1">
            <a:off x="220273" y="3772471"/>
            <a:ext cx="2991872" cy="1900384"/>
          </a:xfrm>
          <a:prstGeom prst="parallelogram">
            <a:avLst>
              <a:gd name="adj" fmla="val 2892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9704770">
            <a:off x="174778" y="2979279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1778850" flipH="1">
            <a:off x="242177" y="3776527"/>
            <a:ext cx="2991872" cy="1900384"/>
          </a:xfrm>
          <a:prstGeom prst="parallelogram">
            <a:avLst>
              <a:gd name="adj" fmla="val 2892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>
            <a:stCxn id="55" idx="2"/>
            <a:endCxn id="55" idx="0"/>
          </p:cNvCxnSpPr>
          <p:nvPr/>
        </p:nvCxnSpPr>
        <p:spPr>
          <a:xfrm rot="5400000" flipH="1" flipV="1">
            <a:off x="1422739" y="3588599"/>
            <a:ext cx="882931" cy="2651617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ovnoramenný trojúhelník 72"/>
          <p:cNvSpPr/>
          <p:nvPr/>
        </p:nvSpPr>
        <p:spPr>
          <a:xfrm>
            <a:off x="5436096" y="1077788"/>
            <a:ext cx="1776386" cy="1416583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 flipV="1">
            <a:off x="5436096" y="4419397"/>
            <a:ext cx="1761023" cy="1410919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5436096" y="1077788"/>
            <a:ext cx="1776386" cy="1416583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 flipV="1">
            <a:off x="5436096" y="4419397"/>
            <a:ext cx="1761023" cy="1410919"/>
          </a:xfrm>
          <a:prstGeom prst="triangle">
            <a:avLst>
              <a:gd name="adj" fmla="val 70072"/>
            </a:avLst>
          </a:prstGeom>
          <a:solidFill>
            <a:srgbClr val="FFFF00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 rot="997235">
            <a:off x="716517" y="2157700"/>
            <a:ext cx="2487065" cy="1600655"/>
          </a:xfrm>
          <a:prstGeom prst="triangle">
            <a:avLst>
              <a:gd name="adj" fmla="val 93993"/>
            </a:avLst>
          </a:prstGeom>
          <a:solidFill>
            <a:srgbClr val="FFFF0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42844" y="-27384"/>
            <a:ext cx="88835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Trojboký hranol, jeho síť a povrch: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pSp>
        <p:nvGrpSpPr>
          <p:cNvPr id="3" name="Skupina 36"/>
          <p:cNvGrpSpPr/>
          <p:nvPr/>
        </p:nvGrpSpPr>
        <p:grpSpPr>
          <a:xfrm>
            <a:off x="3707904" y="2492897"/>
            <a:ext cx="4968553" cy="1944216"/>
            <a:chOff x="4427984" y="2708920"/>
            <a:chExt cx="4580739" cy="1080120"/>
          </a:xfrm>
          <a:solidFill>
            <a:srgbClr val="FFFF00"/>
          </a:solidFill>
        </p:grpSpPr>
        <p:sp>
          <p:nvSpPr>
            <p:cNvPr id="38" name="Obdélník 37"/>
            <p:cNvSpPr/>
            <p:nvPr/>
          </p:nvSpPr>
          <p:spPr>
            <a:xfrm>
              <a:off x="6353222" y="2708920"/>
              <a:ext cx="2655501" cy="1080120"/>
            </a:xfrm>
            <a:prstGeom prst="rect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427984" y="2708920"/>
              <a:ext cx="2310802" cy="1080120"/>
            </a:xfrm>
            <a:prstGeom prst="rect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6021284" y="2708920"/>
              <a:ext cx="1656185" cy="1080120"/>
            </a:xfrm>
            <a:prstGeom prst="rect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Rovnoramenný trojúhelník 42"/>
          <p:cNvSpPr/>
          <p:nvPr/>
        </p:nvSpPr>
        <p:spPr>
          <a:xfrm rot="997235">
            <a:off x="718739" y="4160117"/>
            <a:ext cx="2469778" cy="1613670"/>
          </a:xfrm>
          <a:prstGeom prst="triangle">
            <a:avLst>
              <a:gd name="adj" fmla="val 93341"/>
            </a:avLst>
          </a:prstGeom>
          <a:solidFill>
            <a:srgbClr val="FFFF0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539552" y="2170435"/>
            <a:ext cx="2651770" cy="3888431"/>
            <a:chOff x="539552" y="764704"/>
            <a:chExt cx="3515866" cy="5129543"/>
          </a:xfrm>
        </p:grpSpPr>
        <p:sp>
          <p:nvSpPr>
            <p:cNvPr id="47" name="Rovnoramenný trojúhelník 46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5" name="Rovnoramenný trojúhelník 54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6" name="Přímá spojovací čára 55"/>
              <p:cNvCxnSpPr>
                <a:stCxn id="55" idx="2"/>
                <a:endCxn id="55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ovací čára 59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1" name="Přímá spojovací čára 50"/>
            <p:cNvCxnSpPr>
              <a:stCxn id="47" idx="4"/>
              <a:endCxn id="55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" name="TextovéPole 74"/>
          <p:cNvSpPr txBox="1"/>
          <p:nvPr/>
        </p:nvSpPr>
        <p:spPr>
          <a:xfrm>
            <a:off x="251520" y="692696"/>
            <a:ext cx="3816424" cy="92333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 = 2.S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p</a:t>
            </a:r>
            <a:r>
              <a:rPr lang="cs-CZ" sz="5400" b="1" dirty="0" smtClean="0">
                <a:solidFill>
                  <a:srgbClr val="FF0000"/>
                </a:solidFill>
              </a:rPr>
              <a:t> + S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pl</a:t>
            </a:r>
            <a:endParaRPr lang="cs-CZ" sz="5400" b="1" u="sng" baseline="-25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86182" y="5534561"/>
            <a:ext cx="38576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cm</a:t>
            </a:r>
            <a:r>
              <a:rPr lang="cs-CZ" sz="8000" b="1" baseline="30000" dirty="0" smtClean="0">
                <a:solidFill>
                  <a:srgbClr val="00B0F0"/>
                </a:solidFill>
              </a:rPr>
              <a:t>2  </a:t>
            </a:r>
            <a:r>
              <a:rPr lang="cs-CZ" sz="8000" b="1" dirty="0" smtClean="0">
                <a:solidFill>
                  <a:srgbClr val="00B0F0"/>
                </a:solidFill>
              </a:rPr>
              <a:t>,…</a:t>
            </a:r>
            <a:endParaRPr lang="cs-CZ" sz="8000" b="1" baseline="30000" dirty="0">
              <a:solidFill>
                <a:srgbClr val="00B0F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539552" y="5373216"/>
            <a:ext cx="2353960" cy="689381"/>
          </a:xfrm>
          <a:prstGeom prst="line">
            <a:avLst/>
          </a:prstGeom>
          <a:ln w="1270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3707904" y="4434214"/>
            <a:ext cx="1728392" cy="2898"/>
          </a:xfrm>
          <a:prstGeom prst="line">
            <a:avLst/>
          </a:prstGeom>
          <a:ln w="1270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endCxn id="38" idx="2"/>
          </p:cNvCxnSpPr>
          <p:nvPr/>
        </p:nvCxnSpPr>
        <p:spPr>
          <a:xfrm>
            <a:off x="5436096" y="4437112"/>
            <a:ext cx="1800201" cy="1"/>
          </a:xfrm>
          <a:prstGeom prst="line">
            <a:avLst/>
          </a:prstGeom>
          <a:ln w="1270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55" idx="0"/>
            <a:endCxn id="43" idx="4"/>
          </p:cNvCxnSpPr>
          <p:nvPr/>
        </p:nvCxnSpPr>
        <p:spPr>
          <a:xfrm rot="16200000" flipH="1" flipV="1">
            <a:off x="2237901" y="5141183"/>
            <a:ext cx="1620354" cy="283872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0800000">
            <a:off x="7227518" y="4434215"/>
            <a:ext cx="1448940" cy="2899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Pravá složená závorka 65"/>
          <p:cNvSpPr/>
          <p:nvPr/>
        </p:nvSpPr>
        <p:spPr>
          <a:xfrm rot="16200000">
            <a:off x="6012160" y="1700808"/>
            <a:ext cx="360040" cy="4968552"/>
          </a:xfrm>
          <a:prstGeom prst="rightBrace">
            <a:avLst>
              <a:gd name="adj1" fmla="val 92825"/>
              <a:gd name="adj2" fmla="val 50000"/>
            </a:avLst>
          </a:prstGeom>
          <a:ln w="698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3635896" y="3163615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obvod podstavy O</a:t>
            </a:r>
            <a:r>
              <a:rPr lang="cs-CZ" sz="4400" b="1" baseline="-25000" dirty="0" smtClean="0">
                <a:solidFill>
                  <a:srgbClr val="00B050"/>
                </a:solidFill>
              </a:rPr>
              <a:t>p</a:t>
            </a:r>
            <a:endParaRPr lang="cs-CZ" sz="4400" b="1" baseline="-25000" dirty="0">
              <a:solidFill>
                <a:srgbClr val="00B05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8604448" y="292494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v</a:t>
            </a:r>
            <a:endParaRPr lang="cs-CZ" sz="4400" b="1" baseline="30000" dirty="0">
              <a:solidFill>
                <a:srgbClr val="00B05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51520" y="1666378"/>
            <a:ext cx="4392488" cy="92333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 = 2.S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p</a:t>
            </a:r>
            <a:r>
              <a:rPr lang="cs-CZ" sz="5400" b="1" dirty="0" smtClean="0">
                <a:solidFill>
                  <a:srgbClr val="FF0000"/>
                </a:solidFill>
              </a:rPr>
              <a:t> + </a:t>
            </a:r>
            <a:r>
              <a:rPr lang="cs-CZ" sz="5400" b="1" dirty="0" err="1" smtClean="0">
                <a:solidFill>
                  <a:srgbClr val="00B050"/>
                </a:solidFill>
              </a:rPr>
              <a:t>O</a:t>
            </a:r>
            <a:r>
              <a:rPr lang="cs-CZ" sz="5400" b="1" baseline="-25000" dirty="0" err="1" smtClean="0">
                <a:solidFill>
                  <a:srgbClr val="00B050"/>
                </a:solidFill>
              </a:rPr>
              <a:t>p</a:t>
            </a:r>
            <a:r>
              <a:rPr lang="cs-CZ" sz="5400" b="1" dirty="0" err="1" smtClean="0">
                <a:solidFill>
                  <a:srgbClr val="FF0000"/>
                </a:solidFill>
              </a:rPr>
              <a:t>.</a:t>
            </a:r>
            <a:r>
              <a:rPr lang="cs-CZ" sz="5400" b="1" dirty="0" err="1" smtClean="0">
                <a:solidFill>
                  <a:srgbClr val="00B050"/>
                </a:solidFill>
              </a:rPr>
              <a:t>v</a:t>
            </a:r>
            <a:endParaRPr lang="cs-CZ" sz="5400" b="1" u="sng" baseline="-25000" dirty="0">
              <a:solidFill>
                <a:srgbClr val="00B05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059832" y="292494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v</a:t>
            </a:r>
            <a:endParaRPr lang="cs-CZ" sz="4400" b="1" baseline="30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24C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24C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24C0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24C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00"/>
                            </p:stCondLst>
                            <p:childTnLst>
                              <p:par>
                                <p:cTn id="1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45" grpId="0" animBg="1"/>
      <p:bldP spid="45" grpId="1" animBg="1"/>
      <p:bldP spid="68" grpId="0" animBg="1"/>
      <p:bldP spid="70" grpId="0" animBg="1"/>
      <p:bldP spid="67" grpId="0" animBg="1"/>
      <p:bldP spid="62" grpId="0" animBg="1"/>
      <p:bldP spid="62" grpId="1" animBg="1"/>
      <p:bldP spid="41" grpId="0" animBg="1"/>
      <p:bldP spid="44" grpId="0" animBg="1"/>
      <p:bldP spid="63" grpId="1" animBg="1"/>
      <p:bldP spid="63" grpId="2" animBg="1"/>
      <p:bldP spid="43" grpId="0" animBg="1"/>
      <p:bldP spid="43" grpId="1" animBg="1"/>
      <p:bldP spid="75" grpId="0" animBg="1"/>
      <p:bldP spid="29" grpId="0"/>
      <p:bldP spid="66" grpId="0" animBg="1"/>
      <p:bldP spid="69" grpId="0"/>
      <p:bldP spid="72" grpId="0"/>
      <p:bldP spid="76" grpId="0" animBg="1"/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ovnoramenný trojúhelník 84"/>
          <p:cNvSpPr/>
          <p:nvPr/>
        </p:nvSpPr>
        <p:spPr>
          <a:xfrm rot="997235">
            <a:off x="4724789" y="2752547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Rovnoramenný trojúhelník 85"/>
          <p:cNvSpPr/>
          <p:nvPr/>
        </p:nvSpPr>
        <p:spPr>
          <a:xfrm rot="997235">
            <a:off x="4735658" y="160259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33"/>
          <p:cNvCxnSpPr/>
          <p:nvPr/>
        </p:nvCxnSpPr>
        <p:spPr>
          <a:xfrm rot="16200000" flipV="1">
            <a:off x="261416" y="2450627"/>
            <a:ext cx="2219918" cy="200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7"/>
          <p:cNvCxnSpPr/>
          <p:nvPr/>
        </p:nvCxnSpPr>
        <p:spPr>
          <a:xfrm flipV="1">
            <a:off x="997044" y="3570401"/>
            <a:ext cx="374231" cy="328491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18"/>
          <p:cNvCxnSpPr/>
          <p:nvPr/>
        </p:nvCxnSpPr>
        <p:spPr>
          <a:xfrm flipV="1">
            <a:off x="1358749" y="3541685"/>
            <a:ext cx="1668910" cy="16190"/>
          </a:xfrm>
          <a:prstGeom prst="line">
            <a:avLst/>
          </a:prstGeom>
          <a:ln w="25400">
            <a:solidFill>
              <a:srgbClr val="FF33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0"/>
          <p:cNvSpPr txBox="1">
            <a:spLocks noChangeArrowheads="1"/>
          </p:cNvSpPr>
          <p:nvPr/>
        </p:nvSpPr>
        <p:spPr bwMode="auto">
          <a:xfrm>
            <a:off x="1343854" y="3973732"/>
            <a:ext cx="12362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 dirty="0" smtClean="0"/>
              <a:t>3 </a:t>
            </a:r>
            <a:r>
              <a:rPr lang="cs-CZ" sz="3600" b="1" dirty="0"/>
              <a:t>cm</a:t>
            </a: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2955651" y="3541684"/>
            <a:ext cx="111921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 b="1" dirty="0" smtClean="0"/>
              <a:t>2 cm</a:t>
            </a:r>
            <a:endParaRPr lang="cs-CZ" sz="3200" b="1" dirty="0"/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3099667" y="2317548"/>
            <a:ext cx="111921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 b="1" dirty="0"/>
              <a:t>4</a:t>
            </a:r>
            <a:r>
              <a:rPr lang="cs-CZ" sz="3200" b="1" dirty="0" smtClean="0"/>
              <a:t> </a:t>
            </a:r>
            <a:r>
              <a:rPr lang="cs-CZ" sz="3200" b="1" dirty="0"/>
              <a:t>cm</a:t>
            </a:r>
          </a:p>
        </p:txBody>
      </p:sp>
      <p:sp>
        <p:nvSpPr>
          <p:cNvPr id="109" name="Krychle 108"/>
          <p:cNvSpPr/>
          <p:nvPr/>
        </p:nvSpPr>
        <p:spPr>
          <a:xfrm>
            <a:off x="1188887" y="3011605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Krychle 110"/>
          <p:cNvSpPr/>
          <p:nvPr/>
        </p:nvSpPr>
        <p:spPr>
          <a:xfrm>
            <a:off x="1724248" y="300319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Krychle 109"/>
          <p:cNvSpPr/>
          <p:nvPr/>
        </p:nvSpPr>
        <p:spPr>
          <a:xfrm>
            <a:off x="2271521" y="3003197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999467" y="3177525"/>
            <a:ext cx="748693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Krychle 106"/>
          <p:cNvSpPr/>
          <p:nvPr/>
        </p:nvSpPr>
        <p:spPr>
          <a:xfrm>
            <a:off x="1570854" y="316911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Krychle 107"/>
          <p:cNvSpPr/>
          <p:nvPr/>
        </p:nvSpPr>
        <p:spPr>
          <a:xfrm>
            <a:off x="2109340" y="316911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7"/>
          <p:cNvCxnSpPr/>
          <p:nvPr/>
        </p:nvCxnSpPr>
        <p:spPr>
          <a:xfrm flipV="1">
            <a:off x="2662806" y="3557875"/>
            <a:ext cx="349379" cy="35720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Krychle 27"/>
          <p:cNvSpPr/>
          <p:nvPr/>
        </p:nvSpPr>
        <p:spPr>
          <a:xfrm>
            <a:off x="1188887" y="245744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1724248" y="2461565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2271521" y="2461564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1011435" y="2635892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1558328" y="2627485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2096814" y="2627485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1178449" y="192307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1726336" y="191467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2273609" y="1914670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1013523" y="208899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1560416" y="208059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2098902" y="208059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1188887" y="136891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1724248" y="136051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2271521" y="1360510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1011435" y="153483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1558328" y="152643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2096814" y="1526431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14"/>
          <p:cNvCxnSpPr/>
          <p:nvPr/>
        </p:nvCxnSpPr>
        <p:spPr>
          <a:xfrm rot="5400000">
            <a:off x="1901805" y="2451148"/>
            <a:ext cx="2220760" cy="0"/>
          </a:xfrm>
          <a:prstGeom prst="line">
            <a:avLst/>
          </a:prstGeom>
          <a:ln w="38100">
            <a:solidFill>
              <a:srgbClr val="FF33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33"/>
          <p:cNvCxnSpPr/>
          <p:nvPr/>
        </p:nvCxnSpPr>
        <p:spPr>
          <a:xfrm rot="16200000" flipV="1">
            <a:off x="-104606" y="2804127"/>
            <a:ext cx="2189231" cy="14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40"/>
          <p:cNvCxnSpPr/>
          <p:nvPr/>
        </p:nvCxnSpPr>
        <p:spPr>
          <a:xfrm rot="16200000" flipV="1">
            <a:off x="1560876" y="2804604"/>
            <a:ext cx="2182275" cy="61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32"/>
          <p:cNvCxnSpPr/>
          <p:nvPr/>
        </p:nvCxnSpPr>
        <p:spPr>
          <a:xfrm flipV="1">
            <a:off x="995494" y="1704023"/>
            <a:ext cx="1653436" cy="125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32"/>
          <p:cNvCxnSpPr/>
          <p:nvPr/>
        </p:nvCxnSpPr>
        <p:spPr>
          <a:xfrm flipV="1">
            <a:off x="1362097" y="1343866"/>
            <a:ext cx="1653436" cy="125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9"/>
          <p:cNvCxnSpPr/>
          <p:nvPr/>
        </p:nvCxnSpPr>
        <p:spPr>
          <a:xfrm flipV="1">
            <a:off x="971600" y="1353294"/>
            <a:ext cx="412201" cy="36720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9"/>
          <p:cNvCxnSpPr/>
          <p:nvPr/>
        </p:nvCxnSpPr>
        <p:spPr>
          <a:xfrm flipV="1">
            <a:off x="2627984" y="1365820"/>
            <a:ext cx="384201" cy="35777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31"/>
          <p:cNvCxnSpPr/>
          <p:nvPr/>
        </p:nvCxnSpPr>
        <p:spPr>
          <a:xfrm>
            <a:off x="983055" y="3920346"/>
            <a:ext cx="1678401" cy="78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179512" y="4786322"/>
            <a:ext cx="4176464" cy="132343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V = S</a:t>
            </a:r>
            <a:r>
              <a:rPr lang="cs-CZ" sz="8000" b="1" baseline="-25000" dirty="0" smtClean="0">
                <a:solidFill>
                  <a:srgbClr val="FF0000"/>
                </a:solidFill>
              </a:rPr>
              <a:t>p</a:t>
            </a:r>
            <a:r>
              <a:rPr lang="cs-CZ" sz="8000" b="1" dirty="0" smtClean="0">
                <a:solidFill>
                  <a:srgbClr val="FF0000"/>
                </a:solidFill>
              </a:rPr>
              <a:t> . v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528" y="44624"/>
            <a:ext cx="3391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   Objem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500562" y="5463147"/>
            <a:ext cx="38576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cm</a:t>
            </a:r>
            <a:r>
              <a:rPr lang="cs-CZ" sz="8000" b="1" baseline="30000" dirty="0" smtClean="0">
                <a:solidFill>
                  <a:srgbClr val="00B0F0"/>
                </a:solidFill>
              </a:rPr>
              <a:t>3  </a:t>
            </a:r>
            <a:r>
              <a:rPr lang="cs-CZ" sz="8000" b="1" dirty="0" smtClean="0">
                <a:solidFill>
                  <a:srgbClr val="00B0F0"/>
                </a:solidFill>
              </a:rPr>
              <a:t>,…</a:t>
            </a:r>
            <a:endParaRPr lang="cs-CZ" sz="8000" b="1" baseline="30000" dirty="0">
              <a:solidFill>
                <a:srgbClr val="00B0F0"/>
              </a:solidFill>
            </a:endParaRPr>
          </a:p>
        </p:txBody>
      </p:sp>
      <p:sp>
        <p:nvSpPr>
          <p:cNvPr id="66" name="Rovnoramenný trojúhelník 65"/>
          <p:cNvSpPr/>
          <p:nvPr/>
        </p:nvSpPr>
        <p:spPr>
          <a:xfrm rot="997235">
            <a:off x="4748350" y="2752547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 rot="997235">
            <a:off x="4759219" y="160259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" name="Skupina 67"/>
          <p:cNvGrpSpPr/>
          <p:nvPr/>
        </p:nvGrpSpPr>
        <p:grpSpPr>
          <a:xfrm>
            <a:off x="4513540" y="171665"/>
            <a:ext cx="3515866" cy="5129543"/>
            <a:chOff x="539552" y="764704"/>
            <a:chExt cx="3515866" cy="5129543"/>
          </a:xfrm>
        </p:grpSpPr>
        <p:sp>
          <p:nvSpPr>
            <p:cNvPr id="69" name="Rovnoramenný trojúhelník 68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0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80" name="Rovnoramenný trojúhelník 79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2" name="Přímá spojovací čára 81"/>
              <p:cNvCxnSpPr>
                <a:stCxn id="80" idx="2"/>
                <a:endCxn id="80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čára 83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2" name="Přímá spojovací čára 71"/>
            <p:cNvCxnSpPr>
              <a:stCxn id="69" idx="4"/>
              <a:endCxn id="80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" name="TextovéPole 86"/>
          <p:cNvSpPr txBox="1"/>
          <p:nvPr/>
        </p:nvSpPr>
        <p:spPr>
          <a:xfrm>
            <a:off x="5695058" y="3534321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FF00"/>
                </a:solidFill>
              </a:rPr>
              <a:t>S</a:t>
            </a:r>
            <a:r>
              <a:rPr lang="cs-CZ" sz="8000" b="1" baseline="-25000" dirty="0" smtClean="0">
                <a:solidFill>
                  <a:srgbClr val="FFFF00"/>
                </a:solidFill>
              </a:rPr>
              <a:t>p</a:t>
            </a:r>
            <a:endParaRPr lang="cs-CZ" sz="8000" b="1" baseline="-25000" dirty="0">
              <a:solidFill>
                <a:srgbClr val="FFFF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172400" y="1484784"/>
            <a:ext cx="864096" cy="120032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</a:rPr>
              <a:t>v</a:t>
            </a:r>
            <a:endParaRPr lang="cs-CZ" sz="7200" b="1" baseline="30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8483E-6 L -0.00122 -0.37281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00"/>
                            </p:stCondLst>
                            <p:childTnLst>
                              <p:par>
                                <p:cTn id="120" presetID="22" presetClass="exit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500"/>
                            </p:stCondLst>
                            <p:childTnLst>
                              <p:par>
                                <p:cTn id="127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65495E-6 L -2.77778E-6 0.37766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500"/>
                            </p:stCondLst>
                            <p:childTnLst>
                              <p:par>
                                <p:cTn id="1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0"/>
                            </p:stCondLst>
                            <p:childTnLst>
                              <p:par>
                                <p:cTn id="134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8483E-6 L -0.00122 -0.37281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7000"/>
                            </p:stCondLst>
                            <p:childTnLst>
                              <p:par>
                                <p:cTn id="137" presetID="22" presetClass="exit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7500"/>
                            </p:stCondLst>
                            <p:childTnLst>
                              <p:par>
                                <p:cTn id="144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65495E-6 L -2.77778E-6 0.37766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500"/>
                            </p:stCondLst>
                            <p:childTnLst>
                              <p:par>
                                <p:cTn id="1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 animBg="1"/>
      <p:bldP spid="85" grpId="1" animBg="1"/>
      <p:bldP spid="85" grpId="2" animBg="1"/>
      <p:bldP spid="86" grpId="0" animBg="1"/>
      <p:bldP spid="86" grpId="1" animBg="1"/>
      <p:bldP spid="109" grpId="0" animBg="1"/>
      <p:bldP spid="111" grpId="0" animBg="1"/>
      <p:bldP spid="110" grpId="0" animBg="1"/>
      <p:bldP spid="10" grpId="0" animBg="1"/>
      <p:bldP spid="107" grpId="0" animBg="1"/>
      <p:bldP spid="108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3" grpId="0" animBg="1"/>
      <p:bldP spid="45" grpId="0" animBg="1"/>
      <p:bldP spid="47" grpId="0" animBg="1"/>
      <p:bldP spid="48" grpId="0" animBg="1"/>
      <p:bldP spid="49" grpId="0" animBg="1"/>
      <p:bldP spid="44" grpId="0" animBg="1"/>
      <p:bldP spid="52" grpId="0"/>
      <p:bldP spid="66" grpId="0" animBg="1"/>
      <p:bldP spid="66" grpId="1" animBg="1"/>
      <p:bldP spid="66" grpId="2" animBg="1"/>
      <p:bldP spid="67" grpId="0" animBg="1"/>
      <p:bldP spid="67" grpId="1" animBg="1"/>
      <p:bldP spid="87" grpId="0"/>
      <p:bldP spid="8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Obdélník 64"/>
          <p:cNvSpPr/>
          <p:nvPr/>
        </p:nvSpPr>
        <p:spPr>
          <a:xfrm>
            <a:off x="142844" y="-24"/>
            <a:ext cx="896412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Vypočítej povrch a objem hranolů: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285720" y="857232"/>
            <a:ext cx="2944978" cy="3941807"/>
            <a:chOff x="485501" y="764704"/>
            <a:chExt cx="2944978" cy="5184161"/>
          </a:xfrm>
        </p:grpSpPr>
        <p:sp>
          <p:nvSpPr>
            <p:cNvPr id="30" name="Rovnoramenný trojúhelník 29"/>
            <p:cNvSpPr/>
            <p:nvPr/>
          </p:nvSpPr>
          <p:spPr>
            <a:xfrm rot="997235">
              <a:off x="657974" y="764704"/>
              <a:ext cx="2761835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22"/>
            <p:cNvGrpSpPr/>
            <p:nvPr/>
          </p:nvGrpSpPr>
          <p:grpSpPr>
            <a:xfrm>
              <a:off x="485501" y="3356992"/>
              <a:ext cx="2944978" cy="2591872"/>
              <a:chOff x="571380" y="3201570"/>
              <a:chExt cx="3465918" cy="2591873"/>
            </a:xfrm>
          </p:grpSpPr>
          <p:sp>
            <p:nvSpPr>
              <p:cNvPr id="35" name="Rovnoramenný trojúhelník 34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ovací čára 35"/>
              <p:cNvCxnSpPr>
                <a:stCxn id="35" idx="2"/>
                <a:endCxn id="35" idx="4"/>
              </p:cNvCxnSpPr>
              <p:nvPr/>
            </p:nvCxnSpPr>
            <p:spPr>
              <a:xfrm rot="16200000" flipH="1">
                <a:off x="1609192" y="3716677"/>
                <a:ext cx="103895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/>
              <p:cNvCxnSpPr>
                <a:endCxn id="35" idx="4"/>
              </p:cNvCxnSpPr>
              <p:nvPr/>
            </p:nvCxnSpPr>
            <p:spPr>
              <a:xfrm rot="5400000">
                <a:off x="2781555" y="4537699"/>
                <a:ext cx="2160146" cy="351340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2" name="Přímá spojovací čára 31"/>
            <p:cNvCxnSpPr>
              <a:stCxn id="30" idx="4"/>
              <a:endCxn id="35" idx="4"/>
            </p:cNvCxnSpPr>
            <p:nvPr/>
          </p:nvCxnSpPr>
          <p:spPr>
            <a:xfrm rot="5400000">
              <a:off x="1835804" y="4652721"/>
              <a:ext cx="2592286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>
              <a:off x="2124679" y="253724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5400000">
              <a:off x="-810642" y="3639956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>
            <a:off x="5214942" y="1178799"/>
            <a:ext cx="3071834" cy="3821837"/>
            <a:chOff x="5286380" y="1189370"/>
            <a:chExt cx="3071834" cy="3821837"/>
          </a:xfrm>
        </p:grpSpPr>
        <p:sp>
          <p:nvSpPr>
            <p:cNvPr id="53" name="Lichoběžník 52"/>
            <p:cNvSpPr/>
            <p:nvPr/>
          </p:nvSpPr>
          <p:spPr>
            <a:xfrm>
              <a:off x="5286380" y="3850667"/>
              <a:ext cx="3040313" cy="1143008"/>
            </a:xfrm>
            <a:prstGeom prst="trapezoid">
              <a:avLst>
                <a:gd name="adj" fmla="val 55685"/>
              </a:avLst>
            </a:prstGeom>
            <a:noFill/>
            <a:ln w="44450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Lichoběžník 58"/>
            <p:cNvSpPr/>
            <p:nvPr/>
          </p:nvSpPr>
          <p:spPr>
            <a:xfrm>
              <a:off x="5292849" y="1214422"/>
              <a:ext cx="3040313" cy="1143008"/>
            </a:xfrm>
            <a:prstGeom prst="trapezoid">
              <a:avLst>
                <a:gd name="adj" fmla="val 55685"/>
              </a:avLst>
            </a:prstGeom>
            <a:noFill/>
            <a:ln w="44450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ovací čára 63"/>
            <p:cNvCxnSpPr/>
            <p:nvPr/>
          </p:nvCxnSpPr>
          <p:spPr>
            <a:xfrm>
              <a:off x="5286380" y="5000636"/>
              <a:ext cx="3071834" cy="158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 rot="5400000" flipH="1" flipV="1">
              <a:off x="3964487" y="3676390"/>
              <a:ext cx="2668046" cy="158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rot="5400000" flipH="1" flipV="1">
              <a:off x="4594505" y="2547651"/>
              <a:ext cx="2668046" cy="1588"/>
            </a:xfrm>
            <a:prstGeom prst="line">
              <a:avLst/>
            </a:prstGeom>
            <a:ln w="444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 rot="5400000" flipH="1" flipV="1">
              <a:off x="6989537" y="3665819"/>
              <a:ext cx="2668046" cy="158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ovací čára 82"/>
            <p:cNvCxnSpPr/>
            <p:nvPr/>
          </p:nvCxnSpPr>
          <p:spPr>
            <a:xfrm rot="5400000" flipH="1" flipV="1">
              <a:off x="6359121" y="2522599"/>
              <a:ext cx="2668046" cy="1588"/>
            </a:xfrm>
            <a:prstGeom prst="line">
              <a:avLst/>
            </a:prstGeom>
            <a:ln w="444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6" name="Přímá spojovací čára 85"/>
          <p:cNvCxnSpPr/>
          <p:nvPr/>
        </p:nvCxnSpPr>
        <p:spPr>
          <a:xfrm rot="16200000" flipH="1">
            <a:off x="1818230" y="1726568"/>
            <a:ext cx="1256366" cy="946453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16200000" flipH="1">
            <a:off x="5599685" y="4406952"/>
            <a:ext cx="1125628" cy="2704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blouk 90"/>
          <p:cNvSpPr/>
          <p:nvPr/>
        </p:nvSpPr>
        <p:spPr>
          <a:xfrm rot="9855647">
            <a:off x="1653794" y="1292492"/>
            <a:ext cx="751542" cy="604625"/>
          </a:xfrm>
          <a:prstGeom prst="arc">
            <a:avLst>
              <a:gd name="adj1" fmla="val 15343609"/>
              <a:gd name="adj2" fmla="val 180407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louk 91"/>
          <p:cNvSpPr/>
          <p:nvPr/>
        </p:nvSpPr>
        <p:spPr>
          <a:xfrm rot="15802618">
            <a:off x="5851813" y="4488402"/>
            <a:ext cx="657540" cy="717221"/>
          </a:xfrm>
          <a:prstGeom prst="arc">
            <a:avLst>
              <a:gd name="adj1" fmla="val 15343609"/>
              <a:gd name="adj2" fmla="val 180407"/>
            </a:avLst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1876697" y="1714488"/>
            <a:ext cx="71438" cy="71438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5990690" y="4748744"/>
            <a:ext cx="71438" cy="71438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6286512" y="4925809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12 cm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286512" y="642918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8 cm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6215074" y="4139991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5,7 cm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 rot="20676103">
            <a:off x="2108842" y="133481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 dm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3929058" y="307181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10 cm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500562" y="1282471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6 cm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29586" y="1285860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6 cm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571472" y="4425743"/>
            <a:ext cx="18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6,9 dm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131840" y="3646765"/>
            <a:ext cx="1861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5,5 dm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3214678" y="1857364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4 dm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928662" y="92867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7 dm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00034" y="5295141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S = 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500034" y="5934694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V = 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4929190" y="5295141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S = 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4929190" y="5934694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V = 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1571604" y="5214950"/>
            <a:ext cx="35044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u="sng" dirty="0" smtClean="0">
                <a:solidFill>
                  <a:srgbClr val="0070C0"/>
                </a:solidFill>
              </a:rPr>
              <a:t>119,6 dm</a:t>
            </a:r>
            <a:r>
              <a:rPr lang="cs-CZ" sz="5400" b="1" u="sng" baseline="30000" dirty="0" smtClean="0">
                <a:solidFill>
                  <a:srgbClr val="0070C0"/>
                </a:solidFill>
              </a:rPr>
              <a:t>2</a:t>
            </a:r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1571604" y="5934694"/>
            <a:ext cx="3143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u="sng" dirty="0" smtClean="0">
                <a:solidFill>
                  <a:srgbClr val="0070C0"/>
                </a:solidFill>
              </a:rPr>
              <a:t>84 dm</a:t>
            </a:r>
            <a:r>
              <a:rPr lang="cs-CZ" sz="5400" b="1" u="sng" baseline="30000" dirty="0" smtClean="0">
                <a:solidFill>
                  <a:srgbClr val="0070C0"/>
                </a:solidFill>
              </a:rPr>
              <a:t>3</a:t>
            </a:r>
            <a:r>
              <a:rPr lang="cs-CZ" sz="5400" b="1" u="sng" dirty="0" smtClean="0">
                <a:solidFill>
                  <a:srgbClr val="0070C0"/>
                </a:solidFill>
              </a:rPr>
              <a:t> </a:t>
            </a:r>
            <a:endParaRPr lang="cs-CZ" sz="5400" b="1" u="sng" dirty="0">
              <a:solidFill>
                <a:srgbClr val="0070C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929322" y="5286388"/>
            <a:ext cx="3143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u="sng" dirty="0" smtClean="0">
                <a:solidFill>
                  <a:srgbClr val="0070C0"/>
                </a:solidFill>
              </a:rPr>
              <a:t>434 cm</a:t>
            </a:r>
            <a:r>
              <a:rPr lang="cs-CZ" sz="5400" b="1" u="sng" baseline="30000" dirty="0" smtClean="0">
                <a:solidFill>
                  <a:srgbClr val="0070C0"/>
                </a:solidFill>
              </a:rPr>
              <a:t>2</a:t>
            </a:r>
            <a:r>
              <a:rPr lang="cs-CZ" sz="5400" b="1" u="sng" dirty="0" smtClean="0">
                <a:solidFill>
                  <a:srgbClr val="0070C0"/>
                </a:solidFill>
              </a:rPr>
              <a:t> </a:t>
            </a:r>
            <a:endParaRPr lang="cs-CZ" sz="5400" b="1" u="sng" dirty="0">
              <a:solidFill>
                <a:srgbClr val="0070C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5929322" y="5934694"/>
            <a:ext cx="3143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 </a:t>
            </a:r>
            <a:r>
              <a:rPr lang="cs-CZ" sz="5400" b="1" u="sng" dirty="0" smtClean="0">
                <a:solidFill>
                  <a:srgbClr val="0070C0"/>
                </a:solidFill>
              </a:rPr>
              <a:t>570 cm</a:t>
            </a:r>
            <a:r>
              <a:rPr lang="cs-CZ" sz="5400" b="1" u="sng" baseline="30000" dirty="0" smtClean="0">
                <a:solidFill>
                  <a:srgbClr val="0070C0"/>
                </a:solidFill>
              </a:rPr>
              <a:t>3</a:t>
            </a:r>
            <a:r>
              <a:rPr lang="cs-CZ" sz="5400" b="1" u="sng" dirty="0" smtClean="0">
                <a:solidFill>
                  <a:srgbClr val="0070C0"/>
                </a:solidFill>
              </a:rPr>
              <a:t> </a:t>
            </a:r>
            <a:endParaRPr lang="cs-CZ" sz="5400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11" grpId="0"/>
      <p:bldP spid="112" grpId="0"/>
      <p:bldP spid="1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2331</TotalTime>
  <Words>148</Words>
  <Application>Microsoft Office PowerPoint</Application>
  <PresentationFormat>Předvádění na obrazovce (4:3)</PresentationFormat>
  <Paragraphs>66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Hranoly - shrnutí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791</cp:revision>
  <dcterms:modified xsi:type="dcterms:W3CDTF">2011-06-07T12:13:03Z</dcterms:modified>
</cp:coreProperties>
</file>