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57" r:id="rId2"/>
    <p:sldId id="283" r:id="rId3"/>
    <p:sldId id="278" r:id="rId4"/>
    <p:sldId id="275" r:id="rId5"/>
    <p:sldId id="276" r:id="rId6"/>
    <p:sldId id="280" r:id="rId7"/>
    <p:sldId id="277" r:id="rId8"/>
    <p:sldId id="282" r:id="rId9"/>
    <p:sldId id="279" r:id="rId10"/>
    <p:sldId id="281" r:id="rId11"/>
    <p:sldId id="292" r:id="rId12"/>
    <p:sldId id="284" r:id="rId13"/>
    <p:sldId id="285" r:id="rId14"/>
    <p:sldId id="286" r:id="rId15"/>
    <p:sldId id="287" r:id="rId16"/>
    <p:sldId id="288" r:id="rId17"/>
    <p:sldId id="289" r:id="rId18"/>
    <p:sldId id="290" r:id="rId19"/>
    <p:sldId id="291" r:id="rId20"/>
    <p:sldId id="293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FF33"/>
    <a:srgbClr val="0D01FD"/>
    <a:srgbClr val="FF00FF"/>
    <a:srgbClr val="CCCC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ED6D46D-40E2-4C85-9BA1-8E48CA09BC61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4D62C2-CC38-4184-A063-0D7BF54A7F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665582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E4D62C2-CC38-4184-A063-0D7BF54A7F9F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5000"/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7.6.2011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928670"/>
            <a:ext cx="8712968" cy="4176464"/>
          </a:xfrm>
        </p:spPr>
        <p:txBody>
          <a:bodyPr>
            <a:noAutofit/>
          </a:bodyPr>
          <a:lstStyle/>
          <a:p>
            <a:pPr algn="ctr"/>
            <a:r>
              <a:rPr lang="cs-CZ" sz="9600" b="1" dirty="0" smtClean="0">
                <a:solidFill>
                  <a:srgbClr val="00B0F0"/>
                </a:solidFill>
              </a:rPr>
              <a:t>Poznej      obrazce a tělesa</a:t>
            </a:r>
            <a:endParaRPr lang="cs-CZ" sz="96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2915816" y="4725144"/>
            <a:ext cx="366388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 smtClean="0"/>
              <a:t>VY_32_INOVACE_60_poznej_obratel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0" y="214290"/>
            <a:ext cx="9144000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3600"/>
              </a:spcAft>
            </a:pPr>
            <a:r>
              <a:rPr lang="cs-CZ" sz="4000" b="1" dirty="0" smtClean="0"/>
              <a:t>      </a:t>
            </a:r>
            <a:r>
              <a:rPr lang="cs-CZ" sz="4000" b="1" dirty="0" smtClean="0">
                <a:solidFill>
                  <a:srgbClr val="FF0000"/>
                </a:solidFill>
              </a:rPr>
              <a:t>Na obrázcích uvidíš 8 geometrických obrazců a těles. </a:t>
            </a:r>
          </a:p>
          <a:p>
            <a:pPr indent="-342900">
              <a:spcAft>
                <a:spcPts val="3600"/>
              </a:spcAft>
            </a:pPr>
            <a:r>
              <a:rPr lang="cs-CZ" sz="3600" b="1" dirty="0" smtClean="0"/>
              <a:t>1.  Podepiš si záznamový lístek. </a:t>
            </a:r>
          </a:p>
          <a:p>
            <a:pPr marL="171450" indent="-514350">
              <a:spcAft>
                <a:spcPts val="1800"/>
              </a:spcAft>
              <a:buAutoNum type="arabicPeriod" startAt="2"/>
            </a:pPr>
            <a:r>
              <a:rPr lang="cs-CZ" sz="3600" b="1" dirty="0" smtClean="0"/>
              <a:t>K číslům zapisuj přesné názvy znázorněných</a:t>
            </a:r>
          </a:p>
          <a:p>
            <a:pPr marL="171450" indent="-514350">
              <a:spcAft>
                <a:spcPts val="3600"/>
              </a:spcAft>
            </a:pPr>
            <a:r>
              <a:rPr lang="cs-CZ" sz="3600" b="1" dirty="0" smtClean="0"/>
              <a:t>     geometrických objektů.</a:t>
            </a:r>
          </a:p>
          <a:p>
            <a:pPr marL="400050" indent="-742950">
              <a:spcAft>
                <a:spcPts val="1800"/>
              </a:spcAft>
            </a:pPr>
            <a:r>
              <a:rPr lang="cs-CZ" sz="3600" b="1" dirty="0" smtClean="0"/>
              <a:t>3.  Vyměň si lístek se sousedem a zkontroluj,   </a:t>
            </a:r>
          </a:p>
          <a:p>
            <a:pPr marL="400050" indent="-742950">
              <a:spcAft>
                <a:spcPts val="1800"/>
              </a:spcAft>
            </a:pPr>
            <a:r>
              <a:rPr lang="cs-CZ" sz="3600" b="1" dirty="0" smtClean="0"/>
              <a:t>      případně oprav jeho odpovědi.</a:t>
            </a:r>
            <a:endParaRPr lang="cs-CZ" sz="3600" b="1" dirty="0"/>
          </a:p>
        </p:txBody>
      </p:sp>
      <p:sp>
        <p:nvSpPr>
          <p:cNvPr id="9" name="Obdélník 8"/>
          <p:cNvSpPr/>
          <p:nvPr/>
        </p:nvSpPr>
        <p:spPr>
          <a:xfrm rot="20828352">
            <a:off x="842115" y="1241822"/>
            <a:ext cx="7175116" cy="4524315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threePt" dir="t"/>
            </a:scene3d>
            <a:sp3d extrusionH="57150">
              <a:bevelT w="38100" h="38100" prst="relaxedInset"/>
            </a:sp3d>
          </a:bodyPr>
          <a:lstStyle/>
          <a:p>
            <a:r>
              <a:rPr lang="cs-CZ" sz="96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Pozor – budeme zrychlovat! </a:t>
            </a:r>
            <a:endParaRPr lang="cs-CZ" sz="96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1847980" y="1249434"/>
            <a:ext cx="6224482" cy="4663073"/>
            <a:chOff x="1847980" y="1249434"/>
            <a:chExt cx="6224482" cy="4663073"/>
          </a:xfrm>
        </p:grpSpPr>
        <p:sp>
          <p:nvSpPr>
            <p:cNvPr id="19" name="Rovnoramenný trojúhelník 18"/>
            <p:cNvSpPr/>
            <p:nvPr/>
          </p:nvSpPr>
          <p:spPr>
            <a:xfrm rot="8473982">
              <a:off x="1847980" y="1840541"/>
              <a:ext cx="5821801" cy="4071966"/>
            </a:xfrm>
            <a:prstGeom prst="triangle">
              <a:avLst>
                <a:gd name="adj" fmla="val 9086"/>
              </a:avLst>
            </a:prstGeom>
            <a:noFill/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714744" y="3857628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bg2">
                      <a:lumMod val="25000"/>
                    </a:schemeClr>
                  </a:solidFill>
                </a:rPr>
                <a:t>a</a:t>
              </a:r>
              <a:endParaRPr lang="cs-CZ" sz="6600" b="1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357422" y="1249434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bg2">
                      <a:lumMod val="25000"/>
                    </a:schemeClr>
                  </a:solidFill>
                </a:rPr>
                <a:t>c</a:t>
              </a:r>
              <a:endParaRPr lang="cs-CZ" sz="6600" b="1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357950" y="1357298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bg2">
                      <a:lumMod val="25000"/>
                    </a:schemeClr>
                  </a:solidFill>
                </a:rPr>
                <a:t>b</a:t>
              </a:r>
              <a:endParaRPr lang="cs-CZ" sz="6600" b="1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1.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afterEffect">
                                  <p:stCondLst>
                                    <p:cond delay="18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Skupina 72"/>
          <p:cNvGrpSpPr/>
          <p:nvPr/>
        </p:nvGrpSpPr>
        <p:grpSpPr>
          <a:xfrm>
            <a:off x="2208997" y="785794"/>
            <a:ext cx="4434705" cy="5058363"/>
            <a:chOff x="1810970" y="1187560"/>
            <a:chExt cx="4434705" cy="5058363"/>
          </a:xfrm>
        </p:grpSpPr>
        <p:sp>
          <p:nvSpPr>
            <p:cNvPr id="63" name="Pravoúhlý trojúhelník 62"/>
            <p:cNvSpPr/>
            <p:nvPr/>
          </p:nvSpPr>
          <p:spPr>
            <a:xfrm rot="9173563">
              <a:off x="1971557" y="4585344"/>
              <a:ext cx="4103873" cy="1660579"/>
            </a:xfrm>
            <a:prstGeom prst="rtTriangle">
              <a:avLst/>
            </a:prstGeom>
            <a:noFill/>
            <a:ln w="44450"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72" name="Skupina 71"/>
            <p:cNvGrpSpPr/>
            <p:nvPr/>
          </p:nvGrpSpPr>
          <p:grpSpPr>
            <a:xfrm>
              <a:off x="1810970" y="1187560"/>
              <a:ext cx="4434705" cy="4430966"/>
              <a:chOff x="1836717" y="1175775"/>
              <a:chExt cx="4434705" cy="4430966"/>
            </a:xfrm>
          </p:grpSpPr>
          <p:sp>
            <p:nvSpPr>
              <p:cNvPr id="64" name="Pravoúhlý trojúhelník 63"/>
              <p:cNvSpPr/>
              <p:nvPr/>
            </p:nvSpPr>
            <p:spPr>
              <a:xfrm rot="9173563">
                <a:off x="1991345" y="2016915"/>
                <a:ext cx="4103873" cy="1660579"/>
              </a:xfrm>
              <a:prstGeom prst="rtTriangle">
                <a:avLst/>
              </a:prstGeom>
              <a:noFill/>
              <a:ln w="444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5" name="Přímá spojovací čára 64"/>
              <p:cNvCxnSpPr/>
              <p:nvPr/>
            </p:nvCxnSpPr>
            <p:spPr>
              <a:xfrm rot="16200000" flipV="1">
                <a:off x="569977" y="4322188"/>
                <a:ext cx="2549482" cy="16001"/>
              </a:xfrm>
              <a:prstGeom prst="line">
                <a:avLst/>
              </a:prstGeom>
              <a:ln w="444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ovací čára 65"/>
              <p:cNvCxnSpPr/>
              <p:nvPr/>
            </p:nvCxnSpPr>
            <p:spPr>
              <a:xfrm rot="16200000" flipV="1">
                <a:off x="4988681" y="3930187"/>
                <a:ext cx="2549482" cy="16001"/>
              </a:xfrm>
              <a:prstGeom prst="line">
                <a:avLst/>
              </a:prstGeom>
              <a:ln w="444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ovací čára 66"/>
              <p:cNvCxnSpPr/>
              <p:nvPr/>
            </p:nvCxnSpPr>
            <p:spPr>
              <a:xfrm rot="16200000" flipV="1">
                <a:off x="4219105" y="2442515"/>
                <a:ext cx="2549482" cy="16001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ovací čára 67"/>
              <p:cNvCxnSpPr/>
              <p:nvPr/>
            </p:nvCxnSpPr>
            <p:spPr>
              <a:xfrm rot="5400000">
                <a:off x="3866330" y="3205976"/>
                <a:ext cx="391791" cy="4409739"/>
              </a:xfrm>
              <a:prstGeom prst="line">
                <a:avLst/>
              </a:prstGeom>
              <a:ln w="444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" name="TextovéPole 9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2.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6"/>
          <p:cNvGrpSpPr/>
          <p:nvPr/>
        </p:nvGrpSpPr>
        <p:grpSpPr>
          <a:xfrm>
            <a:off x="2620310" y="928670"/>
            <a:ext cx="3637663" cy="3806164"/>
            <a:chOff x="6168702" y="908720"/>
            <a:chExt cx="1512826" cy="1944215"/>
          </a:xfrm>
        </p:grpSpPr>
        <p:sp>
          <p:nvSpPr>
            <p:cNvPr id="42" name="Pravidelný pětiúhelník 41"/>
            <p:cNvSpPr/>
            <p:nvPr/>
          </p:nvSpPr>
          <p:spPr>
            <a:xfrm>
              <a:off x="6168702" y="2204864"/>
              <a:ext cx="1512168" cy="648071"/>
            </a:xfrm>
            <a:prstGeom prst="pentagon">
              <a:avLst/>
            </a:prstGeom>
            <a:noFill/>
            <a:ln w="44450"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Pravidelný pětiúhelník 46"/>
            <p:cNvSpPr/>
            <p:nvPr/>
          </p:nvSpPr>
          <p:spPr>
            <a:xfrm>
              <a:off x="6168702" y="908720"/>
              <a:ext cx="1512168" cy="648071"/>
            </a:xfrm>
            <a:prstGeom prst="pentagon">
              <a:avLst/>
            </a:prstGeom>
            <a:noFill/>
            <a:ln w="444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ovací čára 47"/>
            <p:cNvCxnSpPr>
              <a:stCxn id="42" idx="1"/>
              <a:endCxn id="47" idx="1"/>
            </p:cNvCxnSpPr>
            <p:nvPr/>
          </p:nvCxnSpPr>
          <p:spPr>
            <a:xfrm rot="10800000">
              <a:off x="6168704" y="1156261"/>
              <a:ext cx="660" cy="129614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 rot="10800000">
              <a:off x="6456732" y="1559706"/>
              <a:ext cx="12528" cy="128070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rot="10800000">
              <a:off x="7380310" y="1556792"/>
              <a:ext cx="12528" cy="128070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>
              <a:stCxn id="42" idx="5"/>
              <a:endCxn id="47" idx="5"/>
            </p:cNvCxnSpPr>
            <p:nvPr/>
          </p:nvCxnSpPr>
          <p:spPr>
            <a:xfrm flipV="1">
              <a:off x="7680868" y="1156261"/>
              <a:ext cx="660" cy="129614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 rot="10800000">
              <a:off x="6935736" y="908720"/>
              <a:ext cx="12528" cy="128070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 rot="5400000" flipH="1" flipV="1">
              <a:off x="7336205" y="2508271"/>
              <a:ext cx="400529" cy="288796"/>
            </a:xfrm>
            <a:prstGeom prst="line">
              <a:avLst/>
            </a:prstGeom>
            <a:ln w="44450">
              <a:solidFill>
                <a:srgbClr val="002060">
                  <a:alpha val="83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>
              <a:stCxn id="42" idx="2"/>
              <a:endCxn id="42" idx="1"/>
            </p:cNvCxnSpPr>
            <p:nvPr/>
          </p:nvCxnSpPr>
          <p:spPr>
            <a:xfrm rot="5400000" flipH="1">
              <a:off x="6112837" y="2508271"/>
              <a:ext cx="400529" cy="288796"/>
            </a:xfrm>
            <a:prstGeom prst="line">
              <a:avLst/>
            </a:prstGeom>
            <a:ln w="44450">
              <a:solidFill>
                <a:srgbClr val="002060">
                  <a:alpha val="83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>
              <a:stCxn id="42" idx="4"/>
              <a:endCxn id="42" idx="2"/>
            </p:cNvCxnSpPr>
            <p:nvPr/>
          </p:nvCxnSpPr>
          <p:spPr>
            <a:xfrm rot="5400000">
              <a:off x="6924786" y="2385647"/>
              <a:ext cx="0" cy="934572"/>
            </a:xfrm>
            <a:prstGeom prst="line">
              <a:avLst/>
            </a:prstGeom>
            <a:ln w="44450">
              <a:solidFill>
                <a:srgbClr val="002060">
                  <a:alpha val="83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TextovéPole 12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3.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Skupina 8"/>
          <p:cNvGrpSpPr/>
          <p:nvPr/>
        </p:nvGrpSpPr>
        <p:grpSpPr>
          <a:xfrm>
            <a:off x="1714480" y="-24"/>
            <a:ext cx="5143536" cy="5214974"/>
            <a:chOff x="1714480" y="-352036"/>
            <a:chExt cx="5143536" cy="6424242"/>
          </a:xfrm>
        </p:grpSpPr>
        <p:sp>
          <p:nvSpPr>
            <p:cNvPr id="4" name="Lichoběžník 3"/>
            <p:cNvSpPr/>
            <p:nvPr/>
          </p:nvSpPr>
          <p:spPr>
            <a:xfrm rot="10800000">
              <a:off x="2571736" y="1000108"/>
              <a:ext cx="3429024" cy="4143404"/>
            </a:xfrm>
            <a:prstGeom prst="trapezoid">
              <a:avLst/>
            </a:prstGeom>
            <a:noFill/>
            <a:ln w="444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428992" y="4964210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00B050"/>
                  </a:solidFill>
                </a:rPr>
                <a:t>a</a:t>
              </a:r>
              <a:endParaRPr lang="cs-CZ" sz="6600" b="1" dirty="0">
                <a:solidFill>
                  <a:srgbClr val="00B05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428992" y="-352036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00B050"/>
                  </a:solidFill>
                </a:rPr>
                <a:t>c</a:t>
              </a:r>
              <a:endParaRPr lang="cs-CZ" sz="6600" b="1" dirty="0">
                <a:solidFill>
                  <a:srgbClr val="00B05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714480" y="2606756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00B050"/>
                  </a:solidFill>
                </a:rPr>
                <a:t>d</a:t>
              </a:r>
              <a:endParaRPr lang="cs-CZ" sz="6600" b="1" dirty="0">
                <a:solidFill>
                  <a:srgbClr val="00B05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143504" y="2571744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00B050"/>
                  </a:solidFill>
                </a:rPr>
                <a:t>b</a:t>
              </a:r>
              <a:endParaRPr lang="cs-CZ" sz="66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4.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Skupina 9"/>
          <p:cNvGrpSpPr/>
          <p:nvPr/>
        </p:nvGrpSpPr>
        <p:grpSpPr>
          <a:xfrm>
            <a:off x="1857356" y="1000108"/>
            <a:ext cx="4747398" cy="3590710"/>
            <a:chOff x="2483768" y="1196752"/>
            <a:chExt cx="2448272" cy="1872208"/>
          </a:xfrm>
        </p:grpSpPr>
        <p:sp>
          <p:nvSpPr>
            <p:cNvPr id="11" name="Lichoběžník 10"/>
            <p:cNvSpPr/>
            <p:nvPr/>
          </p:nvSpPr>
          <p:spPr>
            <a:xfrm>
              <a:off x="2483768" y="2204864"/>
              <a:ext cx="1944216" cy="864096"/>
            </a:xfrm>
            <a:prstGeom prst="trapezoid">
              <a:avLst/>
            </a:prstGeom>
            <a:noFill/>
            <a:ln w="44450">
              <a:solidFill>
                <a:srgbClr val="00B0F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Lichoběžník 11"/>
            <p:cNvSpPr/>
            <p:nvPr/>
          </p:nvSpPr>
          <p:spPr>
            <a:xfrm>
              <a:off x="2987824" y="1196752"/>
              <a:ext cx="1944216" cy="864096"/>
            </a:xfrm>
            <a:prstGeom prst="trapezoid">
              <a:avLst/>
            </a:prstGeom>
            <a:noFill/>
            <a:ln w="44450">
              <a:solidFill>
                <a:srgbClr val="00B0F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4175956" y="2312876"/>
              <a:ext cx="1008112" cy="504056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3959932" y="1448780"/>
              <a:ext cx="1008112" cy="504056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 flipH="1" flipV="1">
              <a:off x="2447764" y="1448780"/>
              <a:ext cx="1008112" cy="504056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 flipH="1" flipV="1">
              <a:off x="2231740" y="2312876"/>
              <a:ext cx="1008112" cy="504056"/>
            </a:xfrm>
            <a:prstGeom prst="line">
              <a:avLst/>
            </a:prstGeom>
            <a:ln w="44450">
              <a:solidFill>
                <a:srgbClr val="00B0F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16200000" flipH="1">
              <a:off x="4391980" y="1520788"/>
              <a:ext cx="864096" cy="216024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3203848" y="1196752"/>
              <a:ext cx="1512168" cy="1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5.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afterEffect">
                                  <p:stCondLst>
                                    <p:cond delay="8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Skupina 17"/>
          <p:cNvGrpSpPr/>
          <p:nvPr/>
        </p:nvGrpSpPr>
        <p:grpSpPr>
          <a:xfrm>
            <a:off x="2446351" y="904887"/>
            <a:ext cx="4983169" cy="4503482"/>
            <a:chOff x="2446351" y="904887"/>
            <a:chExt cx="4983169" cy="4503482"/>
          </a:xfrm>
        </p:grpSpPr>
        <p:grpSp>
          <p:nvGrpSpPr>
            <p:cNvPr id="20" name="Skupina 19"/>
            <p:cNvGrpSpPr/>
            <p:nvPr/>
          </p:nvGrpSpPr>
          <p:grpSpPr>
            <a:xfrm>
              <a:off x="2446351" y="904887"/>
              <a:ext cx="3786188" cy="3714750"/>
              <a:chOff x="2446351" y="904887"/>
              <a:chExt cx="3786188" cy="3714750"/>
            </a:xfrm>
          </p:grpSpPr>
          <p:sp>
            <p:nvSpPr>
              <p:cNvPr id="9" name="Obdélník 8"/>
              <p:cNvSpPr/>
              <p:nvPr/>
            </p:nvSpPr>
            <p:spPr bwMode="auto">
              <a:xfrm>
                <a:off x="2446351" y="1905012"/>
                <a:ext cx="2714625" cy="2714625"/>
              </a:xfrm>
              <a:prstGeom prst="rect">
                <a:avLst/>
              </a:prstGeom>
              <a:noFill/>
              <a:ln w="44450">
                <a:solidFill>
                  <a:srgbClr val="0066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10" name="Přímá spojovací čára 9"/>
              <p:cNvCxnSpPr/>
              <p:nvPr/>
            </p:nvCxnSpPr>
            <p:spPr bwMode="auto">
              <a:xfrm flipV="1">
                <a:off x="5160976" y="3619512"/>
                <a:ext cx="1071563" cy="1000125"/>
              </a:xfrm>
              <a:prstGeom prst="line">
                <a:avLst/>
              </a:prstGeom>
              <a:ln w="44450">
                <a:solidFill>
                  <a:srgbClr val="0066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 bwMode="auto">
              <a:xfrm flipV="1">
                <a:off x="5160976" y="904887"/>
                <a:ext cx="1071563" cy="1000125"/>
              </a:xfrm>
              <a:prstGeom prst="line">
                <a:avLst/>
              </a:prstGeom>
              <a:ln w="44450">
                <a:solidFill>
                  <a:srgbClr val="0066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 bwMode="auto">
              <a:xfrm flipV="1">
                <a:off x="2446351" y="904887"/>
                <a:ext cx="1071563" cy="1000125"/>
              </a:xfrm>
              <a:prstGeom prst="line">
                <a:avLst/>
              </a:prstGeom>
              <a:ln w="44450">
                <a:solidFill>
                  <a:srgbClr val="0066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 bwMode="auto">
              <a:xfrm rot="5400000">
                <a:off x="2160601" y="2262200"/>
                <a:ext cx="2714625" cy="0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 bwMode="auto">
              <a:xfrm rot="5400000">
                <a:off x="4875226" y="2262200"/>
                <a:ext cx="2714625" cy="0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 bwMode="auto">
              <a:xfrm>
                <a:off x="3517914" y="904887"/>
                <a:ext cx="2714625" cy="0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 bwMode="auto">
              <a:xfrm>
                <a:off x="3517914" y="3619512"/>
                <a:ext cx="2714625" cy="0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 bwMode="auto">
              <a:xfrm flipV="1">
                <a:off x="2471751" y="3619512"/>
                <a:ext cx="1071563" cy="1000125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1" name="TextovéPole 20"/>
            <p:cNvSpPr txBox="1"/>
            <p:nvPr/>
          </p:nvSpPr>
          <p:spPr>
            <a:xfrm>
              <a:off x="3000364" y="4392706"/>
              <a:ext cx="171451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000" b="1" dirty="0" smtClean="0">
                  <a:solidFill>
                    <a:srgbClr val="0D01FD"/>
                  </a:solidFill>
                </a:rPr>
                <a:t>a</a:t>
              </a:r>
              <a:endParaRPr lang="cs-CZ" sz="6000" b="1" dirty="0">
                <a:solidFill>
                  <a:srgbClr val="0D01FD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715008" y="1643050"/>
              <a:ext cx="171451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000" b="1" dirty="0" smtClean="0">
                  <a:solidFill>
                    <a:srgbClr val="0D01FD"/>
                  </a:solidFill>
                </a:rPr>
                <a:t>a</a:t>
              </a:r>
              <a:endParaRPr lang="cs-CZ" sz="6000" b="1" dirty="0">
                <a:solidFill>
                  <a:srgbClr val="0D01FD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286380" y="3627783"/>
              <a:ext cx="171451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000" b="1" dirty="0" smtClean="0">
                  <a:solidFill>
                    <a:srgbClr val="0D01FD"/>
                  </a:solidFill>
                </a:rPr>
                <a:t>a</a:t>
              </a:r>
              <a:endParaRPr lang="cs-CZ" sz="6000" b="1" dirty="0">
                <a:solidFill>
                  <a:srgbClr val="0D01FD"/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6.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afterEffect">
                                  <p:stCondLst>
                                    <p:cond delay="8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5"/>
          <p:cNvGrpSpPr/>
          <p:nvPr/>
        </p:nvGrpSpPr>
        <p:grpSpPr>
          <a:xfrm>
            <a:off x="1214414" y="1142984"/>
            <a:ext cx="7286676" cy="3251136"/>
            <a:chOff x="1214414" y="1142984"/>
            <a:chExt cx="7286676" cy="3251136"/>
          </a:xfrm>
        </p:grpSpPr>
        <p:sp>
          <p:nvSpPr>
            <p:cNvPr id="3" name="Kosoúhelník 2"/>
            <p:cNvSpPr/>
            <p:nvPr/>
          </p:nvSpPr>
          <p:spPr>
            <a:xfrm>
              <a:off x="1214414" y="1142984"/>
              <a:ext cx="6786610" cy="2357454"/>
            </a:xfrm>
            <a:prstGeom prst="parallelogram">
              <a:avLst>
                <a:gd name="adj" fmla="val 75098"/>
              </a:avLst>
            </a:prstGeom>
            <a:noFill/>
            <a:ln w="44450"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143240" y="3286124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FF00FF"/>
                  </a:solidFill>
                </a:rPr>
                <a:t>a</a:t>
              </a:r>
              <a:endParaRPr lang="cs-CZ" sz="6600" b="1" dirty="0">
                <a:solidFill>
                  <a:srgbClr val="FF00FF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786578" y="1892376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FF00FF"/>
                  </a:solidFill>
                </a:rPr>
                <a:t>b</a:t>
              </a:r>
              <a:endParaRPr lang="cs-CZ" sz="6600" b="1" dirty="0">
                <a:solidFill>
                  <a:srgbClr val="FF00FF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7.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Skupina 6"/>
          <p:cNvGrpSpPr/>
          <p:nvPr/>
        </p:nvGrpSpPr>
        <p:grpSpPr>
          <a:xfrm>
            <a:off x="2428860" y="642918"/>
            <a:ext cx="5072098" cy="4679896"/>
            <a:chOff x="2428860" y="642918"/>
            <a:chExt cx="5072098" cy="4679896"/>
          </a:xfrm>
        </p:grpSpPr>
        <p:sp>
          <p:nvSpPr>
            <p:cNvPr id="3" name="Obdélník 2"/>
            <p:cNvSpPr/>
            <p:nvPr/>
          </p:nvSpPr>
          <p:spPr>
            <a:xfrm>
              <a:off x="2428860" y="642918"/>
              <a:ext cx="3786214" cy="3786214"/>
            </a:xfrm>
            <a:prstGeom prst="rect">
              <a:avLst/>
            </a:prstGeom>
            <a:noFill/>
            <a:ln w="508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357554" y="4214818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accent6">
                      <a:lumMod val="75000"/>
                    </a:schemeClr>
                  </a:solidFill>
                </a:rPr>
                <a:t>a</a:t>
              </a:r>
              <a:endParaRPr lang="cs-CZ" sz="66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86446" y="1928802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accent6">
                      <a:lumMod val="75000"/>
                    </a:schemeClr>
                  </a:solidFill>
                </a:rPr>
                <a:t>a</a:t>
              </a:r>
              <a:endParaRPr lang="cs-CZ" sz="66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8.</a:t>
            </a:r>
            <a:endParaRPr lang="cs-CZ" sz="7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nodeType="afterEffect">
                                  <p:stCondLst>
                                    <p:cond delay="30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 rot="20772485">
            <a:off x="162491" y="1840652"/>
            <a:ext cx="8786842" cy="221599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13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Kontrola</a:t>
            </a:r>
            <a:endParaRPr lang="cs-CZ" sz="13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6"/>
          <p:cNvGrpSpPr/>
          <p:nvPr/>
        </p:nvGrpSpPr>
        <p:grpSpPr>
          <a:xfrm>
            <a:off x="1847980" y="1249434"/>
            <a:ext cx="6224482" cy="4663073"/>
            <a:chOff x="1847980" y="1249434"/>
            <a:chExt cx="6224482" cy="4663073"/>
          </a:xfrm>
        </p:grpSpPr>
        <p:sp>
          <p:nvSpPr>
            <p:cNvPr id="19" name="Rovnoramenný trojúhelník 18"/>
            <p:cNvSpPr/>
            <p:nvPr/>
          </p:nvSpPr>
          <p:spPr>
            <a:xfrm rot="8473982">
              <a:off x="1847980" y="1840541"/>
              <a:ext cx="5821801" cy="4071966"/>
            </a:xfrm>
            <a:prstGeom prst="triangle">
              <a:avLst>
                <a:gd name="adj" fmla="val 9086"/>
              </a:avLst>
            </a:prstGeom>
            <a:noFill/>
            <a:ln w="44450">
              <a:solidFill>
                <a:schemeClr val="bg2">
                  <a:lumMod val="2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714744" y="3857628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bg2">
                      <a:lumMod val="25000"/>
                    </a:schemeClr>
                  </a:solidFill>
                </a:rPr>
                <a:t>a</a:t>
              </a:r>
              <a:endParaRPr lang="cs-CZ" sz="6600" b="1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2357422" y="1249434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bg2">
                      <a:lumMod val="25000"/>
                    </a:schemeClr>
                  </a:solidFill>
                </a:rPr>
                <a:t>c</a:t>
              </a:r>
              <a:endParaRPr lang="cs-CZ" sz="6600" b="1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6357950" y="1357298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bg2">
                      <a:lumMod val="25000"/>
                    </a:schemeClr>
                  </a:solidFill>
                </a:rPr>
                <a:t>b</a:t>
              </a:r>
              <a:endParaRPr lang="cs-CZ" sz="6600" b="1" dirty="0">
                <a:solidFill>
                  <a:schemeClr val="bg2">
                    <a:lumMod val="25000"/>
                  </a:schemeClr>
                </a:solidFill>
              </a:endParaRPr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1.</a:t>
            </a:r>
            <a:endParaRPr lang="cs-CZ" sz="7200" b="1" dirty="0"/>
          </a:p>
        </p:txBody>
      </p:sp>
      <p:sp>
        <p:nvSpPr>
          <p:cNvPr id="8" name="Obdélník 7"/>
          <p:cNvSpPr/>
          <p:nvPr/>
        </p:nvSpPr>
        <p:spPr>
          <a:xfrm>
            <a:off x="2088916" y="4911408"/>
            <a:ext cx="533896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trojúhelník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72"/>
          <p:cNvGrpSpPr/>
          <p:nvPr/>
        </p:nvGrpSpPr>
        <p:grpSpPr>
          <a:xfrm>
            <a:off x="2208997" y="785794"/>
            <a:ext cx="4434705" cy="5058363"/>
            <a:chOff x="1810970" y="1187560"/>
            <a:chExt cx="4434705" cy="5058363"/>
          </a:xfrm>
        </p:grpSpPr>
        <p:sp>
          <p:nvSpPr>
            <p:cNvPr id="63" name="Pravoúhlý trojúhelník 62"/>
            <p:cNvSpPr/>
            <p:nvPr/>
          </p:nvSpPr>
          <p:spPr>
            <a:xfrm rot="9173563">
              <a:off x="1971557" y="4585344"/>
              <a:ext cx="4103873" cy="1660579"/>
            </a:xfrm>
            <a:prstGeom prst="rtTriangle">
              <a:avLst/>
            </a:prstGeom>
            <a:noFill/>
            <a:ln w="44450">
              <a:solidFill>
                <a:srgbClr val="FF000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" name="Skupina 71"/>
            <p:cNvGrpSpPr/>
            <p:nvPr/>
          </p:nvGrpSpPr>
          <p:grpSpPr>
            <a:xfrm>
              <a:off x="1810970" y="1187560"/>
              <a:ext cx="4434705" cy="4430966"/>
              <a:chOff x="1836717" y="1175775"/>
              <a:chExt cx="4434705" cy="4430966"/>
            </a:xfrm>
          </p:grpSpPr>
          <p:sp>
            <p:nvSpPr>
              <p:cNvPr id="64" name="Pravoúhlý trojúhelník 63"/>
              <p:cNvSpPr/>
              <p:nvPr/>
            </p:nvSpPr>
            <p:spPr>
              <a:xfrm rot="9173563">
                <a:off x="1991345" y="2016915"/>
                <a:ext cx="4103873" cy="1660579"/>
              </a:xfrm>
              <a:prstGeom prst="rtTriangle">
                <a:avLst/>
              </a:prstGeom>
              <a:noFill/>
              <a:ln w="44450">
                <a:solidFill>
                  <a:srgbClr val="FF000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65" name="Přímá spojovací čára 64"/>
              <p:cNvCxnSpPr/>
              <p:nvPr/>
            </p:nvCxnSpPr>
            <p:spPr>
              <a:xfrm rot="16200000" flipV="1">
                <a:off x="569977" y="4322188"/>
                <a:ext cx="2549482" cy="16001"/>
              </a:xfrm>
              <a:prstGeom prst="line">
                <a:avLst/>
              </a:prstGeom>
              <a:ln w="444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6" name="Přímá spojovací čára 65"/>
              <p:cNvCxnSpPr/>
              <p:nvPr/>
            </p:nvCxnSpPr>
            <p:spPr>
              <a:xfrm rot="16200000" flipV="1">
                <a:off x="4988681" y="3930187"/>
                <a:ext cx="2549482" cy="16001"/>
              </a:xfrm>
              <a:prstGeom prst="line">
                <a:avLst/>
              </a:prstGeom>
              <a:ln w="444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7" name="Přímá spojovací čára 66"/>
              <p:cNvCxnSpPr/>
              <p:nvPr/>
            </p:nvCxnSpPr>
            <p:spPr>
              <a:xfrm rot="16200000" flipV="1">
                <a:off x="4219105" y="2442515"/>
                <a:ext cx="2549482" cy="16001"/>
              </a:xfrm>
              <a:prstGeom prst="line">
                <a:avLst/>
              </a:prstGeom>
              <a:ln w="44450">
                <a:solidFill>
                  <a:srgbClr val="FF0000"/>
                </a:solidFill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68" name="Přímá spojovací čára 67"/>
              <p:cNvCxnSpPr/>
              <p:nvPr/>
            </p:nvCxnSpPr>
            <p:spPr>
              <a:xfrm rot="5400000">
                <a:off x="3866330" y="3205976"/>
                <a:ext cx="391791" cy="4409739"/>
              </a:xfrm>
              <a:prstGeom prst="line">
                <a:avLst/>
              </a:prstGeom>
              <a:ln w="44450">
                <a:solidFill>
                  <a:srgbClr val="FF0000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10" name="TextovéPole 9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2.</a:t>
            </a:r>
            <a:endParaRPr lang="cs-CZ" sz="7200" b="1" dirty="0"/>
          </a:p>
        </p:txBody>
      </p:sp>
      <p:sp>
        <p:nvSpPr>
          <p:cNvPr id="11" name="Obdélník 10"/>
          <p:cNvSpPr/>
          <p:nvPr/>
        </p:nvSpPr>
        <p:spPr>
          <a:xfrm>
            <a:off x="857224" y="5197160"/>
            <a:ext cx="7428508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trojboký hranol</a:t>
            </a:r>
            <a:endParaRPr lang="cs-CZ" sz="8800" b="1" cap="none" spc="0" dirty="0">
              <a:ln w="11430"/>
              <a:solidFill>
                <a:srgbClr val="00206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36"/>
          <p:cNvGrpSpPr/>
          <p:nvPr/>
        </p:nvGrpSpPr>
        <p:grpSpPr>
          <a:xfrm>
            <a:off x="2620310" y="928670"/>
            <a:ext cx="3637663" cy="3806164"/>
            <a:chOff x="6168702" y="908720"/>
            <a:chExt cx="1512826" cy="1944215"/>
          </a:xfrm>
        </p:grpSpPr>
        <p:sp>
          <p:nvSpPr>
            <p:cNvPr id="42" name="Pravidelný pětiúhelník 41"/>
            <p:cNvSpPr/>
            <p:nvPr/>
          </p:nvSpPr>
          <p:spPr>
            <a:xfrm>
              <a:off x="6168702" y="2204864"/>
              <a:ext cx="1512168" cy="648071"/>
            </a:xfrm>
            <a:prstGeom prst="pentagon">
              <a:avLst/>
            </a:prstGeom>
            <a:noFill/>
            <a:ln w="44450"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7" name="Pravidelný pětiúhelník 46"/>
            <p:cNvSpPr/>
            <p:nvPr/>
          </p:nvSpPr>
          <p:spPr>
            <a:xfrm>
              <a:off x="6168702" y="908720"/>
              <a:ext cx="1512168" cy="648071"/>
            </a:xfrm>
            <a:prstGeom prst="pentagon">
              <a:avLst/>
            </a:prstGeom>
            <a:noFill/>
            <a:ln w="44450"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8" name="Přímá spojovací čára 47"/>
            <p:cNvCxnSpPr>
              <a:stCxn id="42" idx="1"/>
              <a:endCxn id="47" idx="1"/>
            </p:cNvCxnSpPr>
            <p:nvPr/>
          </p:nvCxnSpPr>
          <p:spPr>
            <a:xfrm rot="10800000">
              <a:off x="6168704" y="1156261"/>
              <a:ext cx="660" cy="129614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ovací čára 48"/>
            <p:cNvCxnSpPr/>
            <p:nvPr/>
          </p:nvCxnSpPr>
          <p:spPr>
            <a:xfrm rot="10800000">
              <a:off x="6456732" y="1559706"/>
              <a:ext cx="12528" cy="128070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ovací čára 50"/>
            <p:cNvCxnSpPr/>
            <p:nvPr/>
          </p:nvCxnSpPr>
          <p:spPr>
            <a:xfrm rot="10800000">
              <a:off x="7380310" y="1556792"/>
              <a:ext cx="12528" cy="128070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ovací čára 53"/>
            <p:cNvCxnSpPr>
              <a:stCxn id="42" idx="5"/>
              <a:endCxn id="47" idx="5"/>
            </p:cNvCxnSpPr>
            <p:nvPr/>
          </p:nvCxnSpPr>
          <p:spPr>
            <a:xfrm flipV="1">
              <a:off x="7680868" y="1156261"/>
              <a:ext cx="660" cy="129614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Přímá spojovací čára 54"/>
            <p:cNvCxnSpPr/>
            <p:nvPr/>
          </p:nvCxnSpPr>
          <p:spPr>
            <a:xfrm rot="10800000">
              <a:off x="6935736" y="908720"/>
              <a:ext cx="12528" cy="1280704"/>
            </a:xfrm>
            <a:prstGeom prst="line">
              <a:avLst/>
            </a:prstGeom>
            <a:ln w="44450">
              <a:solidFill>
                <a:srgbClr val="002060">
                  <a:alpha val="65000"/>
                </a:srgbClr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Přímá spojovací čára 55"/>
            <p:cNvCxnSpPr/>
            <p:nvPr/>
          </p:nvCxnSpPr>
          <p:spPr>
            <a:xfrm rot="5400000" flipH="1" flipV="1">
              <a:off x="7336205" y="2508271"/>
              <a:ext cx="400529" cy="288796"/>
            </a:xfrm>
            <a:prstGeom prst="line">
              <a:avLst/>
            </a:prstGeom>
            <a:ln w="44450">
              <a:solidFill>
                <a:srgbClr val="002060">
                  <a:alpha val="83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Přímá spojovací čára 56"/>
            <p:cNvCxnSpPr>
              <a:stCxn id="42" idx="2"/>
              <a:endCxn id="42" idx="1"/>
            </p:cNvCxnSpPr>
            <p:nvPr/>
          </p:nvCxnSpPr>
          <p:spPr>
            <a:xfrm rot="5400000" flipH="1">
              <a:off x="6112837" y="2508271"/>
              <a:ext cx="400529" cy="288796"/>
            </a:xfrm>
            <a:prstGeom prst="line">
              <a:avLst/>
            </a:prstGeom>
            <a:ln w="44450">
              <a:solidFill>
                <a:srgbClr val="002060">
                  <a:alpha val="83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ovací čára 57"/>
            <p:cNvCxnSpPr>
              <a:stCxn id="42" idx="4"/>
              <a:endCxn id="42" idx="2"/>
            </p:cNvCxnSpPr>
            <p:nvPr/>
          </p:nvCxnSpPr>
          <p:spPr>
            <a:xfrm rot="5400000">
              <a:off x="6924786" y="2385647"/>
              <a:ext cx="0" cy="934572"/>
            </a:xfrm>
            <a:prstGeom prst="line">
              <a:avLst/>
            </a:prstGeom>
            <a:ln w="44450">
              <a:solidFill>
                <a:srgbClr val="002060">
                  <a:alpha val="83000"/>
                </a:srgb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TextovéPole 12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3.</a:t>
            </a:r>
            <a:endParaRPr lang="cs-CZ" sz="7200" b="1" dirty="0"/>
          </a:p>
        </p:txBody>
      </p:sp>
      <p:sp>
        <p:nvSpPr>
          <p:cNvPr id="14" name="Obdélník 13"/>
          <p:cNvSpPr/>
          <p:nvPr/>
        </p:nvSpPr>
        <p:spPr>
          <a:xfrm>
            <a:off x="857224" y="4911408"/>
            <a:ext cx="759009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pětiboký hranol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8"/>
          <p:cNvGrpSpPr/>
          <p:nvPr/>
        </p:nvGrpSpPr>
        <p:grpSpPr>
          <a:xfrm>
            <a:off x="1714480" y="71414"/>
            <a:ext cx="5143536" cy="4786346"/>
            <a:chOff x="1714480" y="-284661"/>
            <a:chExt cx="5143536" cy="6356867"/>
          </a:xfrm>
        </p:grpSpPr>
        <p:sp>
          <p:nvSpPr>
            <p:cNvPr id="4" name="Lichoběžník 3"/>
            <p:cNvSpPr/>
            <p:nvPr/>
          </p:nvSpPr>
          <p:spPr>
            <a:xfrm rot="10800000">
              <a:off x="2571736" y="1000108"/>
              <a:ext cx="3429024" cy="4143404"/>
            </a:xfrm>
            <a:prstGeom prst="trapezoid">
              <a:avLst/>
            </a:prstGeom>
            <a:noFill/>
            <a:ln w="44450">
              <a:solidFill>
                <a:srgbClr val="00B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428992" y="4964210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00B050"/>
                  </a:solidFill>
                </a:rPr>
                <a:t>a</a:t>
              </a:r>
              <a:endParaRPr lang="cs-CZ" sz="6600" b="1" dirty="0">
                <a:solidFill>
                  <a:srgbClr val="00B050"/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3428992" y="-284661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00B050"/>
                  </a:solidFill>
                </a:rPr>
                <a:t>c</a:t>
              </a:r>
              <a:endParaRPr lang="cs-CZ" sz="6600" b="1" dirty="0">
                <a:solidFill>
                  <a:srgbClr val="00B050"/>
                </a:solidFill>
              </a:endParaRPr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1714480" y="2606756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00B050"/>
                  </a:solidFill>
                </a:rPr>
                <a:t>d</a:t>
              </a:r>
              <a:endParaRPr lang="cs-CZ" sz="6600" b="1" dirty="0">
                <a:solidFill>
                  <a:srgbClr val="00B05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5143504" y="2571744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00B050"/>
                  </a:solidFill>
                </a:rPr>
                <a:t>b</a:t>
              </a:r>
              <a:endParaRPr lang="cs-CZ" sz="6600" b="1" dirty="0">
                <a:solidFill>
                  <a:srgbClr val="00B050"/>
                </a:solidFill>
              </a:endParaRPr>
            </a:p>
          </p:txBody>
        </p:sp>
      </p:grpSp>
      <p:sp>
        <p:nvSpPr>
          <p:cNvPr id="10" name="TextovéPole 9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4.</a:t>
            </a:r>
            <a:endParaRPr lang="cs-CZ" sz="7200" b="1" dirty="0"/>
          </a:p>
        </p:txBody>
      </p:sp>
      <p:sp>
        <p:nvSpPr>
          <p:cNvPr id="9" name="Obdélník 8"/>
          <p:cNvSpPr/>
          <p:nvPr/>
        </p:nvSpPr>
        <p:spPr>
          <a:xfrm>
            <a:off x="1857356" y="5125722"/>
            <a:ext cx="546034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lichoběžník</a:t>
            </a:r>
            <a:endParaRPr lang="cs-CZ" sz="8800" b="1" cap="none" spc="0" dirty="0">
              <a:ln w="11430"/>
              <a:solidFill>
                <a:schemeClr val="accent6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9"/>
          <p:cNvGrpSpPr/>
          <p:nvPr/>
        </p:nvGrpSpPr>
        <p:grpSpPr>
          <a:xfrm>
            <a:off x="1857356" y="1000108"/>
            <a:ext cx="4747398" cy="3590710"/>
            <a:chOff x="2483768" y="1196752"/>
            <a:chExt cx="2448272" cy="1872208"/>
          </a:xfrm>
        </p:grpSpPr>
        <p:sp>
          <p:nvSpPr>
            <p:cNvPr id="11" name="Lichoběžník 10"/>
            <p:cNvSpPr/>
            <p:nvPr/>
          </p:nvSpPr>
          <p:spPr>
            <a:xfrm>
              <a:off x="2483768" y="2204864"/>
              <a:ext cx="1944216" cy="864096"/>
            </a:xfrm>
            <a:prstGeom prst="trapezoid">
              <a:avLst/>
            </a:prstGeom>
            <a:noFill/>
            <a:ln w="44450">
              <a:solidFill>
                <a:srgbClr val="00B0F0"/>
              </a:solidFill>
              <a:prstDash val="solid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Lichoběžník 11"/>
            <p:cNvSpPr/>
            <p:nvPr/>
          </p:nvSpPr>
          <p:spPr>
            <a:xfrm>
              <a:off x="2987824" y="1196752"/>
              <a:ext cx="1944216" cy="864096"/>
            </a:xfrm>
            <a:prstGeom prst="trapezoid">
              <a:avLst/>
            </a:prstGeom>
            <a:noFill/>
            <a:ln w="44450">
              <a:solidFill>
                <a:srgbClr val="00B0F0"/>
              </a:solidFill>
              <a:prstDash val="sysDash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ovací čára 12"/>
            <p:cNvCxnSpPr/>
            <p:nvPr/>
          </p:nvCxnSpPr>
          <p:spPr>
            <a:xfrm rot="5400000" flipH="1" flipV="1">
              <a:off x="4175956" y="2312876"/>
              <a:ext cx="1008112" cy="504056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3"/>
            <p:cNvCxnSpPr/>
            <p:nvPr/>
          </p:nvCxnSpPr>
          <p:spPr>
            <a:xfrm rot="5400000" flipH="1" flipV="1">
              <a:off x="3959932" y="1448780"/>
              <a:ext cx="1008112" cy="504056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Přímá spojovací čára 14"/>
            <p:cNvCxnSpPr/>
            <p:nvPr/>
          </p:nvCxnSpPr>
          <p:spPr>
            <a:xfrm rot="5400000" flipH="1" flipV="1">
              <a:off x="2447764" y="1448780"/>
              <a:ext cx="1008112" cy="504056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5400000" flipH="1" flipV="1">
              <a:off x="2231740" y="2312876"/>
              <a:ext cx="1008112" cy="504056"/>
            </a:xfrm>
            <a:prstGeom prst="line">
              <a:avLst/>
            </a:prstGeom>
            <a:ln w="44450">
              <a:solidFill>
                <a:srgbClr val="00B0F0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16200000" flipH="1">
              <a:off x="4391980" y="1520788"/>
              <a:ext cx="864096" cy="216024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17"/>
            <p:cNvCxnSpPr/>
            <p:nvPr/>
          </p:nvCxnSpPr>
          <p:spPr>
            <a:xfrm>
              <a:off x="3203848" y="1196752"/>
              <a:ext cx="1512168" cy="1"/>
            </a:xfrm>
            <a:prstGeom prst="line">
              <a:avLst/>
            </a:prstGeom>
            <a:ln w="4445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9" name="TextovéPole 18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5.</a:t>
            </a:r>
            <a:endParaRPr lang="cs-CZ" sz="7200" b="1" dirty="0"/>
          </a:p>
        </p:txBody>
      </p:sp>
      <p:sp>
        <p:nvSpPr>
          <p:cNvPr id="20" name="Obdélník 19"/>
          <p:cNvSpPr/>
          <p:nvPr/>
        </p:nvSpPr>
        <p:spPr>
          <a:xfrm>
            <a:off x="1142976" y="4911408"/>
            <a:ext cx="6885090" cy="132343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čtyřboký hranol</a:t>
            </a:r>
            <a:endParaRPr lang="cs-CZ" sz="8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7"/>
          <p:cNvGrpSpPr/>
          <p:nvPr/>
        </p:nvGrpSpPr>
        <p:grpSpPr>
          <a:xfrm>
            <a:off x="2446351" y="904887"/>
            <a:ext cx="4983169" cy="4503482"/>
            <a:chOff x="2446351" y="904887"/>
            <a:chExt cx="4983169" cy="4503482"/>
          </a:xfrm>
        </p:grpSpPr>
        <p:grpSp>
          <p:nvGrpSpPr>
            <p:cNvPr id="3" name="Skupina 19"/>
            <p:cNvGrpSpPr/>
            <p:nvPr/>
          </p:nvGrpSpPr>
          <p:grpSpPr>
            <a:xfrm>
              <a:off x="2446351" y="904887"/>
              <a:ext cx="3786188" cy="3714750"/>
              <a:chOff x="2446351" y="904887"/>
              <a:chExt cx="3786188" cy="3714750"/>
            </a:xfrm>
          </p:grpSpPr>
          <p:sp>
            <p:nvSpPr>
              <p:cNvPr id="9" name="Obdélník 8"/>
              <p:cNvSpPr/>
              <p:nvPr/>
            </p:nvSpPr>
            <p:spPr bwMode="auto">
              <a:xfrm>
                <a:off x="2446351" y="1905012"/>
                <a:ext cx="2714625" cy="2714625"/>
              </a:xfrm>
              <a:prstGeom prst="rect">
                <a:avLst/>
              </a:prstGeom>
              <a:noFill/>
              <a:ln w="44450">
                <a:solidFill>
                  <a:srgbClr val="0066F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cs-CZ"/>
              </a:p>
            </p:txBody>
          </p:sp>
          <p:cxnSp>
            <p:nvCxnSpPr>
              <p:cNvPr id="10" name="Přímá spojovací čára 9"/>
              <p:cNvCxnSpPr/>
              <p:nvPr/>
            </p:nvCxnSpPr>
            <p:spPr bwMode="auto">
              <a:xfrm flipV="1">
                <a:off x="5160976" y="3619512"/>
                <a:ext cx="1071563" cy="1000125"/>
              </a:xfrm>
              <a:prstGeom prst="line">
                <a:avLst/>
              </a:prstGeom>
              <a:ln w="44450">
                <a:solidFill>
                  <a:srgbClr val="0066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Přímá spojovací čára 10"/>
              <p:cNvCxnSpPr/>
              <p:nvPr/>
            </p:nvCxnSpPr>
            <p:spPr bwMode="auto">
              <a:xfrm flipV="1">
                <a:off x="5160976" y="904887"/>
                <a:ext cx="1071563" cy="1000125"/>
              </a:xfrm>
              <a:prstGeom prst="line">
                <a:avLst/>
              </a:prstGeom>
              <a:ln w="44450">
                <a:solidFill>
                  <a:srgbClr val="0066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ovací čára 11"/>
              <p:cNvCxnSpPr/>
              <p:nvPr/>
            </p:nvCxnSpPr>
            <p:spPr bwMode="auto">
              <a:xfrm flipV="1">
                <a:off x="2446351" y="904887"/>
                <a:ext cx="1071563" cy="1000125"/>
              </a:xfrm>
              <a:prstGeom prst="line">
                <a:avLst/>
              </a:prstGeom>
              <a:ln w="44450">
                <a:solidFill>
                  <a:srgbClr val="0066FF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Přímá spojovací čára 12"/>
              <p:cNvCxnSpPr/>
              <p:nvPr/>
            </p:nvCxnSpPr>
            <p:spPr bwMode="auto">
              <a:xfrm rot="5400000">
                <a:off x="2160601" y="2262200"/>
                <a:ext cx="2714625" cy="0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Přímá spojovací čára 13"/>
              <p:cNvCxnSpPr/>
              <p:nvPr/>
            </p:nvCxnSpPr>
            <p:spPr bwMode="auto">
              <a:xfrm rot="5400000">
                <a:off x="4875226" y="2262200"/>
                <a:ext cx="2714625" cy="0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Přímá spojovací čára 14"/>
              <p:cNvCxnSpPr/>
              <p:nvPr/>
            </p:nvCxnSpPr>
            <p:spPr bwMode="auto">
              <a:xfrm>
                <a:off x="3517914" y="904887"/>
                <a:ext cx="2714625" cy="0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solid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Přímá spojovací čára 15"/>
              <p:cNvCxnSpPr/>
              <p:nvPr/>
            </p:nvCxnSpPr>
            <p:spPr bwMode="auto">
              <a:xfrm>
                <a:off x="3517914" y="3619512"/>
                <a:ext cx="2714625" cy="0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ovací čára 16"/>
              <p:cNvCxnSpPr/>
              <p:nvPr/>
            </p:nvCxnSpPr>
            <p:spPr bwMode="auto">
              <a:xfrm flipV="1">
                <a:off x="2471751" y="3619512"/>
                <a:ext cx="1071563" cy="1000125"/>
              </a:xfrm>
              <a:prstGeom prst="line">
                <a:avLst/>
              </a:prstGeom>
              <a:ln w="44450">
                <a:solidFill>
                  <a:srgbClr val="0066FF"/>
                </a:solidFill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21" name="TextovéPole 20"/>
            <p:cNvSpPr txBox="1"/>
            <p:nvPr/>
          </p:nvSpPr>
          <p:spPr>
            <a:xfrm>
              <a:off x="3000364" y="4392706"/>
              <a:ext cx="171451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000" b="1" dirty="0" smtClean="0">
                  <a:solidFill>
                    <a:srgbClr val="0D01FD"/>
                  </a:solidFill>
                </a:rPr>
                <a:t>a</a:t>
              </a:r>
              <a:endParaRPr lang="cs-CZ" sz="6000" b="1" dirty="0">
                <a:solidFill>
                  <a:srgbClr val="0D01FD"/>
                </a:solidFill>
              </a:endParaRPr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5715008" y="1643050"/>
              <a:ext cx="171451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000" b="1" dirty="0" smtClean="0">
                  <a:solidFill>
                    <a:srgbClr val="0D01FD"/>
                  </a:solidFill>
                </a:rPr>
                <a:t>a</a:t>
              </a:r>
              <a:endParaRPr lang="cs-CZ" sz="6000" b="1" dirty="0">
                <a:solidFill>
                  <a:srgbClr val="0D01FD"/>
                </a:solidFill>
              </a:endParaRPr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5286380" y="3627783"/>
              <a:ext cx="1714512" cy="101566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000" b="1" dirty="0" smtClean="0">
                  <a:solidFill>
                    <a:srgbClr val="0D01FD"/>
                  </a:solidFill>
                </a:rPr>
                <a:t>a</a:t>
              </a:r>
              <a:endParaRPr lang="cs-CZ" sz="6000" b="1" dirty="0">
                <a:solidFill>
                  <a:srgbClr val="0D01FD"/>
                </a:solidFill>
              </a:endParaRPr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6.</a:t>
            </a:r>
            <a:endParaRPr lang="cs-CZ" sz="7200" b="1" dirty="0"/>
          </a:p>
        </p:txBody>
      </p:sp>
      <p:sp>
        <p:nvSpPr>
          <p:cNvPr id="18" name="Obdélník 17"/>
          <p:cNvSpPr/>
          <p:nvPr/>
        </p:nvSpPr>
        <p:spPr>
          <a:xfrm>
            <a:off x="2782676" y="5125722"/>
            <a:ext cx="357527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krychle</a:t>
            </a:r>
            <a:endParaRPr lang="cs-CZ" sz="8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5"/>
          <p:cNvGrpSpPr/>
          <p:nvPr/>
        </p:nvGrpSpPr>
        <p:grpSpPr>
          <a:xfrm>
            <a:off x="1214414" y="1142984"/>
            <a:ext cx="7286676" cy="3251136"/>
            <a:chOff x="1214414" y="1142984"/>
            <a:chExt cx="7286676" cy="3251136"/>
          </a:xfrm>
        </p:grpSpPr>
        <p:sp>
          <p:nvSpPr>
            <p:cNvPr id="3" name="Kosoúhelník 2"/>
            <p:cNvSpPr/>
            <p:nvPr/>
          </p:nvSpPr>
          <p:spPr>
            <a:xfrm>
              <a:off x="1214414" y="1142984"/>
              <a:ext cx="6786610" cy="2357454"/>
            </a:xfrm>
            <a:prstGeom prst="parallelogram">
              <a:avLst>
                <a:gd name="adj" fmla="val 75098"/>
              </a:avLst>
            </a:prstGeom>
            <a:noFill/>
            <a:ln w="44450">
              <a:solidFill>
                <a:srgbClr val="FF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" name="TextovéPole 3"/>
            <p:cNvSpPr txBox="1"/>
            <p:nvPr/>
          </p:nvSpPr>
          <p:spPr>
            <a:xfrm>
              <a:off x="3143240" y="3286124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FF00FF"/>
                  </a:solidFill>
                </a:rPr>
                <a:t>a</a:t>
              </a:r>
              <a:endParaRPr lang="cs-CZ" sz="6600" b="1" dirty="0">
                <a:solidFill>
                  <a:srgbClr val="FF00FF"/>
                </a:solidFill>
              </a:endParaRPr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6786578" y="1892376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rgbClr val="FF00FF"/>
                  </a:solidFill>
                </a:rPr>
                <a:t>b</a:t>
              </a:r>
              <a:endParaRPr lang="cs-CZ" sz="6600" b="1" dirty="0">
                <a:solidFill>
                  <a:srgbClr val="FF00FF"/>
                </a:solidFill>
              </a:endParaRPr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7.</a:t>
            </a:r>
            <a:endParaRPr lang="cs-CZ" sz="7200" b="1" dirty="0"/>
          </a:p>
        </p:txBody>
      </p:sp>
      <p:sp>
        <p:nvSpPr>
          <p:cNvPr id="8" name="Obdélník 7"/>
          <p:cNvSpPr/>
          <p:nvPr/>
        </p:nvSpPr>
        <p:spPr>
          <a:xfrm>
            <a:off x="2088916" y="4911408"/>
            <a:ext cx="523265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solidFill>
                  <a:srgbClr val="00B0F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kosodélník</a:t>
            </a:r>
            <a:endParaRPr lang="cs-CZ" sz="8800" b="1" cap="none" spc="0" dirty="0">
              <a:ln w="11430"/>
              <a:solidFill>
                <a:srgbClr val="00B0F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6"/>
          <p:cNvGrpSpPr/>
          <p:nvPr/>
        </p:nvGrpSpPr>
        <p:grpSpPr>
          <a:xfrm>
            <a:off x="2428860" y="642918"/>
            <a:ext cx="5072098" cy="4679896"/>
            <a:chOff x="2428860" y="642918"/>
            <a:chExt cx="5072098" cy="4679896"/>
          </a:xfrm>
        </p:grpSpPr>
        <p:sp>
          <p:nvSpPr>
            <p:cNvPr id="3" name="Obdélník 2"/>
            <p:cNvSpPr/>
            <p:nvPr/>
          </p:nvSpPr>
          <p:spPr>
            <a:xfrm>
              <a:off x="2428860" y="642918"/>
              <a:ext cx="3786214" cy="3786214"/>
            </a:xfrm>
            <a:prstGeom prst="rect">
              <a:avLst/>
            </a:prstGeom>
            <a:noFill/>
            <a:ln w="50800">
              <a:solidFill>
                <a:schemeClr val="accent6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3357554" y="4214818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accent6">
                      <a:lumMod val="75000"/>
                    </a:schemeClr>
                  </a:solidFill>
                </a:rPr>
                <a:t>a</a:t>
              </a:r>
              <a:endParaRPr lang="cs-CZ" sz="66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86446" y="1928802"/>
              <a:ext cx="1714512" cy="110799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6600" b="1" dirty="0" smtClean="0">
                  <a:solidFill>
                    <a:schemeClr val="accent6">
                      <a:lumMod val="75000"/>
                    </a:schemeClr>
                  </a:solidFill>
                </a:rPr>
                <a:t>a</a:t>
              </a:r>
              <a:endParaRPr lang="cs-CZ" sz="66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</p:grpSp>
      <p:sp>
        <p:nvSpPr>
          <p:cNvPr id="8" name="TextovéPole 7"/>
          <p:cNvSpPr txBox="1"/>
          <p:nvPr/>
        </p:nvSpPr>
        <p:spPr>
          <a:xfrm>
            <a:off x="395536" y="332656"/>
            <a:ext cx="1512168" cy="1200329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7200" b="1" dirty="0" smtClean="0"/>
              <a:t>8.</a:t>
            </a:r>
            <a:endParaRPr lang="cs-CZ" sz="7200" b="1" dirty="0"/>
          </a:p>
        </p:txBody>
      </p:sp>
      <p:sp>
        <p:nvSpPr>
          <p:cNvPr id="7" name="Obdélník 6"/>
          <p:cNvSpPr/>
          <p:nvPr/>
        </p:nvSpPr>
        <p:spPr>
          <a:xfrm>
            <a:off x="2571736" y="5125722"/>
            <a:ext cx="356790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none" spc="0" dirty="0" smtClean="0">
                <a:ln w="11430"/>
                <a:solidFill>
                  <a:srgbClr val="00B05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čtverec</a:t>
            </a:r>
            <a:endParaRPr lang="cs-CZ" sz="8800" b="1" cap="none" spc="0" dirty="0">
              <a:ln w="11430"/>
              <a:solidFill>
                <a:srgbClr val="00B05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323528" y="188640"/>
          <a:ext cx="3960440" cy="2880332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640816"/>
                <a:gridCol w="3319624"/>
              </a:tblGrid>
              <a:tr h="320036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Název obrazce / tělesa</a:t>
                      </a:r>
                      <a:endParaRPr lang="cs-CZ" sz="16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6.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4799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7.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860032" y="188640"/>
          <a:ext cx="3960440" cy="2880332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640816"/>
                <a:gridCol w="3319624"/>
              </a:tblGrid>
              <a:tr h="320036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Název obrazce / tělesa</a:t>
                      </a:r>
                      <a:endParaRPr lang="cs-CZ" sz="16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6.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4799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7.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3428988"/>
          <a:ext cx="3960440" cy="2880332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640816"/>
                <a:gridCol w="3319624"/>
              </a:tblGrid>
              <a:tr h="320036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Název obrazce / tělesa</a:t>
                      </a:r>
                      <a:endParaRPr lang="cs-CZ" sz="16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6.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4799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7.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4860032" y="3428988"/>
          <a:ext cx="3960440" cy="2880332"/>
        </p:xfrm>
        <a:graphic>
          <a:graphicData uri="http://schemas.openxmlformats.org/drawingml/2006/table">
            <a:tbl>
              <a:tblPr firstRow="1">
                <a:tableStyleId>{5C22544A-7EE6-4342-B048-85BDC9FD1C3A}</a:tableStyleId>
              </a:tblPr>
              <a:tblGrid>
                <a:gridCol w="640816"/>
                <a:gridCol w="3319624"/>
              </a:tblGrid>
              <a:tr h="320036">
                <a:tc gridSpan="2">
                  <a:txBody>
                    <a:bodyPr/>
                    <a:lstStyle/>
                    <a:p>
                      <a:pPr algn="ctr"/>
                      <a:r>
                        <a:rPr lang="cs-CZ" sz="16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Název obrazce / tělesa</a:t>
                      </a:r>
                      <a:endParaRPr lang="cs-CZ" sz="1600" dirty="0">
                        <a:solidFill>
                          <a:schemeClr val="bg1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1.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2.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3.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4.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5.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6.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247992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7.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20036"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1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2150</TotalTime>
  <Words>212</Words>
  <Application>Microsoft Office PowerPoint</Application>
  <PresentationFormat>Předvádění na obrazovce (4:3)</PresentationFormat>
  <Paragraphs>103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Poznej      obrazce a tělesa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745</cp:revision>
  <dcterms:modified xsi:type="dcterms:W3CDTF">2011-06-07T12:14:12Z</dcterms:modified>
</cp:coreProperties>
</file>