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2B50-2542-44ED-BA82-816D4124FA66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5F38-6DBE-4416-A88C-86B1645F47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185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2B50-2542-44ED-BA82-816D4124FA66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5F38-6DBE-4416-A88C-86B1645F47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5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2B50-2542-44ED-BA82-816D4124FA66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5F38-6DBE-4416-A88C-86B1645F47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6418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2B50-2542-44ED-BA82-816D4124FA66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5F38-6DBE-4416-A88C-86B1645F47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2017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2B50-2542-44ED-BA82-816D4124FA66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5F38-6DBE-4416-A88C-86B1645F47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6823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2B50-2542-44ED-BA82-816D4124FA66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5F38-6DBE-4416-A88C-86B1645F47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702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2B50-2542-44ED-BA82-816D4124FA66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5F38-6DBE-4416-A88C-86B1645F47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033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2B50-2542-44ED-BA82-816D4124FA66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5F38-6DBE-4416-A88C-86B1645F47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4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2B50-2542-44ED-BA82-816D4124FA66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5F38-6DBE-4416-A88C-86B1645F47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426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2B50-2542-44ED-BA82-816D4124FA66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5F38-6DBE-4416-A88C-86B1645F47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227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2B50-2542-44ED-BA82-816D4124FA66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B5F38-6DBE-4416-A88C-86B1645F47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046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D92B50-2542-44ED-BA82-816D4124FA66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B5F38-6DBE-4416-A88C-86B1645F47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85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3595412"/>
              </p:ext>
            </p:extLst>
          </p:nvPr>
        </p:nvGraphicFramePr>
        <p:xfrm>
          <a:off x="1222057" y="2420461"/>
          <a:ext cx="6699885" cy="28854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7815"/>
                <a:gridCol w="5132070"/>
              </a:tblGrid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Škola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ZŠ Třeboň, Sokolská 296, 379 01 Třeboň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</a:t>
                      </a:r>
                      <a:r>
                        <a:rPr lang="cs-CZ" sz="1200" dirty="0" smtClean="0">
                          <a:effectLst/>
                        </a:rPr>
                        <a:t>Dana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</a:rPr>
                        <a:t>Ingvortová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VY_32_INOVACE_3209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Shoda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přísudku s podmětem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 hodiny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Shoda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přísudku s podmětem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Český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jazyk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Ročník/y/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5</a:t>
                      </a:r>
                      <a:r>
                        <a:rPr lang="cs-CZ" sz="1200" dirty="0" smtClean="0">
                          <a:effectLst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5727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Materiál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obsahuje definice a úkoly na procvičení shody přísudku s podmětem.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6667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Žák</a:t>
                      </a:r>
                      <a:r>
                        <a:rPr lang="cs-CZ" sz="1200" baseline="0" dirty="0" smtClean="0">
                          <a:effectLst/>
                        </a:rPr>
                        <a:t>  zná definice podmětu a přísudku, jejich shody. Umí odůvodnit pravopis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</a:rPr>
                        <a:t>sloves v příčestí minulém. 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543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222375" y="24209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75" y="692696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237477" y="2878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683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22003" y="905311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Co je to PŘÍSUDEK  a PODMĚT?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2025714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itchFamily="2" charset="2"/>
              <a:buChar char="v"/>
            </a:pPr>
            <a:r>
              <a:rPr lang="cs-CZ" sz="3600" b="1" dirty="0" smtClean="0">
                <a:solidFill>
                  <a:srgbClr val="00B050"/>
                </a:solidFill>
              </a:rPr>
              <a:t>Základní větné členy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cs-CZ" sz="3600" b="1" dirty="0" smtClean="0">
                <a:solidFill>
                  <a:srgbClr val="00B050"/>
                </a:solidFill>
              </a:rPr>
              <a:t> Tvoří spolu základní skladební dvojici </a:t>
            </a:r>
          </a:p>
          <a:p>
            <a:pPr algn="ctr"/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82564" y="3780040"/>
            <a:ext cx="6745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 Co vyjadřuje </a:t>
            </a:r>
            <a:r>
              <a:rPr lang="cs-CZ" sz="3600" b="1" u="sng" dirty="0" smtClean="0">
                <a:solidFill>
                  <a:srgbClr val="FF0000"/>
                </a:solidFill>
              </a:rPr>
              <a:t>PŘÍSUDEK</a:t>
            </a:r>
            <a:r>
              <a:rPr lang="cs-CZ" sz="3600" b="1" dirty="0" smtClean="0">
                <a:solidFill>
                  <a:srgbClr val="FF0000"/>
                </a:solidFill>
              </a:rPr>
              <a:t>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82564" y="4725144"/>
            <a:ext cx="69389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b="1" dirty="0">
                <a:solidFill>
                  <a:schemeClr val="tx2"/>
                </a:solidFill>
              </a:rPr>
              <a:t>c</a:t>
            </a:r>
            <a:r>
              <a:rPr lang="cs-CZ" sz="3600" b="1" dirty="0" smtClean="0">
                <a:solidFill>
                  <a:schemeClr val="tx2"/>
                </a:solidFill>
              </a:rPr>
              <a:t>o PO dělá (Petr čte.) 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tx2"/>
                </a:solidFill>
              </a:rPr>
              <a:t>co se s PO děje (Listí opadává.) 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tx2"/>
                </a:solidFill>
              </a:rPr>
              <a:t>jaký je PO (Dana je nemocná.)</a:t>
            </a:r>
            <a:endParaRPr lang="cs-CZ" sz="3600" b="1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Users\dingvortova\AppData\Local\Microsoft\Windows\Temporary Internet Files\Content.IE5\PTMDQ297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573016"/>
            <a:ext cx="13681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ingvortova\AppData\Local\Microsoft\Windows\Temporary Internet Files\Content.IE5\T69QTMNY\MC9004135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522037"/>
            <a:ext cx="1224136" cy="1203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847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8708" y="548680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SHODA PŘÍSUDKU S PODMĚTEM: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6853065"/>
              </p:ext>
            </p:extLst>
          </p:nvPr>
        </p:nvGraphicFramePr>
        <p:xfrm>
          <a:off x="629561" y="2564904"/>
          <a:ext cx="8172909" cy="33123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64497"/>
                <a:gridCol w="3708412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PO</a:t>
                      </a:r>
                      <a:r>
                        <a:rPr lang="cs-CZ" sz="3200" b="1" baseline="0" dirty="0" smtClean="0">
                          <a:solidFill>
                            <a:srgbClr val="FF0000"/>
                          </a:solidFill>
                        </a:rPr>
                        <a:t> v množném čísle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Koncovka</a:t>
                      </a:r>
                      <a:r>
                        <a:rPr lang="cs-CZ" sz="3200" b="1" baseline="0" dirty="0" smtClean="0">
                          <a:solidFill>
                            <a:srgbClr val="FF0000"/>
                          </a:solidFill>
                        </a:rPr>
                        <a:t> příčestí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2"/>
                          </a:solidFill>
                        </a:rPr>
                        <a:t>RMŽ (chlapci, sněhuláci)</a:t>
                      </a:r>
                      <a:endParaRPr lang="cs-CZ" sz="3200" b="1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</a:rPr>
                        <a:t>- i</a:t>
                      </a:r>
                      <a:r>
                        <a:rPr lang="cs-CZ" sz="3200" b="1" baseline="0" dirty="0" smtClean="0">
                          <a:solidFill>
                            <a:srgbClr val="00B050"/>
                          </a:solidFill>
                        </a:rPr>
                        <a:t> (stáli)</a:t>
                      </a:r>
                      <a:endParaRPr lang="cs-CZ" sz="32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2"/>
                          </a:solidFill>
                        </a:rPr>
                        <a:t>RMN</a:t>
                      </a:r>
                      <a:r>
                        <a:rPr lang="cs-CZ" sz="3200" b="1" baseline="0" dirty="0" smtClean="0">
                          <a:solidFill>
                            <a:schemeClr val="tx2"/>
                          </a:solidFill>
                        </a:rPr>
                        <a:t> (stromy, národy)</a:t>
                      </a:r>
                      <a:endParaRPr lang="cs-CZ" sz="3200" b="1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</a:rPr>
                        <a:t>-</a:t>
                      </a:r>
                      <a:r>
                        <a:rPr lang="cs-CZ" sz="3200" b="1" baseline="0" dirty="0" smtClean="0">
                          <a:solidFill>
                            <a:srgbClr val="00B050"/>
                          </a:solidFill>
                        </a:rPr>
                        <a:t> y (stály)</a:t>
                      </a:r>
                      <a:endParaRPr lang="cs-CZ" sz="32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2"/>
                          </a:solidFill>
                        </a:rPr>
                        <a:t>RŽ (ženy, židle)</a:t>
                      </a:r>
                      <a:endParaRPr lang="cs-CZ" sz="3200" b="1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</a:rPr>
                        <a:t>-</a:t>
                      </a:r>
                      <a:r>
                        <a:rPr lang="cs-CZ" sz="3200" b="1" baseline="0" dirty="0" smtClean="0">
                          <a:solidFill>
                            <a:srgbClr val="00B050"/>
                          </a:solidFill>
                        </a:rPr>
                        <a:t> y (stály)</a:t>
                      </a:r>
                      <a:endParaRPr lang="cs-CZ" sz="32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2"/>
                          </a:solidFill>
                        </a:rPr>
                        <a:t>RS (křesla, města)</a:t>
                      </a:r>
                      <a:endParaRPr lang="cs-CZ" sz="3200" b="1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</a:rPr>
                        <a:t>- a</a:t>
                      </a:r>
                      <a:r>
                        <a:rPr lang="cs-CZ" sz="3200" b="1" baseline="0" dirty="0" smtClean="0">
                          <a:solidFill>
                            <a:srgbClr val="00B050"/>
                          </a:solidFill>
                        </a:rPr>
                        <a:t> (stála)</a:t>
                      </a:r>
                      <a:endParaRPr lang="cs-CZ" sz="32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dingvortova\AppData\Local\Microsoft\Windows\Temporary Internet Files\Content.IE5\UPQ6HRGH\MC9002394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3379" y="1428365"/>
            <a:ext cx="1512168" cy="936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ingvortova\AppData\Local\Microsoft\Windows\Temporary Internet Files\Content.IE5\UPQ6HRGH\MC9002394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6807" y="1412775"/>
            <a:ext cx="1319016" cy="100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dingvortova\AppData\Local\Microsoft\Windows\Temporary Internet Files\Content.IE5\UPQ6HRGH\MC9002394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345906"/>
            <a:ext cx="1319016" cy="100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0926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Říkej </a:t>
            </a:r>
            <a:r>
              <a:rPr lang="cs-CZ" sz="3600" b="1" u="sng" dirty="0" smtClean="0">
                <a:solidFill>
                  <a:srgbClr val="FF0000"/>
                </a:solidFill>
              </a:rPr>
              <a:t>ZÁKLADNÍ SKLADEBNÍ DVOJICE</a:t>
            </a:r>
            <a:r>
              <a:rPr lang="cs-CZ" sz="3600" b="1" dirty="0" smtClean="0">
                <a:solidFill>
                  <a:srgbClr val="FF0000"/>
                </a:solidFill>
              </a:rPr>
              <a:t>, </a:t>
            </a: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 odůvodni pravopis: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916832"/>
            <a:ext cx="6741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Ptáčci vyzobal_ všechna zrníčka.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61143" y="1894028"/>
            <a:ext cx="28803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Ptáčci vyzobal</a:t>
            </a:r>
            <a:r>
              <a:rPr lang="cs-CZ" sz="3200" b="1" dirty="0" smtClean="0">
                <a:solidFill>
                  <a:srgbClr val="FF0000"/>
                </a:solidFill>
              </a:rPr>
              <a:t>i  </a:t>
            </a:r>
            <a:r>
              <a:rPr lang="cs-CZ" sz="3200" dirty="0" smtClean="0">
                <a:solidFill>
                  <a:srgbClr val="FF0000"/>
                </a:solidFill>
              </a:rPr>
              <a:t>PO </a:t>
            </a:r>
            <a:r>
              <a:rPr lang="cs-CZ" sz="3200" b="1" dirty="0" smtClean="0">
                <a:solidFill>
                  <a:srgbClr val="FF0000"/>
                </a:solidFill>
              </a:rPr>
              <a:t>RMŽ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6607" y="3040216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Vozidla zastavil_ pod kopcem.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52118" y="3040216"/>
            <a:ext cx="31893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Vozidla zastavil</a:t>
            </a:r>
            <a:r>
              <a:rPr lang="cs-CZ" sz="3200" b="1" dirty="0" smtClean="0">
                <a:solidFill>
                  <a:srgbClr val="FF0000"/>
                </a:solidFill>
              </a:rPr>
              <a:t>a  </a:t>
            </a:r>
            <a:r>
              <a:rPr lang="cs-CZ" sz="3200" dirty="0" smtClean="0">
                <a:solidFill>
                  <a:srgbClr val="FF0000"/>
                </a:solidFill>
              </a:rPr>
              <a:t>PO </a:t>
            </a:r>
            <a:r>
              <a:rPr lang="cs-CZ" sz="3200" b="1" dirty="0" smtClean="0">
                <a:solidFill>
                  <a:srgbClr val="FF0000"/>
                </a:solidFill>
              </a:rPr>
              <a:t>RS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6607" y="4171039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Obě dívky pilně pracoval_.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52117" y="4117434"/>
            <a:ext cx="31893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Dívky pracoval</a:t>
            </a:r>
            <a:r>
              <a:rPr lang="cs-CZ" sz="3200" b="1" dirty="0" smtClean="0">
                <a:solidFill>
                  <a:srgbClr val="FF0000"/>
                </a:solidFill>
              </a:rPr>
              <a:t>y </a:t>
            </a:r>
          </a:p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PO</a:t>
            </a:r>
            <a:r>
              <a:rPr lang="cs-CZ" sz="3200" b="1" dirty="0" smtClean="0">
                <a:solidFill>
                  <a:srgbClr val="FF0000"/>
                </a:solidFill>
              </a:rPr>
              <a:t> RŽ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6607" y="5250027"/>
            <a:ext cx="63367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Mrazy letos </a:t>
            </a:r>
            <a:r>
              <a:rPr lang="cs-CZ" sz="3200" b="1" dirty="0" err="1" smtClean="0">
                <a:solidFill>
                  <a:srgbClr val="00B050"/>
                </a:solidFill>
              </a:rPr>
              <a:t>přišl</a:t>
            </a:r>
            <a:r>
              <a:rPr lang="cs-CZ" sz="3200" b="1" dirty="0" smtClean="0">
                <a:solidFill>
                  <a:srgbClr val="00B050"/>
                </a:solidFill>
              </a:rPr>
              <a:t>_ brzy.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78641" y="5194652"/>
            <a:ext cx="30453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Mrazy přišl</a:t>
            </a:r>
            <a:r>
              <a:rPr lang="cs-CZ" sz="3200" b="1" dirty="0" smtClean="0">
                <a:solidFill>
                  <a:srgbClr val="FF0000"/>
                </a:solidFill>
              </a:rPr>
              <a:t>y  </a:t>
            </a:r>
          </a:p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PO </a:t>
            </a:r>
            <a:r>
              <a:rPr lang="cs-CZ" sz="3200" b="1" dirty="0" smtClean="0">
                <a:solidFill>
                  <a:srgbClr val="FF0000"/>
                </a:solidFill>
              </a:rPr>
              <a:t>RMN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9975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692696" y="548680"/>
            <a:ext cx="10081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                             </a:t>
            </a:r>
            <a:r>
              <a:rPr lang="cs-CZ" sz="3600" b="1" u="sng" dirty="0" smtClean="0">
                <a:solidFill>
                  <a:srgbClr val="FF0000"/>
                </a:solidFill>
              </a:rPr>
              <a:t>Je to správně?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Chlapci se slitovali nad malými ptáčky.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674768" y="1556791"/>
            <a:ext cx="14807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ano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492896"/>
            <a:ext cx="71190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Ptáčci zpívaly celý den písničky.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0722" y="2464264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n</a:t>
            </a:r>
            <a:r>
              <a:rPr lang="cs-CZ" sz="3600" b="1" dirty="0" smtClean="0">
                <a:solidFill>
                  <a:srgbClr val="FF0000"/>
                </a:solidFill>
              </a:rPr>
              <a:t>e – zpívali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62766" y="3506512"/>
            <a:ext cx="7344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Vrány si vykračovaly v černém fraku.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47651" y="3506511"/>
            <a:ext cx="9675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ano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3311" y="4472245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Krmítka byly večer prázdná.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80211" y="4484455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n</a:t>
            </a:r>
            <a:r>
              <a:rPr lang="cs-CZ" sz="3600" b="1" dirty="0" smtClean="0">
                <a:solidFill>
                  <a:srgbClr val="FF0000"/>
                </a:solidFill>
              </a:rPr>
              <a:t>e - byla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6390" y="5373215"/>
            <a:ext cx="62824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Hejna ptáků odletěli jinam.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62600" y="5373216"/>
            <a:ext cx="30243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n</a:t>
            </a:r>
            <a:r>
              <a:rPr lang="cs-CZ" sz="3600" b="1" dirty="0" smtClean="0">
                <a:solidFill>
                  <a:srgbClr val="FF0000"/>
                </a:solidFill>
              </a:rPr>
              <a:t>e - odletěla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dingvortova\AppData\Local\Microsoft\Windows\Temporary Internet Files\Content.IE5\PTMDQ297\MP9004465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8048" y="243587"/>
            <a:ext cx="2220216" cy="1169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08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3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7"/>
            <a:ext cx="85304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          </a:t>
            </a:r>
            <a:r>
              <a:rPr lang="cs-CZ" sz="4000" b="1" u="sng" dirty="0" smtClean="0">
                <a:solidFill>
                  <a:srgbClr val="FF0000"/>
                </a:solidFill>
              </a:rPr>
              <a:t>Doplň vhodné přísudky </a:t>
            </a:r>
          </a:p>
          <a:p>
            <a:pPr algn="ctr"/>
            <a:r>
              <a:rPr lang="cs-CZ" sz="4000" b="1" dirty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       </a:t>
            </a:r>
            <a:r>
              <a:rPr lang="cs-CZ" sz="4000" b="1" u="sng" dirty="0" smtClean="0">
                <a:solidFill>
                  <a:srgbClr val="FF0000"/>
                </a:solidFill>
              </a:rPr>
              <a:t>v příčestí minulém: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dingvortova\AppData\Local\Microsoft\Windows\Temporary Internet Files\Content.IE5\T69QTMNY\MC9004449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20687"/>
            <a:ext cx="1398280" cy="132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0070" y="2299965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Ptáci _________ nad mořem. 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56176" y="2283269"/>
            <a:ext cx="2987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např. létal</a:t>
            </a:r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dirty="0" smtClean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4319" y="3403350"/>
            <a:ext cx="56166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Ryby ________ v hejnech.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176" y="3403349"/>
            <a:ext cx="28437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n</a:t>
            </a:r>
            <a:r>
              <a:rPr lang="cs-CZ" sz="3600" dirty="0" smtClean="0">
                <a:solidFill>
                  <a:srgbClr val="FF0000"/>
                </a:solidFill>
              </a:rPr>
              <a:t>apř. plaval</a:t>
            </a:r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2919" y="4524499"/>
            <a:ext cx="65923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Domy ________ blízko u pobřeží.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2534" y="4481760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n</a:t>
            </a:r>
            <a:r>
              <a:rPr lang="cs-CZ" sz="3600" dirty="0" smtClean="0">
                <a:solidFill>
                  <a:srgbClr val="FF0000"/>
                </a:solidFill>
              </a:rPr>
              <a:t>apř. stál</a:t>
            </a:r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2919" y="5598614"/>
            <a:ext cx="7110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K pláži ________ tři auta.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93919" y="5598613"/>
            <a:ext cx="33123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n</a:t>
            </a:r>
            <a:r>
              <a:rPr lang="cs-CZ" sz="3600" dirty="0" smtClean="0">
                <a:solidFill>
                  <a:srgbClr val="FF0000"/>
                </a:solidFill>
              </a:rPr>
              <a:t>apř. přijel</a:t>
            </a:r>
            <a:r>
              <a:rPr lang="cs-CZ" sz="3600" b="1" dirty="0" smtClean="0">
                <a:solidFill>
                  <a:srgbClr val="FF0000"/>
                </a:solidFill>
              </a:rPr>
              <a:t>a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7486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764704"/>
            <a:ext cx="71287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Archiv autora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8706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32_Inovace_3209 Shoda přísudku s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VY_32_Inovace_3209 Shoda přísudku s</Template>
  <TotalTime>0</TotalTime>
  <Words>316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VY_32_Inovace_3209 Shoda přísudku 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</cp:revision>
  <dcterms:created xsi:type="dcterms:W3CDTF">2012-06-19T10:47:57Z</dcterms:created>
  <dcterms:modified xsi:type="dcterms:W3CDTF">2012-06-19T10:48:47Z</dcterms:modified>
</cp:coreProperties>
</file>