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56" r:id="rId3"/>
    <p:sldId id="259" r:id="rId4"/>
    <p:sldId id="258" r:id="rId5"/>
    <p:sldId id="257" r:id="rId6"/>
    <p:sldId id="260" r:id="rId7"/>
    <p:sldId id="261" r:id="rId8"/>
    <p:sldId id="262" r:id="rId9"/>
    <p:sldId id="263" r:id="rId10"/>
    <p:sldId id="264" r:id="rId11"/>
    <p:sldId id="267" r:id="rId12"/>
    <p:sldId id="265" r:id="rId13"/>
    <p:sldId id="266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BFCE87-70A9-4D50-9045-54777B0C4551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486B75-F005-4BD5-9A5E-3A5C2C6650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564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4EF1B-27DA-4142-86D1-2F73FCD39230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ADF5B-DA7D-4955-95B7-6E6448636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izera_v_Doln%C3%ADm_Ko%C5%99enov%C4%9B.jpg" TargetMode="External"/><Relationship Id="rId13" Type="http://schemas.openxmlformats.org/officeDocument/2006/relationships/hyperlink" Target="http://www.facebook.com/photo.php?fbid=237725306251885&amp;set=a.170267896330960.42568.170265076331242&amp;type=3&amp;theater" TargetMode="External"/><Relationship Id="rId3" Type="http://schemas.openxmlformats.org/officeDocument/2006/relationships/hyperlink" Target="http://cs.wikipedia.org/wiki/Soubor:Mlad%C3%A1_Boleslav.JPG" TargetMode="External"/><Relationship Id="rId7" Type="http://schemas.openxmlformats.org/officeDocument/2006/relationships/hyperlink" Target="http://www.facebook.com/photo.php?fbid=166631170019289&amp;set=a.153612637987809.35509.100000172200060&amp;type=3&amp;theater" TargetMode="External"/><Relationship Id="rId12" Type="http://schemas.openxmlformats.org/officeDocument/2006/relationships/hyperlink" Target="http://www.facebook.com/photo.php?fbid=107891862636873&amp;set=a.107891859303540.15049.107891052636954&amp;type=3&amp;theater" TargetMode="External"/><Relationship Id="rId2" Type="http://schemas.openxmlformats.org/officeDocument/2006/relationships/hyperlink" Target="http://cs.wikipedia.org/wiki/Soubor:Stara_radnice_Mlada_Bolesla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lad%C3%A1_Boleslav_CoA_CZ.svg" TargetMode="External"/><Relationship Id="rId11" Type="http://schemas.openxmlformats.org/officeDocument/2006/relationships/hyperlink" Target="http://cs.wikipedia.org/wiki/Soubor:Mlada_Boleslav_Karmel.jpg" TargetMode="External"/><Relationship Id="rId5" Type="http://schemas.openxmlformats.org/officeDocument/2006/relationships/hyperlink" Target="http://cs.wikipedia.org/wiki/Soubor:Flag_of_Mlada_Boleslav.svg" TargetMode="External"/><Relationship Id="rId10" Type="http://schemas.openxmlformats.org/officeDocument/2006/relationships/hyperlink" Target="http://www.slosar.cz/5_radnice_039.html" TargetMode="External"/><Relationship Id="rId4" Type="http://schemas.openxmlformats.org/officeDocument/2006/relationships/hyperlink" Target="http://cs.wikipedia.org/wiki/Soubor:G8mb.JPG" TargetMode="External"/><Relationship Id="rId9" Type="http://schemas.openxmlformats.org/officeDocument/2006/relationships/hyperlink" Target="http://cs.wikipedia.org/wiki/Soubor:Boles%C5%82aw_II_Pobo%C5%BCny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3356991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542896" y="4365103"/>
            <a:ext cx="857286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VY_32_INOVACE_01_Mladá Boleslav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79512" y="6211669"/>
            <a:ext cx="87849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projektu „EU peníze školám“.</a:t>
            </a:r>
          </a:p>
          <a:p>
            <a:r>
              <a:rPr lang="cs-CZ" dirty="0"/>
              <a:t>OP VK oblast podpory 1.4 s názvem Zlepšení podmínek pro vzdělávání na základních školách.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23728" y="1917691"/>
            <a:ext cx="6261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Mladá Boleslav 01</a:t>
            </a:r>
            <a:endParaRPr lang="cs-CZ" sz="6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260648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Mladá Boleslav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http://hrady.me.cz/Stare2/p/mlada_boleslav_19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646680">
            <a:off x="5203527" y="1382459"/>
            <a:ext cx="3750953" cy="23807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6"/>
          <p:cNvSpPr/>
          <p:nvPr/>
        </p:nvSpPr>
        <p:spPr>
          <a:xfrm>
            <a:off x="323528" y="1196752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Mladá </a:t>
            </a:r>
            <a:r>
              <a:rPr lang="cs-CZ" b="1" dirty="0"/>
              <a:t>Boleslav</a:t>
            </a:r>
            <a:r>
              <a:rPr lang="cs-CZ" dirty="0"/>
              <a:t> je statutární město ve Středočeském kraji. Leží na levém břehu středního toku Jizery, zhruba 50 km severovýchodně od Prahy, s níž je spojena silnicí pro motorová vozidla R10. Má zhruba </a:t>
            </a:r>
            <a:r>
              <a:rPr lang="cs-CZ" dirty="0" smtClean="0"/>
              <a:t>50 </a:t>
            </a:r>
            <a:r>
              <a:rPr lang="cs-CZ" dirty="0"/>
              <a:t>tisíc obyvatel. Je stavebně srostlé se sousedním malým městem </a:t>
            </a:r>
            <a:r>
              <a:rPr lang="cs-CZ" dirty="0" smtClean="0"/>
              <a:t>Kosmonos.</a:t>
            </a:r>
            <a:endParaRPr lang="cs-CZ" dirty="0"/>
          </a:p>
        </p:txBody>
      </p:sp>
      <p:pic>
        <p:nvPicPr>
          <p:cNvPr id="1030" name="Picture 6" descr="http://www.kulturamb.eu/ic/files/eshop/mlada-boleslav-zeleny-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88339">
            <a:off x="716278" y="3360880"/>
            <a:ext cx="4595664" cy="32341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Znak,vlajka a primátor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6386" name="Picture 2" descr="Soubor:Mladá Boleslav CoA CZ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60648"/>
            <a:ext cx="3032685" cy="3338736"/>
          </a:xfrm>
          <a:prstGeom prst="rect">
            <a:avLst/>
          </a:prstGeom>
          <a:noFill/>
        </p:spPr>
      </p:pic>
      <p:pic>
        <p:nvPicPr>
          <p:cNvPr id="16388" name="Picture 4" descr="Soubor:Flag of Mlada Boleslav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268760"/>
            <a:ext cx="3194720" cy="2129813"/>
          </a:xfrm>
          <a:prstGeom prst="rect">
            <a:avLst/>
          </a:prstGeom>
          <a:noFill/>
        </p:spPr>
      </p:pic>
      <p:pic>
        <p:nvPicPr>
          <p:cNvPr id="16390" name="Picture 6" descr="http://www.odsmb.cz/obrazky/nwelati-foto-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284984"/>
            <a:ext cx="2562225" cy="328612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444208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MUDr. </a:t>
            </a:r>
            <a:r>
              <a:rPr lang="cs-CZ" b="1" dirty="0" err="1" smtClean="0"/>
              <a:t>Raduan</a:t>
            </a:r>
            <a:r>
              <a:rPr lang="cs-CZ" b="1" dirty="0" smtClean="0"/>
              <a:t> </a:t>
            </a:r>
            <a:r>
              <a:rPr lang="cs-CZ" b="1" dirty="0" err="1" smtClean="0"/>
              <a:t>Nwelati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56376" y="36450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Znak 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50100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Vlajka</a:t>
            </a:r>
            <a:endParaRPr lang="cs-CZ" b="1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static.panoramio.com/photos/original/224282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99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835696" y="260648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Boleslavský hrad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124744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Hrad byl založen knížetem Boleslavem v 10.stol.Hrad stojí na skále,nad řekou Jizerou.</a:t>
            </a:r>
            <a:endParaRPr lang="cs-CZ" dirty="0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196752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Založení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23928" y="332656"/>
            <a:ext cx="500404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Ve druhé polovině 10. století založil Boleslav II. na přirozeně chráněném skalním ostrohu dřevěný hrad nazvaný Nový, resp. Mladý Boleslav. Hlavní záměr byl pravděpodobně vybudování správního střediska nově získaných území. V této době začala pod hradem na břehu Jizery vznikat osada. Koncem 13. století byl důsledkem vpádu a boji mezi panstvem hrad zcela zničen a podhradí zpustošeno. </a:t>
            </a:r>
          </a:p>
        </p:txBody>
      </p:sp>
      <p:pic>
        <p:nvPicPr>
          <p:cNvPr id="4098" name="Picture 2" descr="http://www.hotel-mart.cz/images/okoli-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072524">
            <a:off x="456186" y="3138778"/>
            <a:ext cx="3969857" cy="2983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 rot="21009674">
            <a:off x="2214582" y="616622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ř</a:t>
            </a:r>
            <a:r>
              <a:rPr lang="cs-CZ" b="1" dirty="0" smtClean="0"/>
              <a:t>eka Jizera</a:t>
            </a:r>
            <a:endParaRPr lang="cs-CZ" b="1" dirty="0"/>
          </a:p>
        </p:txBody>
      </p:sp>
      <p:pic>
        <p:nvPicPr>
          <p:cNvPr id="4100" name="Picture 4" descr="http://prazskychytrak.cz/wp-content/uploads/boleslav-ii.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71117">
            <a:off x="5648282" y="3340135"/>
            <a:ext cx="2640732" cy="278609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 rot="451892">
            <a:off x="6300192" y="60932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Boleslav II.</a:t>
            </a:r>
            <a:endParaRPr lang="cs-CZ" b="1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700808"/>
            <a:ext cx="8388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Městský palác Templ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51720" y="40466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Pozdně gotický městský palác zvaný Templ byl postaven okolo roku 1490 a sloužil jako sídlo hejtmana boleslavského panství.</a:t>
            </a:r>
          </a:p>
        </p:txBody>
      </p:sp>
      <p:pic>
        <p:nvPicPr>
          <p:cNvPr id="17410" name="Picture 2" descr="http://www.czechtourism.cz/admin/files/Image/Kudy-z-nudy/22_03_10_mlada-bolesla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76174">
            <a:off x="5232981" y="3757496"/>
            <a:ext cx="3739221" cy="280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412" name="Picture 4" descr="http://www.betexa.cz/data/Fotogallery/8cb5129d-8171-45fe-84e8-ac75448bc49d/Templ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270095">
            <a:off x="122188" y="3566348"/>
            <a:ext cx="2996227" cy="26942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414" name="Picture 6" descr="http://www.cesky-raj-ubytovani.net/uploads/img/mestsky-palac-templ-mlada-boleslav_3477/350/mestsky-palac-templ-mlada-boleslav_6757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573016"/>
            <a:ext cx="1994702" cy="30034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332656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Sbor českých bratří</a:t>
            </a:r>
            <a:endParaRPr lang="cs-CZ" sz="4800" dirty="0"/>
          </a:p>
        </p:txBody>
      </p:sp>
      <p:sp>
        <p:nvSpPr>
          <p:cNvPr id="5" name="Obdélník 4"/>
          <p:cNvSpPr/>
          <p:nvPr/>
        </p:nvSpPr>
        <p:spPr>
          <a:xfrm>
            <a:off x="4283968" y="126876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 Nyní slouží jako výstavní síň, se svými stálými expozicemi básníka a anarchisty Františka </a:t>
            </a:r>
            <a:r>
              <a:rPr lang="cs-CZ" dirty="0" err="1"/>
              <a:t>Gellnera</a:t>
            </a:r>
            <a:r>
              <a:rPr lang="cs-CZ" dirty="0"/>
              <a:t> a sbírkami obrazů mladoboleslavských malířů.</a:t>
            </a:r>
          </a:p>
        </p:txBody>
      </p:sp>
      <p:pic>
        <p:nvPicPr>
          <p:cNvPr id="18434" name="Picture 2" descr="http://www.kulturamb.eu/ic/files/photo/sbor-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54034" y="3419401"/>
            <a:ext cx="4136976" cy="27552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436" name="Picture 4" descr="http://www.kulturamb.eu/ic/files/photo/sbor2-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379240">
            <a:off x="328413" y="1183072"/>
            <a:ext cx="4083639" cy="2719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438" name="Picture 6" descr="http://www.kulturamb.eu/ic/files/photo/sbor4-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05549">
            <a:off x="508637" y="3716951"/>
            <a:ext cx="4286532" cy="28423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332656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ŠKODA AUTO MUZEUM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41277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Muzeum automobilů je rozhodně nejnavštěvovanějším turistickým magnetem města. </a:t>
            </a:r>
            <a:r>
              <a:rPr lang="cs-CZ" dirty="0" smtClean="0"/>
              <a:t>Nachází se zde nejstarší modely automobilů.</a:t>
            </a:r>
            <a:endParaRPr lang="cs-CZ" dirty="0"/>
          </a:p>
        </p:txBody>
      </p:sp>
      <p:pic>
        <p:nvPicPr>
          <p:cNvPr id="19458" name="Picture 2" descr="http://www.kulturamb.eu/ic/files/photo/skoda-auto-muzeum2-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221088"/>
            <a:ext cx="3461240" cy="230524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9460" name="Picture 4" descr="http://www.kulturamb.eu/ic/files/photo/skoda-auto-muzeum-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268760"/>
            <a:ext cx="3704928" cy="2460304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9462" name="Picture 6" descr="http://www.kulturamb.eu/ic/files/photo/skoda-auto-muzeum6-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429000"/>
            <a:ext cx="3664265" cy="24333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88640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Staroměstské náměstí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268760"/>
            <a:ext cx="2880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Toto náměstí tvoří historické centrum Mladé Boleslav</a:t>
            </a:r>
            <a:r>
              <a:rPr lang="cs-CZ" dirty="0" smtClean="0"/>
              <a:t>. Významnou </a:t>
            </a:r>
            <a:r>
              <a:rPr lang="cs-CZ" dirty="0" smtClean="0"/>
              <a:t>budovou je Staroměstská radnice.</a:t>
            </a:r>
            <a:endParaRPr lang="cs-CZ" dirty="0"/>
          </a:p>
        </p:txBody>
      </p:sp>
      <p:pic>
        <p:nvPicPr>
          <p:cNvPr id="20482" name="Picture 2" descr="http://upload.wikimedia.org/wikipedia/commons/thumb/e/e4/Stara_radnice_Mlada_Boleslav.jpg/254px-Stara_radnice_Mlada_Bolesla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81269">
            <a:off x="4968206" y="1015024"/>
            <a:ext cx="3787502" cy="28480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4" name="Picture 4" descr="http://mm.denik.cz/4/18/otevreni_star_nam_99_denik_clanek_sol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077072"/>
            <a:ext cx="3333750" cy="25050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6" name="Picture 6" descr="http://im.novinky.cz/mynews/266/2668-top_foto1-g2y1x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293096"/>
            <a:ext cx="3914800" cy="2205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1691680" y="2996952"/>
            <a:ext cx="3960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roce 2010 bylo náměstí zmodernizováno-barevné fontány</a:t>
            </a:r>
            <a:r>
              <a:rPr lang="cs-CZ" dirty="0" smtClean="0"/>
              <a:t>,  zmenšenina </a:t>
            </a:r>
            <a:r>
              <a:rPr lang="cs-CZ" dirty="0" smtClean="0"/>
              <a:t>řeky Jizery.</a:t>
            </a:r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88640"/>
            <a:ext cx="5040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Nová radnice 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836712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Na </a:t>
            </a:r>
            <a:r>
              <a:rPr lang="cs-CZ" dirty="0"/>
              <a:t>K</a:t>
            </a:r>
            <a:r>
              <a:rPr lang="cs-CZ" dirty="0" smtClean="0"/>
              <a:t>omenského náměstí se nachází Nová radnice,kde sídlí magistrát města Mladé Boleslavi,2 základní školy a hlavní budova pošty.</a:t>
            </a:r>
            <a:endParaRPr lang="cs-CZ" dirty="0"/>
          </a:p>
        </p:txBody>
      </p:sp>
      <p:pic>
        <p:nvPicPr>
          <p:cNvPr id="22530" name="Picture 2" descr="http://www.mbnoviny.cz/?_event_=handlerMediaView&amp;id=206&amp;file=206.jpg&amp;l=46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351536">
            <a:off x="4355976" y="3645024"/>
            <a:ext cx="4381500" cy="29051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5724128" y="404664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Nedaleko Komenského náměstí se nachází městské divadlo,gymnázium Dr</a:t>
            </a:r>
            <a:r>
              <a:rPr lang="cs-CZ" dirty="0" smtClean="0"/>
              <a:t>. Pekaře </a:t>
            </a:r>
            <a:r>
              <a:rPr lang="cs-CZ" dirty="0" smtClean="0"/>
              <a:t>a vysoká škola Škoda </a:t>
            </a: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 err="1" smtClean="0"/>
              <a:t>Karmeli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22532" name="Picture 4" descr="http://spoluzaci.im.cz/face/000/S00036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393169">
            <a:off x="6084168" y="1844824"/>
            <a:ext cx="2193032" cy="16447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4" name="Picture 6" descr="http://www.kulturamb.eu/ic/files/photo/divadlo1-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5796">
            <a:off x="251520" y="4221088"/>
            <a:ext cx="3575720" cy="23856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6" name="Picture 8" descr="http://www.atlasskolstvi.cz/data/img/fotogalerie/vs/3101/big/3101-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74059">
            <a:off x="2063745" y="2034761"/>
            <a:ext cx="3050704" cy="22320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260648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Vzdělání</a:t>
            </a:r>
            <a:endParaRPr lang="cs-CZ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556792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Mladé Boleslavi je 9 základních škol,2 gymnázia, střední školy, střední odborná učiliště a vysoká škola.</a:t>
            </a:r>
            <a:endParaRPr lang="cs-CZ" dirty="0"/>
          </a:p>
        </p:txBody>
      </p:sp>
      <p:pic>
        <p:nvPicPr>
          <p:cNvPr id="24578" name="Picture 2" descr="http://www.zspastelka.cz/fotky/budova/cely/foto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74634">
            <a:off x="4891889" y="3376310"/>
            <a:ext cx="4086453" cy="32691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2" descr="http://www.zivefirmy.cz/media/fotos/240792/gymnazium_max754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87974">
            <a:off x="644748" y="2738156"/>
            <a:ext cx="4295800" cy="32218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260648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ŠKODA AUTO a.s. 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556792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r>
              <a:rPr lang="cs-CZ" dirty="0" smtClean="0"/>
              <a:t>Je </a:t>
            </a:r>
            <a:r>
              <a:rPr lang="cs-CZ" dirty="0"/>
              <a:t>největší český výrobce automobilů sídlící v Mladé Boleslavi. Navazuje na společnost </a:t>
            </a:r>
            <a:r>
              <a:rPr lang="cs-CZ" b="1" dirty="0" err="1" smtClean="0"/>
              <a:t>Laurin</a:t>
            </a:r>
            <a:r>
              <a:rPr lang="cs-CZ" b="1" dirty="0" smtClean="0"/>
              <a:t>  </a:t>
            </a:r>
            <a:r>
              <a:rPr lang="cs-CZ" b="1" dirty="0"/>
              <a:t>&amp; Klement</a:t>
            </a:r>
            <a:r>
              <a:rPr lang="cs-CZ" dirty="0"/>
              <a:t>, založenou roku 1895. </a:t>
            </a:r>
          </a:p>
        </p:txBody>
      </p:sp>
      <p:pic>
        <p:nvPicPr>
          <p:cNvPr id="23554" name="Picture 2" descr="http://www.schako.cz/reference/SA_MladaBoleslav/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200708">
            <a:off x="4067944" y="2996952"/>
            <a:ext cx="4704523" cy="3528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556" name="Picture 4" descr="Soubor:New Škoda logo-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74607">
            <a:off x="611560" y="3284984"/>
            <a:ext cx="2922687" cy="3023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60648"/>
            <a:ext cx="59046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 flip="none" rotWithShape="1"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13500000" scaled="1"/>
                  <a:tileRect/>
                </a:gradFill>
              </a:rPr>
              <a:t>Zdroje textů a obrázků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 flip="none" rotWithShape="1"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13500000" scaled="1"/>
                <a:tileRect/>
              </a:gra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268760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hlinkClick r:id="rId2"/>
              </a:rPr>
              <a:t>http://cs.wikipedia.org/wiki/Soubor:Stara_radnice_Mlada_Boleslav.jpg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323528" y="1772816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hlinkClick r:id="rId3"/>
              </a:rPr>
              <a:t>http://cs.wikipedia.org/wiki/Soubor:Mlad%C3%A1_Boleslav.JPG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323528" y="2276872"/>
            <a:ext cx="360566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hlinkClick r:id="rId4"/>
              </a:rPr>
              <a:t>http://cs.wikipedia.org/wiki/Soubor:G8mb.JPG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323528" y="2636912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hlinkClick r:id="rId5"/>
              </a:rPr>
              <a:t>http://cs.wikipedia.org/wiki/Soubor:Flag_of_Mlada_Boleslav.svg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323528" y="314096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hlinkClick r:id="rId6"/>
              </a:rPr>
              <a:t>http://cs.wikipedia.org/wiki/Soubor:Mlad%C3%A1_Boleslav_CoA_CZ.svg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23528" y="3789040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facebook.com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photo.php</a:t>
            </a:r>
            <a:r>
              <a:rPr lang="cs-CZ" sz="1400" dirty="0" smtClean="0">
                <a:hlinkClick r:id="rId7"/>
              </a:rPr>
              <a:t>?</a:t>
            </a:r>
            <a:r>
              <a:rPr lang="cs-CZ" sz="1400" dirty="0" err="1" smtClean="0">
                <a:hlinkClick r:id="rId7"/>
              </a:rPr>
              <a:t>fbid</a:t>
            </a:r>
            <a:r>
              <a:rPr lang="cs-CZ" sz="1400" dirty="0" smtClean="0">
                <a:hlinkClick r:id="rId7"/>
              </a:rPr>
              <a:t>=166631170019289&amp;set=a.153612637987809.35509.100000172200060&amp;type=3&amp;</a:t>
            </a:r>
            <a:r>
              <a:rPr lang="cs-CZ" sz="1400" dirty="0" err="1" smtClean="0">
                <a:hlinkClick r:id="rId7"/>
              </a:rPr>
              <a:t>theater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323528" y="4581128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hlinkClick r:id="rId8"/>
              </a:rPr>
              <a:t>http://cs.wikipedia.org/wiki/Soubor:Jizera_v_Doln%C3%ADm_Ko%C5%99enov%C4%9B.jpg</a:t>
            </a:r>
            <a:endParaRPr lang="cs-CZ" sz="1400" dirty="0"/>
          </a:p>
        </p:txBody>
      </p:sp>
      <p:sp>
        <p:nvSpPr>
          <p:cNvPr id="10" name="Obdélník 9"/>
          <p:cNvSpPr/>
          <p:nvPr/>
        </p:nvSpPr>
        <p:spPr>
          <a:xfrm>
            <a:off x="323528" y="5229200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>
                <a:hlinkClick r:id="rId9"/>
              </a:rPr>
              <a:t>http://cs.wikipedia.org/wiki/Soubor:Boles%C5%82aw_II_Pobo%C5%BCny.jpg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877272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Sborník Mladá Boleslav od minulosti </a:t>
            </a:r>
            <a:r>
              <a:rPr lang="cs-CZ" sz="1400" smtClean="0"/>
              <a:t>k dnešku,3 fotografie </a:t>
            </a:r>
            <a:r>
              <a:rPr lang="cs-CZ" sz="1400" dirty="0" smtClean="0"/>
              <a:t>Vladimír Hanzl</a:t>
            </a: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4932040" y="1196752"/>
            <a:ext cx="3995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http://www.auta5p.eu/muzea/muzeum_</a:t>
            </a:r>
            <a:r>
              <a:rPr lang="cs-CZ" sz="1400" dirty="0" err="1" smtClean="0"/>
              <a:t>skoda</a:t>
            </a:r>
            <a:r>
              <a:rPr lang="cs-CZ" sz="1400" dirty="0" smtClean="0"/>
              <a:t>_2005/</a:t>
            </a:r>
            <a:r>
              <a:rPr lang="cs-CZ" sz="1400" dirty="0" err="1" smtClean="0"/>
              <a:t>mb</a:t>
            </a:r>
            <a:r>
              <a:rPr lang="cs-CZ" sz="1400" dirty="0" smtClean="0"/>
              <a:t>_55.jpg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4932040" y="1772816"/>
            <a:ext cx="323434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slosar.cz</a:t>
            </a:r>
            <a:r>
              <a:rPr lang="cs-CZ" sz="1400" dirty="0" smtClean="0">
                <a:hlinkClick r:id="rId10"/>
              </a:rPr>
              <a:t>/5_radnice_039.html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5004048" y="2132856"/>
            <a:ext cx="36358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11"/>
              </a:rPr>
              <a:t>http://cs.wikipedia.org/wiki/Soubor:Mlada_Boleslav_Karmel.jpg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2708920"/>
            <a:ext cx="360566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hlinkClick r:id="rId4"/>
              </a:rPr>
              <a:t>http://cs.wikipedia.org/wiki/Soubor:G8mb.JPG</a:t>
            </a: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5004048" y="3068960"/>
            <a:ext cx="3779912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facebook.com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photo.php</a:t>
            </a:r>
            <a:r>
              <a:rPr lang="cs-CZ" sz="1400" dirty="0" smtClean="0">
                <a:hlinkClick r:id="rId12"/>
              </a:rPr>
              <a:t>?</a:t>
            </a:r>
            <a:r>
              <a:rPr lang="cs-CZ" sz="1400" dirty="0" err="1" smtClean="0">
                <a:hlinkClick r:id="rId12"/>
              </a:rPr>
              <a:t>fbid</a:t>
            </a:r>
            <a:r>
              <a:rPr lang="cs-CZ" sz="1400" dirty="0" smtClean="0">
                <a:hlinkClick r:id="rId12"/>
              </a:rPr>
              <a:t>=107891862636873&amp;set=a.107891859303540.15049.107891052636954&amp;type=3&amp;</a:t>
            </a:r>
            <a:r>
              <a:rPr lang="cs-CZ" sz="1400" dirty="0" err="1" smtClean="0">
                <a:hlinkClick r:id="rId12"/>
              </a:rPr>
              <a:t>theater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5076056" y="3861049"/>
            <a:ext cx="374441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13"/>
              </a:rPr>
              <a:t>http://www.</a:t>
            </a:r>
            <a:r>
              <a:rPr lang="cs-CZ" sz="1400" dirty="0" err="1" smtClean="0">
                <a:hlinkClick r:id="rId13"/>
              </a:rPr>
              <a:t>facebook.com</a:t>
            </a:r>
            <a:r>
              <a:rPr lang="cs-CZ" sz="1400" dirty="0" smtClean="0">
                <a:hlinkClick r:id="rId13"/>
              </a:rPr>
              <a:t>/</a:t>
            </a:r>
            <a:r>
              <a:rPr lang="cs-CZ" sz="1400" dirty="0" err="1" smtClean="0">
                <a:hlinkClick r:id="rId13"/>
              </a:rPr>
              <a:t>photo.php</a:t>
            </a:r>
            <a:r>
              <a:rPr lang="cs-CZ" sz="1400" dirty="0" smtClean="0">
                <a:hlinkClick r:id="rId13"/>
              </a:rPr>
              <a:t>?</a:t>
            </a:r>
            <a:r>
              <a:rPr lang="cs-CZ" sz="1400" dirty="0" err="1" smtClean="0">
                <a:hlinkClick r:id="rId13"/>
              </a:rPr>
              <a:t>fbid</a:t>
            </a:r>
            <a:r>
              <a:rPr lang="cs-CZ" sz="1400" dirty="0" smtClean="0">
                <a:hlinkClick r:id="rId13"/>
              </a:rPr>
              <a:t>=237725306251885&amp;set=a.170267896330960.42568.170265076331242&amp;type=3&amp;</a:t>
            </a:r>
            <a:r>
              <a:rPr lang="cs-CZ" sz="1400" dirty="0" err="1" smtClean="0">
                <a:hlinkClick r:id="rId13"/>
              </a:rPr>
              <a:t>theater</a:t>
            </a:r>
            <a:endParaRPr lang="cs-CZ" sz="1400" dirty="0"/>
          </a:p>
        </p:txBody>
      </p:sp>
      <p:sp>
        <p:nvSpPr>
          <p:cNvPr id="18" name="Obdélník 17"/>
          <p:cNvSpPr/>
          <p:nvPr/>
        </p:nvSpPr>
        <p:spPr>
          <a:xfrm>
            <a:off x="5076056" y="4653136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http://profile.</a:t>
            </a:r>
            <a:r>
              <a:rPr lang="cs-CZ" sz="1400" dirty="0" err="1" smtClean="0"/>
              <a:t>ak.fbcdn.net</a:t>
            </a:r>
            <a:r>
              <a:rPr lang="cs-CZ" sz="1400" dirty="0" smtClean="0"/>
              <a:t>/</a:t>
            </a:r>
            <a:r>
              <a:rPr lang="cs-CZ" sz="1400" dirty="0" err="1" smtClean="0"/>
              <a:t>hprofile</a:t>
            </a:r>
            <a:r>
              <a:rPr lang="cs-CZ" sz="1400" dirty="0" smtClean="0"/>
              <a:t>-</a:t>
            </a:r>
            <a:r>
              <a:rPr lang="cs-CZ" sz="1400" dirty="0" err="1" smtClean="0"/>
              <a:t>ak</a:t>
            </a:r>
            <a:r>
              <a:rPr lang="cs-CZ" sz="1400" dirty="0" smtClean="0"/>
              <a:t>-snc4/276475_106194362818824_5783214_</a:t>
            </a:r>
            <a:r>
              <a:rPr lang="cs-CZ" sz="1400" dirty="0" err="1" smtClean="0"/>
              <a:t>n.jpg</a:t>
            </a:r>
            <a:endParaRPr lang="cs-CZ" sz="14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Vytvořeno jako DUM do </a:t>
            </a:r>
            <a:r>
              <a:rPr lang="cs-CZ" dirty="0" smtClean="0"/>
              <a:t>předmětu prvouka na </a:t>
            </a:r>
            <a:r>
              <a:rPr lang="cs-CZ" dirty="0"/>
              <a:t>ZŠ a </a:t>
            </a:r>
            <a:r>
              <a:rPr lang="cs-CZ" dirty="0" smtClean="0"/>
              <a:t>MŠ 17.listopadu 1325, </a:t>
            </a:r>
            <a:r>
              <a:rPr lang="cs-CZ" dirty="0"/>
              <a:t>Mladá Boleslav pro </a:t>
            </a:r>
            <a:r>
              <a:rPr lang="cs-CZ" dirty="0" smtClean="0"/>
              <a:t>třetí </a:t>
            </a:r>
            <a:r>
              <a:rPr lang="cs-CZ" dirty="0"/>
              <a:t>ročník základní školy.</a:t>
            </a:r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o vzniku a historii Mladé Boleslavi.</a:t>
            </a:r>
            <a:endParaRPr lang="cs-CZ" dirty="0"/>
          </a:p>
          <a:p>
            <a:r>
              <a:rPr lang="cs-CZ" dirty="0"/>
              <a:t>Materiál doporučuji prezentovat pomocí </a:t>
            </a:r>
            <a:r>
              <a:rPr lang="cs-CZ" dirty="0" smtClean="0"/>
              <a:t>interaktivní tabule.</a:t>
            </a:r>
            <a:endParaRPr lang="cs-CZ" dirty="0"/>
          </a:p>
          <a:p>
            <a:r>
              <a:rPr lang="cs-CZ" dirty="0"/>
              <a:t>Materiál byl vytvořen a </a:t>
            </a:r>
            <a:r>
              <a:rPr lang="cs-CZ"/>
              <a:t>pilotován </a:t>
            </a:r>
            <a:r>
              <a:rPr lang="cs-CZ" smtClean="0"/>
              <a:t>v </a:t>
            </a:r>
            <a:r>
              <a:rPr lang="cs-CZ" dirty="0" smtClean="0"/>
              <a:t>I. </a:t>
            </a:r>
            <a:r>
              <a:rPr lang="cs-CZ" dirty="0"/>
              <a:t>pololetí školního roku </a:t>
            </a:r>
            <a:r>
              <a:rPr lang="cs-CZ" dirty="0" smtClean="0"/>
              <a:t>2011/2012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9257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310</Words>
  <Application>Microsoft Office PowerPoint</Application>
  <PresentationFormat>Předvádění na obrazovce (4:3)</PresentationFormat>
  <Paragraphs>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Věra Martincová</cp:lastModifiedBy>
  <cp:revision>25</cp:revision>
  <dcterms:created xsi:type="dcterms:W3CDTF">2011-10-24T15:43:21Z</dcterms:created>
  <dcterms:modified xsi:type="dcterms:W3CDTF">2011-12-02T06:52:01Z</dcterms:modified>
</cp:coreProperties>
</file>