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3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54" y="-6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0006B-62AC-4082-90FA-086E32121F26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0502D-8FE8-47F2-AF06-2E1DF8BC6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0006B-62AC-4082-90FA-086E32121F26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0502D-8FE8-47F2-AF06-2E1DF8BC6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0006B-62AC-4082-90FA-086E32121F26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0502D-8FE8-47F2-AF06-2E1DF8BC6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0006B-62AC-4082-90FA-086E32121F26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0502D-8FE8-47F2-AF06-2E1DF8BC6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0006B-62AC-4082-90FA-086E32121F26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0502D-8FE8-47F2-AF06-2E1DF8BC6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0006B-62AC-4082-90FA-086E32121F26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0502D-8FE8-47F2-AF06-2E1DF8BC6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0006B-62AC-4082-90FA-086E32121F26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0502D-8FE8-47F2-AF06-2E1DF8BC6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0006B-62AC-4082-90FA-086E32121F26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0502D-8FE8-47F2-AF06-2E1DF8BC6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0006B-62AC-4082-90FA-086E32121F26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0502D-8FE8-47F2-AF06-2E1DF8BC6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0006B-62AC-4082-90FA-086E32121F26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0502D-8FE8-47F2-AF06-2E1DF8BC6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0006B-62AC-4082-90FA-086E32121F26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0502D-8FE8-47F2-AF06-2E1DF8BC6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B0006B-62AC-4082-90FA-086E32121F26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70502D-8FE8-47F2-AF06-2E1DF8BC6A9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489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55776" y="2204864"/>
            <a:ext cx="43204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Typy krajiny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3356991"/>
            <a:ext cx="59046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Autor: Mgr. Iveta Váňová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602421" y="4365104"/>
            <a:ext cx="781207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/>
              <a:t>VY_32_INOVACE_03_Typy krajiny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251520" y="6165502"/>
            <a:ext cx="878497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Vytvořeno v rámci projektu „EU peníze školám“.</a:t>
            </a:r>
          </a:p>
          <a:p>
            <a:r>
              <a:rPr lang="cs-CZ" dirty="0"/>
              <a:t>OP VK oblast podpory 1.4 s názvem Zlepšení podmínek pro vzdělávání na základních školách.</a:t>
            </a:r>
          </a:p>
        </p:txBody>
      </p:sp>
    </p:spTree>
    <p:extLst>
      <p:ext uri="{BB962C8B-B14F-4D97-AF65-F5344CB8AC3E}">
        <p14:creationId xmlns:p14="http://schemas.microsoft.com/office/powerpoint/2010/main" val="3835337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rot="21022112">
            <a:off x="353580" y="416058"/>
            <a:ext cx="5112568" cy="1650742"/>
          </a:xfrm>
          <a:prstGeom prst="blockArc">
            <a:avLst/>
          </a:prstGeom>
          <a:noFill/>
        </p:spPr>
        <p:txBody>
          <a:bodyPr wrap="square" rtlCol="0">
            <a:prstTxWarp prst="textPlain">
              <a:avLst/>
            </a:prstTxWarp>
            <a:spAutoFit/>
            <a:scene3d>
              <a:camera prst="perspectiveHeroicExtremeRightFacing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6000" b="1" dirty="0" smtClean="0">
                <a:ln/>
                <a:solidFill>
                  <a:schemeClr val="accent3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Typy krajiny</a:t>
            </a:r>
            <a:endParaRPr lang="cs-CZ" sz="6000" b="1" dirty="0">
              <a:ln/>
              <a:solidFill>
                <a:schemeClr val="accent3"/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4581128"/>
            <a:ext cx="43204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1) Rovina</a:t>
            </a:r>
            <a:r>
              <a:rPr lang="cs-CZ" dirty="0" smtClean="0"/>
              <a:t> - je rovná málo  členěná krajina.</a:t>
            </a:r>
          </a:p>
          <a:p>
            <a:r>
              <a:rPr lang="cs-CZ" b="1" dirty="0" smtClean="0"/>
              <a:t>2) Pahorkatina </a:t>
            </a:r>
            <a:r>
              <a:rPr lang="cs-CZ" dirty="0" smtClean="0"/>
              <a:t>- je kopcovitá krajina. Pahorkatiny tvoří většinu povrchu České republiky.</a:t>
            </a:r>
          </a:p>
          <a:p>
            <a:r>
              <a:rPr lang="cs-CZ" b="1" dirty="0" smtClean="0"/>
              <a:t>3) Hory</a:t>
            </a:r>
            <a:r>
              <a:rPr lang="cs-CZ" dirty="0" smtClean="0"/>
              <a:t>-jsou vyšší , svahy jsou strmější . Často je oddělují hluboká údolí.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835141"/>
            <a:ext cx="3571876" cy="250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502024" y="213285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+mj-lt"/>
              <a:buAutoNum type="arabicParenR"/>
            </a:pPr>
            <a:r>
              <a:rPr lang="cs-CZ" dirty="0"/>
              <a:t>Jaká je krajina v okolí tvého bydliště?</a:t>
            </a:r>
          </a:p>
          <a:p>
            <a:pPr marL="342900" indent="-342900">
              <a:buFont typeface="+mj-lt"/>
              <a:buAutoNum type="arabicParenR"/>
            </a:pPr>
            <a:r>
              <a:rPr lang="cs-CZ" dirty="0" smtClean="0"/>
              <a:t>Podle </a:t>
            </a:r>
            <a:r>
              <a:rPr lang="cs-CZ" dirty="0"/>
              <a:t>čeho si myslíš, že se dá krajina rozdělit?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randomBar dir="vert"/>
      </p:transition>
    </mc:Choice>
    <mc:Fallback xmlns="">
      <p:transition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91680" y="548680"/>
            <a:ext cx="5976664" cy="830997"/>
          </a:xfrm>
          <a:prstGeom prst="rect">
            <a:avLst/>
          </a:prstGeom>
          <a:noFill/>
        </p:spPr>
        <p:txBody>
          <a:bodyPr wrap="square" rtlCol="0">
            <a:prstTxWarp prst="textCascadeUp">
              <a:avLst/>
            </a:prstTxWarp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800" b="1" dirty="0" smtClean="0">
                <a:ln/>
                <a:solidFill>
                  <a:schemeClr val="accent3"/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Rovina</a:t>
            </a:r>
            <a:endParaRPr lang="cs-CZ" sz="4800" b="1" dirty="0">
              <a:ln/>
              <a:solidFill>
                <a:schemeClr val="accent3"/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1917669"/>
            <a:ext cx="295232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 </a:t>
            </a:r>
            <a:r>
              <a:rPr lang="cs-CZ" dirty="0" smtClean="0"/>
              <a:t>Rovina se </a:t>
            </a:r>
            <a:r>
              <a:rPr lang="cs-CZ" dirty="0"/>
              <a:t>nacházejí převážně v nejnižších oblastech podél velkých řek (Labe, Morava). Spolu s pánvemi, kotlinami a brázdami tvoří asi 20 % </a:t>
            </a:r>
            <a:r>
              <a:rPr lang="cs-CZ" dirty="0" smtClean="0"/>
              <a:t>území.Největší </a:t>
            </a:r>
            <a:r>
              <a:rPr lang="cs-CZ" dirty="0"/>
              <a:t>rovina: </a:t>
            </a:r>
            <a:r>
              <a:rPr lang="cs-CZ" dirty="0" smtClean="0"/>
              <a:t>Polabí.</a:t>
            </a:r>
            <a:r>
              <a:rPr lang="cs-CZ" dirty="0"/>
              <a:t> 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9661" y="3068960"/>
            <a:ext cx="5112568" cy="34083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259632" y="260648"/>
            <a:ext cx="6552728" cy="769441"/>
          </a:xfrm>
          <a:prstGeom prst="rect">
            <a:avLst/>
          </a:prstGeom>
          <a:noFill/>
        </p:spPr>
        <p:txBody>
          <a:bodyPr wrap="square" rtlCol="0">
            <a:prstTxWarp prst="textChevron">
              <a:avLst/>
            </a:prstTxWarp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400" b="1" dirty="0" smtClean="0">
                <a:ln/>
                <a:solidFill>
                  <a:schemeClr val="accent3"/>
                </a:solidFill>
              </a:rPr>
              <a:t>Pahorkatina</a:t>
            </a:r>
            <a:endParaRPr lang="cs-CZ" sz="4400" b="1" dirty="0">
              <a:ln/>
              <a:solidFill>
                <a:schemeClr val="accent3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536" y="4797152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Je</a:t>
            </a:r>
            <a:r>
              <a:rPr lang="cs-CZ" dirty="0"/>
              <a:t> geomorfologická jednotka charakterizovaná jako území nebo geomorfologický tvar s mírně až středně zvlněným reliéfem a převládající výškovou </a:t>
            </a:r>
            <a:r>
              <a:rPr lang="cs-CZ" dirty="0" smtClean="0"/>
              <a:t>členitostí </a:t>
            </a:r>
            <a:r>
              <a:rPr lang="cs-CZ" dirty="0"/>
              <a:t>od 50 do 150 m. Pahorkatiny tvoří významnou část povrchu </a:t>
            </a:r>
            <a:r>
              <a:rPr lang="cs-CZ" dirty="0" smtClean="0"/>
              <a:t>Česka.</a:t>
            </a:r>
            <a:endParaRPr lang="cs-CZ" dirty="0"/>
          </a:p>
        </p:txBody>
      </p:sp>
      <p:pic>
        <p:nvPicPr>
          <p:cNvPr id="1026" name="Picture 2" descr="Soubor:Podbran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840421">
            <a:off x="3779913" y="1980221"/>
            <a:ext cx="5105965" cy="3395468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260648"/>
            <a:ext cx="6912768" cy="707886"/>
          </a:xfrm>
          <a:prstGeom prst="rect">
            <a:avLst/>
          </a:prstGeom>
          <a:noFill/>
        </p:spPr>
        <p:txBody>
          <a:bodyPr wrap="square" rtlCol="0">
            <a:prstTxWarp prst="textTriangle">
              <a:avLst/>
            </a:prstTxWarp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dirty="0" smtClean="0">
                <a:ln/>
                <a:solidFill>
                  <a:schemeClr val="accent3"/>
                </a:solidFill>
              </a:rPr>
              <a:t>Hory</a:t>
            </a:r>
            <a:endParaRPr lang="cs-CZ" sz="4000" b="1" dirty="0">
              <a:ln/>
              <a:solidFill>
                <a:schemeClr val="accent3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1340768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Hora je přirozený vzestup povrchu země, který obvykle má “</a:t>
            </a:r>
            <a:r>
              <a:rPr lang="cs-CZ" dirty="0" err="1"/>
              <a:t>sumit</a:t>
            </a:r>
            <a:r>
              <a:rPr lang="cs-CZ" dirty="0"/>
              <a:t>”. To je obvykle strmější a vyšší než kopec. </a:t>
            </a:r>
            <a:r>
              <a:rPr lang="cs-CZ" dirty="0" smtClean="0"/>
              <a:t>Hora,  často  je myšlen </a:t>
            </a:r>
            <a:r>
              <a:rPr lang="cs-CZ" dirty="0"/>
              <a:t>kopec </a:t>
            </a:r>
            <a:r>
              <a:rPr lang="cs-CZ" dirty="0" smtClean="0"/>
              <a:t> vysoký přes </a:t>
            </a:r>
            <a:r>
              <a:rPr lang="cs-CZ" dirty="0"/>
              <a:t>600 metrů, ale tato definice není stejná v </a:t>
            </a:r>
            <a:r>
              <a:rPr lang="cs-CZ" dirty="0" smtClean="0"/>
              <a:t>každé zemi.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572000" y="5373216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Hory jsou důležité pro život mnoha věcí na </a:t>
            </a:r>
            <a:r>
              <a:rPr lang="cs-CZ" dirty="0" smtClean="0"/>
              <a:t>Zemi, </a:t>
            </a:r>
            <a:r>
              <a:rPr lang="cs-CZ" dirty="0" smtClean="0"/>
              <a:t>protože téměř všechny řeky začnou v horách a </a:t>
            </a:r>
            <a:r>
              <a:rPr lang="cs-CZ" dirty="0" smtClean="0"/>
              <a:t>vedou</a:t>
            </a:r>
            <a:r>
              <a:rPr lang="cs-CZ" dirty="0" smtClean="0"/>
              <a:t> </a:t>
            </a:r>
            <a:r>
              <a:rPr lang="cs-CZ" dirty="0" smtClean="0"/>
              <a:t>vodu od hor až do plošší </a:t>
            </a:r>
            <a:r>
              <a:rPr lang="cs-CZ" dirty="0" smtClean="0"/>
              <a:t>oblasti, </a:t>
            </a:r>
            <a:r>
              <a:rPr lang="cs-CZ" dirty="0" smtClean="0"/>
              <a:t>kde většina lidí žije.</a:t>
            </a:r>
            <a:endParaRPr lang="cs-CZ" dirty="0"/>
          </a:p>
        </p:txBody>
      </p:sp>
      <p:pic>
        <p:nvPicPr>
          <p:cNvPr id="16386" name="Picture 2" descr="Soubor:Eger Che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93308">
            <a:off x="5004048" y="1556792"/>
            <a:ext cx="3737273" cy="3092916"/>
          </a:xfrm>
          <a:prstGeom prst="rect">
            <a:avLst/>
          </a:prstGeom>
          <a:noFill/>
        </p:spPr>
      </p:pic>
      <p:pic>
        <p:nvPicPr>
          <p:cNvPr id="16388" name="Picture 4" descr="http://krkonose.ezin.cz/wp-content/uploads/snez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429000"/>
            <a:ext cx="4051152" cy="2835807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638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4535" y="2171067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2. http</a:t>
            </a:r>
            <a:r>
              <a:rPr lang="cs-CZ" dirty="0"/>
              <a:t>://www.ckrumlov.cz/cz1250/aktual/region/t_ho1199.htm</a:t>
            </a:r>
          </a:p>
        </p:txBody>
      </p:sp>
      <p:sp>
        <p:nvSpPr>
          <p:cNvPr id="5" name="Obdélník 4"/>
          <p:cNvSpPr/>
          <p:nvPr/>
        </p:nvSpPr>
        <p:spPr>
          <a:xfrm>
            <a:off x="359380" y="1196752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1. http</a:t>
            </a:r>
            <a:r>
              <a:rPr lang="cs-CZ" dirty="0"/>
              <a:t>://cs.wikipedia.org/wiki/Soubor:Patrick1.JPG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359380" y="3094397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3. http</a:t>
            </a:r>
            <a:r>
              <a:rPr lang="cs-CZ" dirty="0"/>
              <a:t>://cs.wikipedia.org/wiki/Soubor:Podbranc.jpg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386136" y="414908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4.Kniha-Velká encyklopedie Příroda(</a:t>
            </a:r>
            <a:r>
              <a:rPr lang="cs-CZ" dirty="0" err="1" smtClean="0"/>
              <a:t>Librex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03648" y="258060"/>
            <a:ext cx="7416646" cy="923330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r>
              <a:rPr lang="cs-CZ" sz="5400" b="1" dirty="0" smtClean="0">
                <a:ln w="18000">
                  <a:solidFill>
                    <a:srgbClr val="7030A0"/>
                  </a:solidFill>
                  <a:prstDash val="solid"/>
                  <a:miter lim="800000"/>
                </a:ln>
                <a:solidFill>
                  <a:schemeClr val="accent4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Zdroje textu a obrázků</a:t>
            </a:r>
            <a:endParaRPr lang="cs-CZ" sz="5400" b="1" dirty="0">
              <a:ln w="18000">
                <a:solidFill>
                  <a:srgbClr val="7030A0"/>
                </a:solidFill>
                <a:prstDash val="solid"/>
                <a:miter lim="800000"/>
              </a:ln>
              <a:solidFill>
                <a:schemeClr val="accent4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54738" y="4725144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5.</a:t>
            </a:r>
          </a:p>
          <a:p>
            <a:r>
              <a:rPr lang="cs-CZ" dirty="0" smtClean="0"/>
              <a:t>http</a:t>
            </a:r>
            <a:r>
              <a:rPr lang="cs-CZ" dirty="0"/>
              <a:t>://cs.wikipedia.org/wiki/Soubor:Falkenstein.jpg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86136" y="5949280"/>
            <a:ext cx="51219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6.Části textu jsou použity z učebnice prvouka pro 3.ročník - Alter.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0756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/>
              <a:t>Vytvořeno jako DUM do </a:t>
            </a:r>
            <a:r>
              <a:rPr lang="cs-CZ" dirty="0" smtClean="0"/>
              <a:t>předmětu prvouka na </a:t>
            </a:r>
            <a:r>
              <a:rPr lang="cs-CZ" dirty="0"/>
              <a:t>ZŠ a </a:t>
            </a:r>
            <a:r>
              <a:rPr lang="cs-CZ" dirty="0" smtClean="0"/>
              <a:t>MŠ 17.listopadu 1325, </a:t>
            </a:r>
            <a:r>
              <a:rPr lang="cs-CZ" dirty="0"/>
              <a:t>Mladá Boleslav pro </a:t>
            </a:r>
            <a:r>
              <a:rPr lang="cs-CZ" dirty="0" smtClean="0"/>
              <a:t>třetí </a:t>
            </a:r>
            <a:r>
              <a:rPr lang="cs-CZ" dirty="0"/>
              <a:t>ročník základní školy.</a:t>
            </a:r>
          </a:p>
          <a:p>
            <a:r>
              <a:rPr lang="cs-CZ" dirty="0"/>
              <a:t>Materiál slouží k doplnění </a:t>
            </a:r>
            <a:r>
              <a:rPr lang="cs-CZ" dirty="0" smtClean="0"/>
              <a:t>výkladu o typech krajiny.</a:t>
            </a:r>
          </a:p>
          <a:p>
            <a:r>
              <a:rPr lang="cs-CZ" dirty="0" smtClean="0"/>
              <a:t> Materiál </a:t>
            </a:r>
            <a:r>
              <a:rPr lang="cs-CZ" dirty="0"/>
              <a:t>doporučuji prezentovat pomocí </a:t>
            </a:r>
            <a:r>
              <a:rPr lang="cs-CZ" dirty="0" smtClean="0"/>
              <a:t>interaktivní tabule.</a:t>
            </a:r>
            <a:endParaRPr lang="cs-CZ" dirty="0"/>
          </a:p>
          <a:p>
            <a:r>
              <a:rPr lang="cs-CZ" dirty="0"/>
              <a:t>Materiál byl vytvořen a </a:t>
            </a:r>
            <a:r>
              <a:rPr lang="cs-CZ"/>
              <a:t>pilotován </a:t>
            </a:r>
            <a:r>
              <a:rPr lang="cs-CZ" smtClean="0"/>
              <a:t>v </a:t>
            </a:r>
            <a:r>
              <a:rPr lang="cs-CZ" dirty="0" smtClean="0"/>
              <a:t>I. </a:t>
            </a:r>
            <a:r>
              <a:rPr lang="cs-CZ" dirty="0"/>
              <a:t>pololetí školního roku </a:t>
            </a:r>
            <a:r>
              <a:rPr lang="cs-CZ" dirty="0" smtClean="0"/>
              <a:t>2011/2012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4333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263</Words>
  <Application>Microsoft Office PowerPoint</Application>
  <PresentationFormat>Předvádění na obrazovce (4:3)</PresentationFormat>
  <Paragraphs>31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User</cp:lastModifiedBy>
  <cp:revision>18</cp:revision>
  <dcterms:created xsi:type="dcterms:W3CDTF">2011-10-26T12:25:19Z</dcterms:created>
  <dcterms:modified xsi:type="dcterms:W3CDTF">2012-06-20T15:06:42Z</dcterms:modified>
</cp:coreProperties>
</file>