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3" r:id="rId5"/>
    <p:sldId id="260" r:id="rId6"/>
    <p:sldId id="261" r:id="rId7"/>
    <p:sldId id="262" r:id="rId8"/>
    <p:sldId id="258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080" y="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6000">
              <a:srgbClr val="0A128C"/>
            </a:gs>
            <a:gs pos="62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23760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pPr marL="0" indent="0" algn="ctr">
              <a:buNone/>
            </a:pPr>
            <a:r>
              <a:rPr lang="cs-CZ" sz="4700" dirty="0" smtClean="0"/>
              <a:t>Člověk</a:t>
            </a:r>
            <a:endParaRPr lang="cs-CZ" sz="4700" dirty="0" smtClean="0">
              <a:solidFill>
                <a:srgbClr val="FF0000"/>
              </a:solidFill>
            </a:endParaRP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</a:t>
            </a:r>
            <a:r>
              <a:rPr lang="cs-CZ" dirty="0" smtClean="0">
                <a:solidFill>
                  <a:srgbClr val="FF0000"/>
                </a:solidFill>
              </a:rPr>
              <a:t>Mgr. Iveta Váňová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smtClean="0"/>
              <a:t>VY_32_INOVACE_11_</a:t>
            </a:r>
            <a:r>
              <a:rPr lang="cs-CZ" smtClean="0">
                <a:solidFill>
                  <a:srgbClr val="FF0000"/>
                </a:solidFill>
              </a:rPr>
              <a:t>Vnitřní </a:t>
            </a:r>
            <a:r>
              <a:rPr lang="cs-CZ" dirty="0" smtClean="0">
                <a:solidFill>
                  <a:srgbClr val="FF0000"/>
                </a:solidFill>
              </a:rPr>
              <a:t>ústrojí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30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3000" dirty="0" smtClean="0"/>
              <a:t>OP VK oblast podpory 1.4 s názvem Zlepšení podmínek pro vzdělávání na základních školách.</a:t>
            </a:r>
            <a:endParaRPr lang="cs-CZ" sz="3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420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ústrojí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Mozek a mícha – řídí činnost celého těla i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vnitřních orgánů</a:t>
            </a:r>
          </a:p>
          <a:p>
            <a:pPr marL="3200400" lvl="7" indent="0">
              <a:buNone/>
            </a:pPr>
            <a:r>
              <a:rPr lang="cs-CZ" dirty="0" smtClean="0"/>
              <a:t>            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9500" y="3068960"/>
            <a:ext cx="1905000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78065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305361"/>
            <a:ext cx="547260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/>
              <a:t>s</a:t>
            </a:r>
            <a:r>
              <a:rPr lang="cs-CZ" sz="6600" dirty="0" smtClean="0"/>
              <a:t>rdce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400" dirty="0"/>
              <a:t>p</a:t>
            </a:r>
            <a:r>
              <a:rPr lang="cs-CZ" sz="2400" dirty="0" smtClean="0"/>
              <a:t>racuje jako pumpa 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400" dirty="0" smtClean="0"/>
              <a:t>rozvádí krev do celého </a:t>
            </a:r>
            <a:r>
              <a:rPr lang="cs-CZ" sz="2400" dirty="0" smtClean="0"/>
              <a:t>těla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39751"/>
            <a:ext cx="3880528" cy="3798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164196"/>
            <a:ext cx="2418962" cy="3543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992172" y="1967354"/>
            <a:ext cx="36821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pl-PL" sz="2400" dirty="0"/>
              <a:t>z</a:t>
            </a:r>
            <a:r>
              <a:rPr lang="pl-PL" sz="2400" dirty="0" smtClean="0"/>
              <a:t>a </a:t>
            </a:r>
            <a:r>
              <a:rPr lang="pl-PL" sz="2400" dirty="0"/>
              <a:t>den srdce udělá 100 800 úderů, za rok přes 36 </a:t>
            </a:r>
            <a:r>
              <a:rPr lang="pl-PL" sz="2400" dirty="0" smtClean="0"/>
              <a:t>milionů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275260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0"/>
            <a:ext cx="5266928" cy="1138138"/>
          </a:xfrm>
        </p:spPr>
        <p:txBody>
          <a:bodyPr>
            <a:normAutofit/>
          </a:bodyPr>
          <a:lstStyle/>
          <a:p>
            <a:r>
              <a:rPr lang="cs-CZ" sz="6000" dirty="0" smtClean="0"/>
              <a:t>plíce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r>
              <a:rPr lang="cs-CZ" sz="2800" dirty="0"/>
              <a:t>u</a:t>
            </a:r>
            <a:r>
              <a:rPr lang="cs-CZ" sz="2800" dirty="0" smtClean="0"/>
              <a:t>možňují </a:t>
            </a:r>
            <a:r>
              <a:rPr lang="cs-CZ" sz="2800" dirty="0" smtClean="0"/>
              <a:t>dýchání</a:t>
            </a:r>
            <a:endParaRPr lang="cs-CZ" sz="2800" dirty="0" smtClean="0"/>
          </a:p>
          <a:p>
            <a:r>
              <a:rPr lang="cs-CZ" sz="2800" dirty="0"/>
              <a:t>o</a:t>
            </a:r>
            <a:r>
              <a:rPr lang="cs-CZ" sz="2800" dirty="0" smtClean="0"/>
              <a:t>debírají ze vzduchu kyslík</a:t>
            </a:r>
          </a:p>
          <a:p>
            <a:r>
              <a:rPr lang="cs-CZ" sz="2800" dirty="0"/>
              <a:t>v</a:t>
            </a:r>
            <a:r>
              <a:rPr lang="cs-CZ" sz="2800" dirty="0" smtClean="0"/>
              <a:t>ylučují oxid uhličitý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48880"/>
            <a:ext cx="381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73403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8229600" cy="1143000"/>
          </a:xfrm>
        </p:spPr>
        <p:txBody>
          <a:bodyPr/>
          <a:lstStyle/>
          <a:p>
            <a:r>
              <a:rPr lang="cs-CZ" dirty="0" smtClean="0"/>
              <a:t>žaludek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1692852"/>
            <a:ext cx="338437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2800" dirty="0"/>
              <a:t>z</a:t>
            </a:r>
            <a:r>
              <a:rPr lang="cs-CZ" sz="2800" dirty="0" smtClean="0"/>
              <a:t>pracovává potravu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800" dirty="0"/>
              <a:t>p</a:t>
            </a:r>
            <a:r>
              <a:rPr lang="cs-CZ" sz="2800" dirty="0" smtClean="0"/>
              <a:t>otrava se mísí  se žaludečními šťávami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800" dirty="0" smtClean="0"/>
              <a:t>štěpí potravu na jednodušší složky 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763120"/>
            <a:ext cx="4268341" cy="5914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>
            <a:off x="7380312" y="3501008"/>
            <a:ext cx="432048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42966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ledviny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412776"/>
            <a:ext cx="61926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o</a:t>
            </a:r>
            <a:r>
              <a:rPr lang="cs-CZ" sz="2800" dirty="0" smtClean="0"/>
              <a:t>debírají z těla tekutinu </a:t>
            </a:r>
          </a:p>
          <a:p>
            <a:r>
              <a:rPr lang="cs-CZ" sz="2800" dirty="0"/>
              <a:t>i</a:t>
            </a:r>
            <a:r>
              <a:rPr lang="cs-CZ" sz="2800" dirty="0" smtClean="0"/>
              <a:t> ostatní škodlivé látky,</a:t>
            </a:r>
          </a:p>
          <a:p>
            <a:r>
              <a:rPr lang="cs-CZ" sz="2800" dirty="0"/>
              <a:t>m</a:t>
            </a:r>
            <a:r>
              <a:rPr lang="cs-CZ" sz="2800" dirty="0" smtClean="0"/>
              <a:t>očovou trubicí je tekutina </a:t>
            </a:r>
          </a:p>
          <a:p>
            <a:r>
              <a:rPr lang="cs-CZ" sz="2800" dirty="0" smtClean="0"/>
              <a:t>odváděna z těla ven 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5767" y="2862349"/>
            <a:ext cx="3597201" cy="3664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78190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střeva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6792"/>
            <a:ext cx="4210422" cy="5020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49152" y="1567345"/>
            <a:ext cx="33843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Tenké střevo </a:t>
            </a:r>
            <a:r>
              <a:rPr lang="cs-CZ" sz="2400" dirty="0" smtClean="0"/>
              <a:t>-  probíhá v něm štěpení látek, jeho stěnami se vstřebávají živiny do krve</a:t>
            </a:r>
          </a:p>
          <a:p>
            <a:endParaRPr lang="cs-CZ" sz="2400" dirty="0"/>
          </a:p>
          <a:p>
            <a:r>
              <a:rPr lang="cs-CZ" sz="2400" b="1" dirty="0" smtClean="0"/>
              <a:t>Tlusté střevo </a:t>
            </a:r>
            <a:r>
              <a:rPr lang="cs-CZ" sz="2400" dirty="0" smtClean="0"/>
              <a:t>– nestrávené zbytky se zde zahušťují a odcházejí  z těla ven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60875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216857"/>
            <a:ext cx="8136904" cy="5616624"/>
          </a:xfrm>
        </p:spPr>
        <p:txBody>
          <a:bodyPr>
            <a:normAutofit/>
          </a:bodyPr>
          <a:lstStyle/>
          <a:p>
            <a:r>
              <a:rPr lang="cs-CZ" sz="2000" i="1" dirty="0"/>
              <a:t>Pozitivní noviny</a:t>
            </a:r>
            <a:r>
              <a:rPr lang="cs-CZ" sz="2000" dirty="0"/>
              <a:t> [online]. 2009 [cit. 2011-11-18]. Http://www.pozitivni-noviny.cz/</a:t>
            </a:r>
            <a:r>
              <a:rPr lang="cs-CZ" sz="2000" dirty="0" err="1"/>
              <a:t>cz</a:t>
            </a:r>
            <a:r>
              <a:rPr lang="cs-CZ" sz="2000" dirty="0"/>
              <a:t>/clanek-2009080047. Dostupné z WWW: &lt;http://www.pozitivni-noviny.cz/</a:t>
            </a:r>
            <a:r>
              <a:rPr lang="cs-CZ" sz="2000" dirty="0" err="1"/>
              <a:t>cz</a:t>
            </a:r>
            <a:r>
              <a:rPr lang="cs-CZ" sz="2000" dirty="0"/>
              <a:t>/clanek-2009080047&gt;.</a:t>
            </a:r>
          </a:p>
        </p:txBody>
      </p:sp>
      <p:sp>
        <p:nvSpPr>
          <p:cNvPr id="2" name="Obdélník 1"/>
          <p:cNvSpPr/>
          <p:nvPr/>
        </p:nvSpPr>
        <p:spPr>
          <a:xfrm>
            <a:off x="611560" y="134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http://skolajecna.cz/biologie/Sources/Photogallery_Detail.php?intSource=1&amp;intImageId=68</a:t>
            </a:r>
          </a:p>
        </p:txBody>
      </p:sp>
      <p:sp>
        <p:nvSpPr>
          <p:cNvPr id="4" name="Obdélník 3"/>
          <p:cNvSpPr/>
          <p:nvPr/>
        </p:nvSpPr>
        <p:spPr>
          <a:xfrm>
            <a:off x="659129" y="2032191"/>
            <a:ext cx="3859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http://human-body.blog.cz/0904/srdce</a:t>
            </a:r>
          </a:p>
        </p:txBody>
      </p:sp>
      <p:sp>
        <p:nvSpPr>
          <p:cNvPr id="5" name="Obdélník 4"/>
          <p:cNvSpPr/>
          <p:nvPr/>
        </p:nvSpPr>
        <p:spPr>
          <a:xfrm>
            <a:off x="755576" y="477599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http://cs.wikipedia.org/wiki/Soubor:Thorax_Lung_3d_from_ct_scans.jpg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622145" y="310694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http://cs.wikipedia.org/wiki/Soubor:Digestive_system_diagram_cs.svg</a:t>
            </a:r>
          </a:p>
        </p:txBody>
      </p:sp>
      <p:sp>
        <p:nvSpPr>
          <p:cNvPr id="8" name="Obdélník 7"/>
          <p:cNvSpPr/>
          <p:nvPr/>
        </p:nvSpPr>
        <p:spPr>
          <a:xfrm>
            <a:off x="622145" y="3753278"/>
            <a:ext cx="3412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http://www.alcca.yc.cz/streva.htm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23528" y="46488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Zdroje textů a obrázků</a:t>
            </a:r>
            <a:endParaRPr lang="cs-CZ" sz="5400" dirty="0"/>
          </a:p>
        </p:txBody>
      </p:sp>
      <p:sp>
        <p:nvSpPr>
          <p:cNvPr id="10" name="Obdélník 9"/>
          <p:cNvSpPr/>
          <p:nvPr/>
        </p:nvSpPr>
        <p:spPr>
          <a:xfrm>
            <a:off x="646406" y="413757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http://cs.wikipedia.org/wiki/Soubor:Kidney_PioM.png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5576" y="5422329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Text 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4116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899592" y="620688"/>
            <a:ext cx="748883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ytvořeno jako DUM do předmětu prvouka na ZŠ a MŠ 17.listopadu 1325, Mladá Boleslav pro třetí ročník základní školy.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slouží k doplnění učiva o vnitřním ústrojí.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doporučuji prezentovat pomocí interaktivní tabule.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byl vytvořen a pilotován ve II. pololetí školního roku 2011/2012.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72584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241</Words>
  <Application>Microsoft Office PowerPoint</Application>
  <PresentationFormat>Předvádění na obrazovce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     </vt:lpstr>
      <vt:lpstr>Vnitřní ústrojí</vt:lpstr>
      <vt:lpstr>Snímek 3</vt:lpstr>
      <vt:lpstr>plíce</vt:lpstr>
      <vt:lpstr>žaludek</vt:lpstr>
      <vt:lpstr>ledviny</vt:lpstr>
      <vt:lpstr>střeva</vt:lpstr>
      <vt:lpstr>Snímek 8</vt:lpstr>
      <vt:lpstr>Snímek 9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expert</cp:lastModifiedBy>
  <cp:revision>20</cp:revision>
  <dcterms:created xsi:type="dcterms:W3CDTF">2011-11-03T08:32:54Z</dcterms:created>
  <dcterms:modified xsi:type="dcterms:W3CDTF">2012-06-20T12:11:29Z</dcterms:modified>
</cp:coreProperties>
</file>