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60" r:id="rId6"/>
    <p:sldId id="261" r:id="rId7"/>
    <p:sldId id="262" r:id="rId8"/>
    <p:sldId id="259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62" d="100"/>
          <a:sy n="62" d="100"/>
        </p:scale>
        <p:origin x="-8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7133A1C-592A-4B88-9640-CC12F726AB1D}" type="datetimeFigureOut">
              <a:rPr lang="cs-CZ" smtClean="0"/>
              <a:pPr/>
              <a:t>20.6.2012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ACEE4B4-8BB8-4F0E-8746-F03C0471814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VY_42_INOVACE_27_1_Pravidelný šestiúhelník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9263" indent="-44926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 vlastnostmi pravidelného šestiúhelníku. Sestrojování pravidelného šestiúhelníku.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6.A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14.6.2012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14.6.2012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Pravidelný šestiúhelník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Šestiúhelník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6 vrcholů</a:t>
            </a:r>
          </a:p>
          <a:p>
            <a:r>
              <a:rPr lang="cs-CZ" dirty="0" smtClean="0"/>
              <a:t>6 stran</a:t>
            </a:r>
          </a:p>
          <a:p>
            <a:r>
              <a:rPr lang="cs-CZ" dirty="0" smtClean="0"/>
              <a:t>6 vnitřních úhlů</a:t>
            </a:r>
          </a:p>
          <a:p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4211960" y="1700808"/>
            <a:ext cx="1296144" cy="2880320"/>
          </a:xfrm>
          <a:prstGeom prst="hexagon">
            <a:avLst>
              <a:gd name="adj" fmla="val 33571"/>
              <a:gd name="vf" fmla="val 11547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Volný tvar 4"/>
          <p:cNvSpPr/>
          <p:nvPr/>
        </p:nvSpPr>
        <p:spPr>
          <a:xfrm>
            <a:off x="6876256" y="1484784"/>
            <a:ext cx="1836712" cy="2447871"/>
          </a:xfrm>
          <a:custGeom>
            <a:avLst/>
            <a:gdLst>
              <a:gd name="connsiteX0" fmla="*/ 0 w 3600000"/>
              <a:gd name="connsiteY0" fmla="*/ 1800000 h 3600000"/>
              <a:gd name="connsiteX1" fmla="*/ 1062036 w 3600000"/>
              <a:gd name="connsiteY1" fmla="*/ 1 h 3600000"/>
              <a:gd name="connsiteX2" fmla="*/ 2537964 w 3600000"/>
              <a:gd name="connsiteY2" fmla="*/ 1 h 3600000"/>
              <a:gd name="connsiteX3" fmla="*/ 3600000 w 3600000"/>
              <a:gd name="connsiteY3" fmla="*/ 1800000 h 3600000"/>
              <a:gd name="connsiteX4" fmla="*/ 2537964 w 3600000"/>
              <a:gd name="connsiteY4" fmla="*/ 3599999 h 3600000"/>
              <a:gd name="connsiteX5" fmla="*/ 1062036 w 3600000"/>
              <a:gd name="connsiteY5" fmla="*/ 3599999 h 3600000"/>
              <a:gd name="connsiteX6" fmla="*/ 0 w 3600000"/>
              <a:gd name="connsiteY6" fmla="*/ 1800000 h 3600000"/>
              <a:gd name="connsiteX0" fmla="*/ 0 w 2951928"/>
              <a:gd name="connsiteY0" fmla="*/ 1656183 h 3599998"/>
              <a:gd name="connsiteX1" fmla="*/ 413964 w 2951928"/>
              <a:gd name="connsiteY1" fmla="*/ 0 h 3599998"/>
              <a:gd name="connsiteX2" fmla="*/ 1889892 w 2951928"/>
              <a:gd name="connsiteY2" fmla="*/ 0 h 3599998"/>
              <a:gd name="connsiteX3" fmla="*/ 2951928 w 2951928"/>
              <a:gd name="connsiteY3" fmla="*/ 1799999 h 3599998"/>
              <a:gd name="connsiteX4" fmla="*/ 1889892 w 2951928"/>
              <a:gd name="connsiteY4" fmla="*/ 3599998 h 3599998"/>
              <a:gd name="connsiteX5" fmla="*/ 413964 w 2951928"/>
              <a:gd name="connsiteY5" fmla="*/ 3599998 h 3599998"/>
              <a:gd name="connsiteX6" fmla="*/ 0 w 2951928"/>
              <a:gd name="connsiteY6" fmla="*/ 1656183 h 3599998"/>
              <a:gd name="connsiteX0" fmla="*/ 0 w 2951928"/>
              <a:gd name="connsiteY0" fmla="*/ 1656183 h 3599998"/>
              <a:gd name="connsiteX1" fmla="*/ 792088 w 2951928"/>
              <a:gd name="connsiteY1" fmla="*/ 576063 h 3599998"/>
              <a:gd name="connsiteX2" fmla="*/ 1889892 w 2951928"/>
              <a:gd name="connsiteY2" fmla="*/ 0 h 3599998"/>
              <a:gd name="connsiteX3" fmla="*/ 2951928 w 2951928"/>
              <a:gd name="connsiteY3" fmla="*/ 1799999 h 3599998"/>
              <a:gd name="connsiteX4" fmla="*/ 1889892 w 2951928"/>
              <a:gd name="connsiteY4" fmla="*/ 3599998 h 3599998"/>
              <a:gd name="connsiteX5" fmla="*/ 413964 w 2951928"/>
              <a:gd name="connsiteY5" fmla="*/ 3599998 h 3599998"/>
              <a:gd name="connsiteX6" fmla="*/ 0 w 2951928"/>
              <a:gd name="connsiteY6" fmla="*/ 1656183 h 3599998"/>
              <a:gd name="connsiteX0" fmla="*/ 0 w 2951928"/>
              <a:gd name="connsiteY0" fmla="*/ 1296144 h 3239959"/>
              <a:gd name="connsiteX1" fmla="*/ 792088 w 2951928"/>
              <a:gd name="connsiteY1" fmla="*/ 216024 h 3239959"/>
              <a:gd name="connsiteX2" fmla="*/ 1944216 w 2951928"/>
              <a:gd name="connsiteY2" fmla="*/ 0 h 3239959"/>
              <a:gd name="connsiteX3" fmla="*/ 2951928 w 2951928"/>
              <a:gd name="connsiteY3" fmla="*/ 1439960 h 3239959"/>
              <a:gd name="connsiteX4" fmla="*/ 1889892 w 2951928"/>
              <a:gd name="connsiteY4" fmla="*/ 3239959 h 3239959"/>
              <a:gd name="connsiteX5" fmla="*/ 413964 w 2951928"/>
              <a:gd name="connsiteY5" fmla="*/ 3239959 h 3239959"/>
              <a:gd name="connsiteX6" fmla="*/ 0 w 2951928"/>
              <a:gd name="connsiteY6" fmla="*/ 1296144 h 3239959"/>
              <a:gd name="connsiteX0" fmla="*/ 0 w 2808312"/>
              <a:gd name="connsiteY0" fmla="*/ 1296144 h 3239959"/>
              <a:gd name="connsiteX1" fmla="*/ 792088 w 2808312"/>
              <a:gd name="connsiteY1" fmla="*/ 216024 h 3239959"/>
              <a:gd name="connsiteX2" fmla="*/ 1944216 w 2808312"/>
              <a:gd name="connsiteY2" fmla="*/ 0 h 3239959"/>
              <a:gd name="connsiteX3" fmla="*/ 2808312 w 2808312"/>
              <a:gd name="connsiteY3" fmla="*/ 864096 h 3239959"/>
              <a:gd name="connsiteX4" fmla="*/ 1889892 w 2808312"/>
              <a:gd name="connsiteY4" fmla="*/ 3239959 h 3239959"/>
              <a:gd name="connsiteX5" fmla="*/ 413964 w 2808312"/>
              <a:gd name="connsiteY5" fmla="*/ 3239959 h 3239959"/>
              <a:gd name="connsiteX6" fmla="*/ 0 w 2808312"/>
              <a:gd name="connsiteY6" fmla="*/ 1296144 h 3239959"/>
              <a:gd name="connsiteX0" fmla="*/ 0 w 2808312"/>
              <a:gd name="connsiteY0" fmla="*/ 1296144 h 3239959"/>
              <a:gd name="connsiteX1" fmla="*/ 792088 w 2808312"/>
              <a:gd name="connsiteY1" fmla="*/ 216024 h 3239959"/>
              <a:gd name="connsiteX2" fmla="*/ 1944216 w 2808312"/>
              <a:gd name="connsiteY2" fmla="*/ 0 h 3239959"/>
              <a:gd name="connsiteX3" fmla="*/ 2808312 w 2808312"/>
              <a:gd name="connsiteY3" fmla="*/ 864096 h 3239959"/>
              <a:gd name="connsiteX4" fmla="*/ 1656184 w 2808312"/>
              <a:gd name="connsiteY4" fmla="*/ 2808312 h 3239959"/>
              <a:gd name="connsiteX5" fmla="*/ 413964 w 2808312"/>
              <a:gd name="connsiteY5" fmla="*/ 3239959 h 3239959"/>
              <a:gd name="connsiteX6" fmla="*/ 0 w 2808312"/>
              <a:gd name="connsiteY6" fmla="*/ 1296144 h 323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08312" h="3239959">
                <a:moveTo>
                  <a:pt x="0" y="1296144"/>
                </a:moveTo>
                <a:lnTo>
                  <a:pt x="792088" y="216024"/>
                </a:lnTo>
                <a:lnTo>
                  <a:pt x="1944216" y="0"/>
                </a:lnTo>
                <a:lnTo>
                  <a:pt x="2808312" y="864096"/>
                </a:lnTo>
                <a:lnTo>
                  <a:pt x="1656184" y="2808312"/>
                </a:lnTo>
                <a:lnTo>
                  <a:pt x="413964" y="3239959"/>
                </a:lnTo>
                <a:lnTo>
                  <a:pt x="0" y="1296144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Šestiúhelník 5"/>
          <p:cNvSpPr/>
          <p:nvPr/>
        </p:nvSpPr>
        <p:spPr>
          <a:xfrm>
            <a:off x="5868144" y="4437112"/>
            <a:ext cx="1800000" cy="1558800"/>
          </a:xfrm>
          <a:prstGeom prst="hex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var L 6"/>
          <p:cNvSpPr/>
          <p:nvPr/>
        </p:nvSpPr>
        <p:spPr>
          <a:xfrm>
            <a:off x="1475656" y="3933056"/>
            <a:ext cx="2664296" cy="2016224"/>
          </a:xfrm>
          <a:prstGeom prst="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Pravidelný šestiúhelník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cs-CZ" dirty="0" smtClean="0"/>
              <a:t>Všechny strany jsou shodné.</a:t>
            </a:r>
          </a:p>
          <a:p>
            <a:r>
              <a:rPr lang="cs-CZ" dirty="0" smtClean="0"/>
              <a:t>Všechny úhly jsou shodné.</a:t>
            </a:r>
          </a:p>
          <a:p>
            <a:endParaRPr lang="cs-CZ" dirty="0"/>
          </a:p>
          <a:p>
            <a:r>
              <a:rPr lang="cs-CZ" dirty="0" smtClean="0"/>
              <a:t>Skládá se ze šesti </a:t>
            </a:r>
            <a:r>
              <a:rPr lang="cs-CZ" b="1" dirty="0" smtClean="0"/>
              <a:t>rovnostranných</a:t>
            </a:r>
            <a:r>
              <a:rPr lang="cs-CZ" dirty="0" smtClean="0"/>
              <a:t> trojúhelníků.</a:t>
            </a:r>
          </a:p>
        </p:txBody>
      </p:sp>
      <p:sp>
        <p:nvSpPr>
          <p:cNvPr id="4" name="Šestiúhelník 3"/>
          <p:cNvSpPr/>
          <p:nvPr/>
        </p:nvSpPr>
        <p:spPr>
          <a:xfrm>
            <a:off x="4950016" y="2366856"/>
            <a:ext cx="3600000" cy="3132000"/>
          </a:xfrm>
          <a:prstGeom prst="hexagon">
            <a:avLst/>
          </a:prstGeom>
          <a:noFill/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ovací čára 5"/>
          <p:cNvCxnSpPr>
            <a:stCxn id="4" idx="1"/>
            <a:endCxn id="4" idx="4"/>
          </p:cNvCxnSpPr>
          <p:nvPr/>
        </p:nvCxnSpPr>
        <p:spPr>
          <a:xfrm flipH="1" flipV="1">
            <a:off x="5733016" y="2366857"/>
            <a:ext cx="2034000" cy="31319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stCxn id="4" idx="2"/>
            <a:endCxn id="4" idx="5"/>
          </p:cNvCxnSpPr>
          <p:nvPr/>
        </p:nvCxnSpPr>
        <p:spPr>
          <a:xfrm flipV="1">
            <a:off x="5733016" y="2366857"/>
            <a:ext cx="2034000" cy="31319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>
            <a:stCxn id="4" idx="3"/>
            <a:endCxn id="4" idx="0"/>
          </p:cNvCxnSpPr>
          <p:nvPr/>
        </p:nvCxnSpPr>
        <p:spPr>
          <a:xfrm>
            <a:off x="4950016" y="3932856"/>
            <a:ext cx="360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588224" y="3429000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544522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96336" y="5445224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15454" y="3717032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651358" y="1928445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63126" y="1928445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3728645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588224" y="5445224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172400" y="458112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172400" y="285293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03298" y="1916832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04048" y="285293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947114" y="458112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0" name="Oblouk 29"/>
          <p:cNvSpPr/>
          <p:nvPr/>
        </p:nvSpPr>
        <p:spPr>
          <a:xfrm>
            <a:off x="4139952" y="3212976"/>
            <a:ext cx="1440000" cy="1440000"/>
          </a:xfrm>
          <a:prstGeom prst="arc">
            <a:avLst>
              <a:gd name="adj1" fmla="val 18113368"/>
              <a:gd name="adj2" fmla="val 336241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452320" y="3800653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883218" y="4437112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868144" y="350100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171250" y="2792541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308304" y="2864549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948264" y="4448725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9" name="Oblouk 38"/>
          <p:cNvSpPr/>
          <p:nvPr/>
        </p:nvSpPr>
        <p:spPr>
          <a:xfrm>
            <a:off x="4932040" y="1628800"/>
            <a:ext cx="1440000" cy="1440000"/>
          </a:xfrm>
          <a:prstGeom prst="arc">
            <a:avLst>
              <a:gd name="adj1" fmla="val 8557"/>
              <a:gd name="adj2" fmla="val 662907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louk 39"/>
          <p:cNvSpPr/>
          <p:nvPr/>
        </p:nvSpPr>
        <p:spPr>
          <a:xfrm>
            <a:off x="7020272" y="1628800"/>
            <a:ext cx="1440000" cy="1440000"/>
          </a:xfrm>
          <a:prstGeom prst="arc">
            <a:avLst>
              <a:gd name="adj1" fmla="val 3694852"/>
              <a:gd name="adj2" fmla="val 1074515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louk 40"/>
          <p:cNvSpPr/>
          <p:nvPr/>
        </p:nvSpPr>
        <p:spPr>
          <a:xfrm>
            <a:off x="7812360" y="3284984"/>
            <a:ext cx="1368152" cy="1367992"/>
          </a:xfrm>
          <a:prstGeom prst="arc">
            <a:avLst>
              <a:gd name="adj1" fmla="val 6869353"/>
              <a:gd name="adj2" fmla="val 1491981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louk 41"/>
          <p:cNvSpPr/>
          <p:nvPr/>
        </p:nvSpPr>
        <p:spPr>
          <a:xfrm>
            <a:off x="7020432" y="4797312"/>
            <a:ext cx="1440000" cy="1440000"/>
          </a:xfrm>
          <a:prstGeom prst="arc">
            <a:avLst>
              <a:gd name="adj1" fmla="val 10871679"/>
              <a:gd name="adj2" fmla="val 1781588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louk 42"/>
          <p:cNvSpPr/>
          <p:nvPr/>
        </p:nvSpPr>
        <p:spPr>
          <a:xfrm>
            <a:off x="5004048" y="4797312"/>
            <a:ext cx="1440000" cy="1440000"/>
          </a:xfrm>
          <a:prstGeom prst="arc">
            <a:avLst>
              <a:gd name="adj1" fmla="val 14769054"/>
              <a:gd name="adj2" fmla="val 2151893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8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30" grpId="0" animBg="1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úhly šestiúhelníku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cs-CZ" dirty="0" smtClean="0"/>
              <a:t>Každý vnitřní úhel má …….. .</a:t>
            </a:r>
          </a:p>
          <a:p>
            <a:endParaRPr lang="cs-CZ" dirty="0" smtClean="0"/>
          </a:p>
          <a:p>
            <a:r>
              <a:rPr lang="cs-CZ" dirty="0" smtClean="0"/>
              <a:t>Součet vnitřních úhlů je …….. .</a:t>
            </a:r>
          </a:p>
        </p:txBody>
      </p:sp>
      <p:sp>
        <p:nvSpPr>
          <p:cNvPr id="4" name="Šestiúhelník 3"/>
          <p:cNvSpPr/>
          <p:nvPr/>
        </p:nvSpPr>
        <p:spPr>
          <a:xfrm>
            <a:off x="4950016" y="2366856"/>
            <a:ext cx="3600000" cy="3132000"/>
          </a:xfrm>
          <a:prstGeom prst="hexagon">
            <a:avLst/>
          </a:prstGeom>
          <a:noFill/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ovací čára 5"/>
          <p:cNvCxnSpPr>
            <a:stCxn id="4" idx="1"/>
            <a:endCxn id="4" idx="4"/>
          </p:cNvCxnSpPr>
          <p:nvPr/>
        </p:nvCxnSpPr>
        <p:spPr>
          <a:xfrm flipH="1" flipV="1">
            <a:off x="5733016" y="2366857"/>
            <a:ext cx="2034000" cy="31319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stCxn id="4" idx="2"/>
            <a:endCxn id="4" idx="5"/>
          </p:cNvCxnSpPr>
          <p:nvPr/>
        </p:nvCxnSpPr>
        <p:spPr>
          <a:xfrm flipV="1">
            <a:off x="5733016" y="2366857"/>
            <a:ext cx="2034000" cy="31319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588224" y="3429000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544522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96336" y="5445224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15454" y="3717032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651358" y="1928445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63126" y="1928445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3728645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588224" y="5445224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172400" y="458112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172400" y="285293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03298" y="1916832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04048" y="285293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947114" y="458112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9" name="Oblouk 28"/>
          <p:cNvSpPr/>
          <p:nvPr/>
        </p:nvSpPr>
        <p:spPr>
          <a:xfrm rot="3711824">
            <a:off x="6012160" y="3212976"/>
            <a:ext cx="1440000" cy="1440000"/>
          </a:xfrm>
          <a:prstGeom prst="arc">
            <a:avLst>
              <a:gd name="adj1" fmla="val 21215630"/>
              <a:gd name="adj2" fmla="val 355900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louk 29"/>
          <p:cNvSpPr/>
          <p:nvPr/>
        </p:nvSpPr>
        <p:spPr>
          <a:xfrm>
            <a:off x="4139952" y="3212976"/>
            <a:ext cx="1440000" cy="1440000"/>
          </a:xfrm>
          <a:prstGeom prst="arc">
            <a:avLst>
              <a:gd name="adj1" fmla="val 18113368"/>
              <a:gd name="adj2" fmla="val 336241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868144" y="5085184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60°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004048" y="3779748"/>
            <a:ext cx="614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120°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79362" y="4304709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012160" y="429309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9" name="Oblouk 38"/>
          <p:cNvSpPr/>
          <p:nvPr/>
        </p:nvSpPr>
        <p:spPr>
          <a:xfrm>
            <a:off x="4932040" y="1628800"/>
            <a:ext cx="1440000" cy="1440000"/>
          </a:xfrm>
          <a:prstGeom prst="arc">
            <a:avLst>
              <a:gd name="adj1" fmla="val 8557"/>
              <a:gd name="adj2" fmla="val 662907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louk 39"/>
          <p:cNvSpPr/>
          <p:nvPr/>
        </p:nvSpPr>
        <p:spPr>
          <a:xfrm>
            <a:off x="7020272" y="1628800"/>
            <a:ext cx="1440000" cy="1440000"/>
          </a:xfrm>
          <a:prstGeom prst="arc">
            <a:avLst>
              <a:gd name="adj1" fmla="val 3694852"/>
              <a:gd name="adj2" fmla="val 1074515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louk 40"/>
          <p:cNvSpPr/>
          <p:nvPr/>
        </p:nvSpPr>
        <p:spPr>
          <a:xfrm>
            <a:off x="7812360" y="3284984"/>
            <a:ext cx="1368152" cy="1367992"/>
          </a:xfrm>
          <a:prstGeom prst="arc">
            <a:avLst>
              <a:gd name="adj1" fmla="val 6869353"/>
              <a:gd name="adj2" fmla="val 1491981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louk 41"/>
          <p:cNvSpPr/>
          <p:nvPr/>
        </p:nvSpPr>
        <p:spPr>
          <a:xfrm>
            <a:off x="7020432" y="4797312"/>
            <a:ext cx="1440000" cy="1440000"/>
          </a:xfrm>
          <a:prstGeom prst="arc">
            <a:avLst>
              <a:gd name="adj1" fmla="val 10871679"/>
              <a:gd name="adj2" fmla="val 1781588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louk 42"/>
          <p:cNvSpPr/>
          <p:nvPr/>
        </p:nvSpPr>
        <p:spPr>
          <a:xfrm>
            <a:off x="5004048" y="4797312"/>
            <a:ext cx="1440000" cy="1440000"/>
          </a:xfrm>
          <a:prstGeom prst="arc">
            <a:avLst>
              <a:gd name="adj1" fmla="val 14769054"/>
              <a:gd name="adj2" fmla="val 21518936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099084" y="5085184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60°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523020" y="4139788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60°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827584" y="1988840"/>
            <a:ext cx="9492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120°</a:t>
            </a:r>
            <a:endParaRPr lang="cs-CZ" sz="32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246437" y="3645024"/>
            <a:ext cx="9492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720°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44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Kružnice opsaná šestiúhelníku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cs-CZ" dirty="0" smtClean="0"/>
              <a:t>k(S; r) – kružnice opsaná pravidelného šestiúhelníku</a:t>
            </a:r>
          </a:p>
          <a:p>
            <a:r>
              <a:rPr lang="cs-CZ" dirty="0" smtClean="0"/>
              <a:t>r – poloměr kružnice opsané</a:t>
            </a:r>
          </a:p>
          <a:p>
            <a:r>
              <a:rPr lang="cs-CZ" dirty="0" smtClean="0"/>
              <a:t>a – délka strany šestiúhelníku</a:t>
            </a:r>
          </a:p>
          <a:p>
            <a:r>
              <a:rPr lang="cs-CZ" dirty="0" smtClean="0"/>
              <a:t>a = r </a:t>
            </a:r>
            <a:endParaRPr lang="cs-CZ" dirty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4950016" y="2348879"/>
            <a:ext cx="3654432" cy="3168353"/>
          </a:xfrm>
          <a:custGeom>
            <a:avLst/>
            <a:gdLst>
              <a:gd name="connsiteX0" fmla="*/ 0 w 3600000"/>
              <a:gd name="connsiteY0" fmla="*/ 1566000 h 3132000"/>
              <a:gd name="connsiteX1" fmla="*/ 783000 w 3600000"/>
              <a:gd name="connsiteY1" fmla="*/ 1 h 3132000"/>
              <a:gd name="connsiteX2" fmla="*/ 2817000 w 3600000"/>
              <a:gd name="connsiteY2" fmla="*/ 1 h 3132000"/>
              <a:gd name="connsiteX3" fmla="*/ 3600000 w 3600000"/>
              <a:gd name="connsiteY3" fmla="*/ 1566000 h 3132000"/>
              <a:gd name="connsiteX4" fmla="*/ 2817000 w 3600000"/>
              <a:gd name="connsiteY4" fmla="*/ 3131999 h 3132000"/>
              <a:gd name="connsiteX5" fmla="*/ 783000 w 3600000"/>
              <a:gd name="connsiteY5" fmla="*/ 3131999 h 3132000"/>
              <a:gd name="connsiteX6" fmla="*/ 0 w 3600000"/>
              <a:gd name="connsiteY6" fmla="*/ 1566000 h 3132000"/>
              <a:gd name="connsiteX0" fmla="*/ 0 w 3600000"/>
              <a:gd name="connsiteY0" fmla="*/ 1583976 h 3149975"/>
              <a:gd name="connsiteX1" fmla="*/ 846120 w 3600000"/>
              <a:gd name="connsiteY1" fmla="*/ 0 h 3149975"/>
              <a:gd name="connsiteX2" fmla="*/ 2817000 w 3600000"/>
              <a:gd name="connsiteY2" fmla="*/ 17977 h 3149975"/>
              <a:gd name="connsiteX3" fmla="*/ 3600000 w 3600000"/>
              <a:gd name="connsiteY3" fmla="*/ 1583976 h 3149975"/>
              <a:gd name="connsiteX4" fmla="*/ 2817000 w 3600000"/>
              <a:gd name="connsiteY4" fmla="*/ 3149975 h 3149975"/>
              <a:gd name="connsiteX5" fmla="*/ 783000 w 3600000"/>
              <a:gd name="connsiteY5" fmla="*/ 3149975 h 3149975"/>
              <a:gd name="connsiteX6" fmla="*/ 0 w 3600000"/>
              <a:gd name="connsiteY6" fmla="*/ 1583976 h 3149975"/>
              <a:gd name="connsiteX0" fmla="*/ 0 w 3654432"/>
              <a:gd name="connsiteY0" fmla="*/ 1583976 h 3149975"/>
              <a:gd name="connsiteX1" fmla="*/ 846120 w 3654432"/>
              <a:gd name="connsiteY1" fmla="*/ 0 h 3149975"/>
              <a:gd name="connsiteX2" fmla="*/ 2817000 w 3654432"/>
              <a:gd name="connsiteY2" fmla="*/ 17977 h 3149975"/>
              <a:gd name="connsiteX3" fmla="*/ 3654432 w 3654432"/>
              <a:gd name="connsiteY3" fmla="*/ 1584177 h 3149975"/>
              <a:gd name="connsiteX4" fmla="*/ 2817000 w 3654432"/>
              <a:gd name="connsiteY4" fmla="*/ 3149975 h 3149975"/>
              <a:gd name="connsiteX5" fmla="*/ 783000 w 3654432"/>
              <a:gd name="connsiteY5" fmla="*/ 3149975 h 3149975"/>
              <a:gd name="connsiteX6" fmla="*/ 0 w 3654432"/>
              <a:gd name="connsiteY6" fmla="*/ 1583976 h 3149975"/>
              <a:gd name="connsiteX0" fmla="*/ 0 w 3654432"/>
              <a:gd name="connsiteY0" fmla="*/ 1583976 h 3168353"/>
              <a:gd name="connsiteX1" fmla="*/ 846120 w 3654432"/>
              <a:gd name="connsiteY1" fmla="*/ 0 h 3168353"/>
              <a:gd name="connsiteX2" fmla="*/ 2817000 w 3654432"/>
              <a:gd name="connsiteY2" fmla="*/ 17977 h 3168353"/>
              <a:gd name="connsiteX3" fmla="*/ 3654432 w 3654432"/>
              <a:gd name="connsiteY3" fmla="*/ 1584177 h 3168353"/>
              <a:gd name="connsiteX4" fmla="*/ 2817000 w 3654432"/>
              <a:gd name="connsiteY4" fmla="*/ 3149975 h 3168353"/>
              <a:gd name="connsiteX5" fmla="*/ 774112 w 3654432"/>
              <a:gd name="connsiteY5" fmla="*/ 3168353 h 3168353"/>
              <a:gd name="connsiteX6" fmla="*/ 0 w 3654432"/>
              <a:gd name="connsiteY6" fmla="*/ 1583976 h 3168353"/>
              <a:gd name="connsiteX0" fmla="*/ 0 w 3654432"/>
              <a:gd name="connsiteY0" fmla="*/ 1583976 h 3168353"/>
              <a:gd name="connsiteX1" fmla="*/ 846120 w 3654432"/>
              <a:gd name="connsiteY1" fmla="*/ 0 h 3168353"/>
              <a:gd name="connsiteX2" fmla="*/ 2817000 w 3654432"/>
              <a:gd name="connsiteY2" fmla="*/ 17977 h 3168353"/>
              <a:gd name="connsiteX3" fmla="*/ 3654432 w 3654432"/>
              <a:gd name="connsiteY3" fmla="*/ 1584177 h 3168353"/>
              <a:gd name="connsiteX4" fmla="*/ 2817000 w 3654432"/>
              <a:gd name="connsiteY4" fmla="*/ 3149975 h 3168353"/>
              <a:gd name="connsiteX5" fmla="*/ 846120 w 3654432"/>
              <a:gd name="connsiteY5" fmla="*/ 3168353 h 3168353"/>
              <a:gd name="connsiteX6" fmla="*/ 0 w 3654432"/>
              <a:gd name="connsiteY6" fmla="*/ 1583976 h 3168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54432" h="3168353">
                <a:moveTo>
                  <a:pt x="0" y="1583976"/>
                </a:moveTo>
                <a:lnTo>
                  <a:pt x="846120" y="0"/>
                </a:lnTo>
                <a:lnTo>
                  <a:pt x="2817000" y="17977"/>
                </a:lnTo>
                <a:lnTo>
                  <a:pt x="3654432" y="1584177"/>
                </a:lnTo>
                <a:lnTo>
                  <a:pt x="2817000" y="3149975"/>
                </a:lnTo>
                <a:lnTo>
                  <a:pt x="846120" y="3168353"/>
                </a:lnTo>
                <a:lnTo>
                  <a:pt x="0" y="1583976"/>
                </a:lnTo>
                <a:close/>
              </a:path>
            </a:pathLst>
          </a:custGeom>
          <a:noFill/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ovací čára 5"/>
          <p:cNvCxnSpPr>
            <a:stCxn id="4" idx="1"/>
            <a:endCxn id="4" idx="4"/>
          </p:cNvCxnSpPr>
          <p:nvPr/>
        </p:nvCxnSpPr>
        <p:spPr>
          <a:xfrm>
            <a:off x="5796136" y="2348879"/>
            <a:ext cx="1970880" cy="31499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stCxn id="4" idx="2"/>
            <a:endCxn id="4" idx="5"/>
          </p:cNvCxnSpPr>
          <p:nvPr/>
        </p:nvCxnSpPr>
        <p:spPr>
          <a:xfrm flipH="1">
            <a:off x="5796136" y="2366856"/>
            <a:ext cx="1970880" cy="31503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>
            <a:stCxn id="4" idx="3"/>
            <a:endCxn id="4" idx="0"/>
          </p:cNvCxnSpPr>
          <p:nvPr/>
        </p:nvCxnSpPr>
        <p:spPr>
          <a:xfrm flipH="1" flipV="1">
            <a:off x="4950016" y="3932856"/>
            <a:ext cx="3654432" cy="2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609710" y="3429000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5445224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96336" y="5445224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15454" y="3717032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651358" y="1928445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63126" y="1928445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3728645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452320" y="3800653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940152" y="4437112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796136" y="3501008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286538" y="2864549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236296" y="2936557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948264" y="4448725"/>
            <a:ext cx="30168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</a:t>
            </a:r>
            <a:endParaRPr lang="cs-CZ" sz="2600" dirty="0"/>
          </a:p>
        </p:txBody>
      </p:sp>
      <p:sp>
        <p:nvSpPr>
          <p:cNvPr id="44" name="Elipsa 43"/>
          <p:cNvSpPr/>
          <p:nvPr/>
        </p:nvSpPr>
        <p:spPr>
          <a:xfrm>
            <a:off x="4932040" y="2060848"/>
            <a:ext cx="3672408" cy="3744416"/>
          </a:xfrm>
          <a:prstGeom prst="ellipse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8115466" y="2348880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6588224" y="537321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100392" y="4509120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588224" y="1916832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8115466" y="2864549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091130" y="4509120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076056" y="2864549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8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Konstrukce pravidelného šestiúhelníku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195736" y="1629320"/>
            <a:ext cx="4680000" cy="4680000"/>
          </a:xfrm>
          <a:prstGeom prst="ellipse">
            <a:avLst/>
          </a:prstGeom>
          <a:noFill/>
          <a:ln w="952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Volný tvar 14"/>
          <p:cNvSpPr/>
          <p:nvPr/>
        </p:nvSpPr>
        <p:spPr>
          <a:xfrm>
            <a:off x="4537276" y="3752981"/>
            <a:ext cx="0" cy="324091"/>
          </a:xfrm>
          <a:custGeom>
            <a:avLst/>
            <a:gdLst>
              <a:gd name="connsiteX0" fmla="*/ 0 w 0"/>
              <a:gd name="connsiteY0" fmla="*/ 0 h 324091"/>
              <a:gd name="connsiteX1" fmla="*/ 0 w 0"/>
              <a:gd name="connsiteY1" fmla="*/ 324091 h 324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324091">
                <a:moveTo>
                  <a:pt x="0" y="0"/>
                </a:moveTo>
                <a:lnTo>
                  <a:pt x="0" y="324091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Volný tvar 15"/>
          <p:cNvSpPr/>
          <p:nvPr/>
        </p:nvSpPr>
        <p:spPr>
          <a:xfrm>
            <a:off x="4409954" y="3933056"/>
            <a:ext cx="254643" cy="0"/>
          </a:xfrm>
          <a:custGeom>
            <a:avLst/>
            <a:gdLst>
              <a:gd name="connsiteX0" fmla="*/ 0 w 254643"/>
              <a:gd name="connsiteY0" fmla="*/ 0 h 0"/>
              <a:gd name="connsiteX1" fmla="*/ 254643 w 254643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4643">
                <a:moveTo>
                  <a:pt x="0" y="0"/>
                </a:moveTo>
                <a:lnTo>
                  <a:pt x="254643" y="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21478" y="3933056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dirty="0"/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1836296" y="3933056"/>
            <a:ext cx="540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1836296" y="1628800"/>
            <a:ext cx="5400000" cy="4680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louk 27"/>
          <p:cNvSpPr/>
          <p:nvPr/>
        </p:nvSpPr>
        <p:spPr>
          <a:xfrm>
            <a:off x="-180528" y="1556792"/>
            <a:ext cx="4716000" cy="4680000"/>
          </a:xfrm>
          <a:prstGeom prst="arc">
            <a:avLst>
              <a:gd name="adj1" fmla="val 16200000"/>
              <a:gd name="adj2" fmla="val 543196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louk 28"/>
          <p:cNvSpPr/>
          <p:nvPr/>
        </p:nvSpPr>
        <p:spPr>
          <a:xfrm>
            <a:off x="4536520" y="1556792"/>
            <a:ext cx="4716000" cy="4680000"/>
          </a:xfrm>
          <a:prstGeom prst="arc">
            <a:avLst>
              <a:gd name="adj1" fmla="val 5429588"/>
              <a:gd name="adj2" fmla="val 1616804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Volný tvar 35"/>
          <p:cNvSpPr/>
          <p:nvPr/>
        </p:nvSpPr>
        <p:spPr>
          <a:xfrm>
            <a:off x="2195736" y="1916831"/>
            <a:ext cx="4680520" cy="4032449"/>
          </a:xfrm>
          <a:custGeom>
            <a:avLst/>
            <a:gdLst>
              <a:gd name="connsiteX0" fmla="*/ 0 w 4392000"/>
              <a:gd name="connsiteY0" fmla="*/ 1998000 h 3996000"/>
              <a:gd name="connsiteX1" fmla="*/ 999000 w 4392000"/>
              <a:gd name="connsiteY1" fmla="*/ 1 h 3996000"/>
              <a:gd name="connsiteX2" fmla="*/ 3393000 w 4392000"/>
              <a:gd name="connsiteY2" fmla="*/ 1 h 3996000"/>
              <a:gd name="connsiteX3" fmla="*/ 4392000 w 4392000"/>
              <a:gd name="connsiteY3" fmla="*/ 1998000 h 3996000"/>
              <a:gd name="connsiteX4" fmla="*/ 3393000 w 4392000"/>
              <a:gd name="connsiteY4" fmla="*/ 3995999 h 3996000"/>
              <a:gd name="connsiteX5" fmla="*/ 999000 w 4392000"/>
              <a:gd name="connsiteY5" fmla="*/ 3995999 h 3996000"/>
              <a:gd name="connsiteX6" fmla="*/ 0 w 4392000"/>
              <a:gd name="connsiteY6" fmla="*/ 1998000 h 3996000"/>
              <a:gd name="connsiteX0" fmla="*/ 0 w 4536016"/>
              <a:gd name="connsiteY0" fmla="*/ 2016223 h 3995998"/>
              <a:gd name="connsiteX1" fmla="*/ 1143016 w 4536016"/>
              <a:gd name="connsiteY1" fmla="*/ 0 h 3995998"/>
              <a:gd name="connsiteX2" fmla="*/ 3537016 w 4536016"/>
              <a:gd name="connsiteY2" fmla="*/ 0 h 3995998"/>
              <a:gd name="connsiteX3" fmla="*/ 4536016 w 4536016"/>
              <a:gd name="connsiteY3" fmla="*/ 1997999 h 3995998"/>
              <a:gd name="connsiteX4" fmla="*/ 3537016 w 4536016"/>
              <a:gd name="connsiteY4" fmla="*/ 3995998 h 3995998"/>
              <a:gd name="connsiteX5" fmla="*/ 1143016 w 4536016"/>
              <a:gd name="connsiteY5" fmla="*/ 3995998 h 3995998"/>
              <a:gd name="connsiteX6" fmla="*/ 0 w 4536016"/>
              <a:gd name="connsiteY6" fmla="*/ 2016223 h 3995998"/>
              <a:gd name="connsiteX0" fmla="*/ 0 w 4680520"/>
              <a:gd name="connsiteY0" fmla="*/ 2016223 h 3995998"/>
              <a:gd name="connsiteX1" fmla="*/ 1143016 w 4680520"/>
              <a:gd name="connsiteY1" fmla="*/ 0 h 3995998"/>
              <a:gd name="connsiteX2" fmla="*/ 3537016 w 4680520"/>
              <a:gd name="connsiteY2" fmla="*/ 0 h 3995998"/>
              <a:gd name="connsiteX3" fmla="*/ 4680520 w 4680520"/>
              <a:gd name="connsiteY3" fmla="*/ 2016223 h 3995998"/>
              <a:gd name="connsiteX4" fmla="*/ 3537016 w 4680520"/>
              <a:gd name="connsiteY4" fmla="*/ 3995998 h 3995998"/>
              <a:gd name="connsiteX5" fmla="*/ 1143016 w 4680520"/>
              <a:gd name="connsiteY5" fmla="*/ 3995998 h 3995998"/>
              <a:gd name="connsiteX6" fmla="*/ 0 w 4680520"/>
              <a:gd name="connsiteY6" fmla="*/ 2016223 h 3995998"/>
              <a:gd name="connsiteX0" fmla="*/ 0 w 4680520"/>
              <a:gd name="connsiteY0" fmla="*/ 1944215 h 3995998"/>
              <a:gd name="connsiteX1" fmla="*/ 1143016 w 4680520"/>
              <a:gd name="connsiteY1" fmla="*/ 0 h 3995998"/>
              <a:gd name="connsiteX2" fmla="*/ 3537016 w 4680520"/>
              <a:gd name="connsiteY2" fmla="*/ 0 h 3995998"/>
              <a:gd name="connsiteX3" fmla="*/ 4680520 w 4680520"/>
              <a:gd name="connsiteY3" fmla="*/ 2016223 h 3995998"/>
              <a:gd name="connsiteX4" fmla="*/ 3537016 w 4680520"/>
              <a:gd name="connsiteY4" fmla="*/ 3995998 h 3995998"/>
              <a:gd name="connsiteX5" fmla="*/ 1143016 w 4680520"/>
              <a:gd name="connsiteY5" fmla="*/ 3995998 h 3995998"/>
              <a:gd name="connsiteX6" fmla="*/ 0 w 4680520"/>
              <a:gd name="connsiteY6" fmla="*/ 1944215 h 3995998"/>
              <a:gd name="connsiteX0" fmla="*/ 0 w 4680520"/>
              <a:gd name="connsiteY0" fmla="*/ 1944215 h 3995998"/>
              <a:gd name="connsiteX1" fmla="*/ 1143016 w 4680520"/>
              <a:gd name="connsiteY1" fmla="*/ 0 h 3995998"/>
              <a:gd name="connsiteX2" fmla="*/ 3537016 w 4680520"/>
              <a:gd name="connsiteY2" fmla="*/ 0 h 3995998"/>
              <a:gd name="connsiteX3" fmla="*/ 4680520 w 4680520"/>
              <a:gd name="connsiteY3" fmla="*/ 1944215 h 3995998"/>
              <a:gd name="connsiteX4" fmla="*/ 3537016 w 4680520"/>
              <a:gd name="connsiteY4" fmla="*/ 3995998 h 3995998"/>
              <a:gd name="connsiteX5" fmla="*/ 1143016 w 4680520"/>
              <a:gd name="connsiteY5" fmla="*/ 3995998 h 3995998"/>
              <a:gd name="connsiteX6" fmla="*/ 0 w 4680520"/>
              <a:gd name="connsiteY6" fmla="*/ 1944215 h 3995998"/>
              <a:gd name="connsiteX0" fmla="*/ 0 w 4680520"/>
              <a:gd name="connsiteY0" fmla="*/ 2016224 h 4068007"/>
              <a:gd name="connsiteX1" fmla="*/ 1143016 w 4680520"/>
              <a:gd name="connsiteY1" fmla="*/ 72009 h 4068007"/>
              <a:gd name="connsiteX2" fmla="*/ 3456384 w 4680520"/>
              <a:gd name="connsiteY2" fmla="*/ 0 h 4068007"/>
              <a:gd name="connsiteX3" fmla="*/ 4680520 w 4680520"/>
              <a:gd name="connsiteY3" fmla="*/ 2016224 h 4068007"/>
              <a:gd name="connsiteX4" fmla="*/ 3537016 w 4680520"/>
              <a:gd name="connsiteY4" fmla="*/ 4068007 h 4068007"/>
              <a:gd name="connsiteX5" fmla="*/ 1143016 w 4680520"/>
              <a:gd name="connsiteY5" fmla="*/ 4068007 h 4068007"/>
              <a:gd name="connsiteX6" fmla="*/ 0 w 4680520"/>
              <a:gd name="connsiteY6" fmla="*/ 2016224 h 4068007"/>
              <a:gd name="connsiteX0" fmla="*/ 0 w 4680520"/>
              <a:gd name="connsiteY0" fmla="*/ 2016224 h 4068007"/>
              <a:gd name="connsiteX1" fmla="*/ 1224136 w 4680520"/>
              <a:gd name="connsiteY1" fmla="*/ 1 h 4068007"/>
              <a:gd name="connsiteX2" fmla="*/ 3456384 w 4680520"/>
              <a:gd name="connsiteY2" fmla="*/ 0 h 4068007"/>
              <a:gd name="connsiteX3" fmla="*/ 4680520 w 4680520"/>
              <a:gd name="connsiteY3" fmla="*/ 2016224 h 4068007"/>
              <a:gd name="connsiteX4" fmla="*/ 3537016 w 4680520"/>
              <a:gd name="connsiteY4" fmla="*/ 4068007 h 4068007"/>
              <a:gd name="connsiteX5" fmla="*/ 1143016 w 4680520"/>
              <a:gd name="connsiteY5" fmla="*/ 4068007 h 4068007"/>
              <a:gd name="connsiteX6" fmla="*/ 0 w 4680520"/>
              <a:gd name="connsiteY6" fmla="*/ 2016224 h 4068007"/>
              <a:gd name="connsiteX0" fmla="*/ 0 w 4680520"/>
              <a:gd name="connsiteY0" fmla="*/ 2016224 h 4068007"/>
              <a:gd name="connsiteX1" fmla="*/ 1224136 w 4680520"/>
              <a:gd name="connsiteY1" fmla="*/ 1 h 4068007"/>
              <a:gd name="connsiteX2" fmla="*/ 3456384 w 4680520"/>
              <a:gd name="connsiteY2" fmla="*/ 0 h 4068007"/>
              <a:gd name="connsiteX3" fmla="*/ 4680520 w 4680520"/>
              <a:gd name="connsiteY3" fmla="*/ 2016224 h 4068007"/>
              <a:gd name="connsiteX4" fmla="*/ 3600400 w 4680520"/>
              <a:gd name="connsiteY4" fmla="*/ 4032449 h 4068007"/>
              <a:gd name="connsiteX5" fmla="*/ 1143016 w 4680520"/>
              <a:gd name="connsiteY5" fmla="*/ 4068007 h 4068007"/>
              <a:gd name="connsiteX6" fmla="*/ 0 w 4680520"/>
              <a:gd name="connsiteY6" fmla="*/ 2016224 h 4068007"/>
              <a:gd name="connsiteX0" fmla="*/ 0 w 4680520"/>
              <a:gd name="connsiteY0" fmla="*/ 2016224 h 4032449"/>
              <a:gd name="connsiteX1" fmla="*/ 1224136 w 4680520"/>
              <a:gd name="connsiteY1" fmla="*/ 1 h 4032449"/>
              <a:gd name="connsiteX2" fmla="*/ 3456384 w 4680520"/>
              <a:gd name="connsiteY2" fmla="*/ 0 h 4032449"/>
              <a:gd name="connsiteX3" fmla="*/ 4680520 w 4680520"/>
              <a:gd name="connsiteY3" fmla="*/ 2016224 h 4032449"/>
              <a:gd name="connsiteX4" fmla="*/ 3600400 w 4680520"/>
              <a:gd name="connsiteY4" fmla="*/ 4032449 h 4032449"/>
              <a:gd name="connsiteX5" fmla="*/ 1080120 w 4680520"/>
              <a:gd name="connsiteY5" fmla="*/ 4032449 h 4032449"/>
              <a:gd name="connsiteX6" fmla="*/ 0 w 4680520"/>
              <a:gd name="connsiteY6" fmla="*/ 2016224 h 4032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80520" h="4032449">
                <a:moveTo>
                  <a:pt x="0" y="2016224"/>
                </a:moveTo>
                <a:lnTo>
                  <a:pt x="1224136" y="1"/>
                </a:lnTo>
                <a:lnTo>
                  <a:pt x="3456384" y="0"/>
                </a:lnTo>
                <a:lnTo>
                  <a:pt x="4680520" y="2016224"/>
                </a:lnTo>
                <a:lnTo>
                  <a:pt x="3600400" y="4032449"/>
                </a:lnTo>
                <a:lnTo>
                  <a:pt x="1080120" y="4032449"/>
                </a:lnTo>
                <a:lnTo>
                  <a:pt x="0" y="2016224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876256" y="3933056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457582" y="1412776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275856" y="1412776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835696" y="3933056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081318" y="5949280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601598" y="5960893"/>
            <a:ext cx="33855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/>
      <p:bldP spid="28" grpId="0" animBg="1"/>
      <p:bldP spid="29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Narýsuj pravidelný šestiúhelník ABCDEF, který má délku strany 5 cm.</a:t>
            </a:r>
          </a:p>
          <a:p>
            <a:pPr marL="514350" indent="-514350">
              <a:buFont typeface="Arial" pitchFamily="34" charset="0"/>
              <a:buAutoNum type="arabicParenR"/>
            </a:pPr>
            <a:r>
              <a:rPr lang="cs-CZ" dirty="0" smtClean="0"/>
              <a:t>Narýsuj </a:t>
            </a:r>
            <a:r>
              <a:rPr lang="cs-CZ" smtClean="0"/>
              <a:t>pravidelný šestiúhelník KLMNOP, </a:t>
            </a:r>
            <a:r>
              <a:rPr lang="cs-CZ" dirty="0" smtClean="0"/>
              <a:t>který má délku strany 37 mm.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375</Words>
  <Application>Microsoft Office PowerPoint</Application>
  <PresentationFormat>Předvádění na obrazovce (4:3)</PresentationFormat>
  <Paragraphs>123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1_Motiv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Pravidelný šestiúhelník</vt:lpstr>
      <vt:lpstr>Šestiúhelník</vt:lpstr>
      <vt:lpstr>Pravidelný šestiúhelník</vt:lpstr>
      <vt:lpstr>Vnitřní úhly šestiúhelníku</vt:lpstr>
      <vt:lpstr>Kružnice opsaná šestiúhelníku</vt:lpstr>
      <vt:lpstr>Konstrukce pravidelného šestiúhelníku</vt:lpstr>
      <vt:lpstr>Úkoly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Pravidelný šestiúhleník</dc:title>
  <dc:creator>Roman</dc:creator>
  <cp:lastModifiedBy>Roman Marshner</cp:lastModifiedBy>
  <cp:revision>15</cp:revision>
  <dcterms:created xsi:type="dcterms:W3CDTF">2012-06-13T16:03:57Z</dcterms:created>
  <dcterms:modified xsi:type="dcterms:W3CDTF">2012-06-20T11:11:29Z</dcterms:modified>
</cp:coreProperties>
</file>