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9" r:id="rId5"/>
    <p:sldId id="261" r:id="rId6"/>
    <p:sldId id="262" r:id="rId7"/>
    <p:sldId id="263" r:id="rId8"/>
    <p:sldId id="264" r:id="rId9"/>
    <p:sldId id="266" r:id="rId10"/>
    <p:sldId id="260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45653-3776-4F8E-ABEE-E78B8425105C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3F6F-919E-428C-8BB1-32320E9A1A2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45653-3776-4F8E-ABEE-E78B8425105C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3F6F-919E-428C-8BB1-32320E9A1A2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45653-3776-4F8E-ABEE-E78B8425105C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3F6F-919E-428C-8BB1-32320E9A1A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45653-3776-4F8E-ABEE-E78B8425105C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3F6F-919E-428C-8BB1-32320E9A1A2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45653-3776-4F8E-ABEE-E78B8425105C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3F6F-919E-428C-8BB1-32320E9A1A2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45653-3776-4F8E-ABEE-E78B8425105C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3F6F-919E-428C-8BB1-32320E9A1A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45653-3776-4F8E-ABEE-E78B8425105C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3F6F-919E-428C-8BB1-32320E9A1A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45653-3776-4F8E-ABEE-E78B8425105C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3F6F-919E-428C-8BB1-32320E9A1A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45653-3776-4F8E-ABEE-E78B8425105C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3F6F-919E-428C-8BB1-32320E9A1A2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45653-3776-4F8E-ABEE-E78B8425105C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3F6F-919E-428C-8BB1-32320E9A1A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45653-3776-4F8E-ABEE-E78B8425105C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3F6F-919E-428C-8BB1-32320E9A1A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0B45653-3776-4F8E-ABEE-E78B8425105C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74D3F6F-919E-428C-8BB1-32320E9A1A2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Relationship Id="rId6" Type="http://schemas.openxmlformats.org/officeDocument/2006/relationships/slide" Target="slide8.xml"/><Relationship Id="rId5" Type="http://schemas.openxmlformats.org/officeDocument/2006/relationships/slide" Target="slide7.xml"/><Relationship Id="rId4" Type="http://schemas.openxmlformats.org/officeDocument/2006/relationships/slide" Target="slide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0420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pPr algn="ctr"/>
            <a:r>
              <a:rPr lang="cs-CZ" sz="4700" dirty="0" smtClean="0"/>
              <a:t>Člověk-kostra</a:t>
            </a:r>
            <a:endParaRPr lang="cs-CZ" sz="4700" dirty="0" smtClean="0">
              <a:solidFill>
                <a:srgbClr val="FF0000"/>
              </a:solidFill>
            </a:endParaRPr>
          </a:p>
          <a:p>
            <a:endParaRPr lang="cs-CZ" sz="3000" dirty="0" smtClean="0"/>
          </a:p>
          <a:p>
            <a:pPr algn="ctr"/>
            <a:r>
              <a:rPr lang="cs-CZ" sz="3000" dirty="0" smtClean="0"/>
              <a:t>Autor:  </a:t>
            </a:r>
            <a:r>
              <a:rPr lang="cs-CZ" sz="3000" dirty="0" smtClean="0">
                <a:solidFill>
                  <a:srgbClr val="FF0000"/>
                </a:solidFill>
              </a:rPr>
              <a:t>Mgr. Iveta Váňová</a:t>
            </a:r>
          </a:p>
          <a:p>
            <a:endParaRPr lang="cs-CZ" sz="3000" dirty="0" smtClean="0"/>
          </a:p>
          <a:p>
            <a:pPr algn="ctr"/>
            <a:r>
              <a:rPr lang="cs-CZ" sz="3000" dirty="0" smtClean="0"/>
              <a:t>VY_32_INOVACE_12_</a:t>
            </a:r>
            <a:r>
              <a:rPr lang="cs-CZ" sz="3000" dirty="0" smtClean="0">
                <a:solidFill>
                  <a:srgbClr val="FF0000"/>
                </a:solidFill>
              </a:rPr>
              <a:t>Člověk-kostra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pPr algn="ctr"/>
            <a:r>
              <a:rPr lang="cs-CZ" dirty="0" smtClean="0"/>
              <a:t>Vytvořeno v rámci projektu „EU peníze školám“.</a:t>
            </a:r>
          </a:p>
          <a:p>
            <a:pPr algn="ctr"/>
            <a:r>
              <a:rPr lang="cs-CZ" dirty="0" smtClean="0"/>
              <a:t>OP VK oblast podpory 1.4 s názvem Zlepšení podmínek pro vzdělávání na základních školách.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8790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55776" y="253227"/>
            <a:ext cx="5040560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Kostra člověka</a:t>
            </a:r>
            <a:endParaRPr lang="cs-CZ" sz="3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4056" y="105273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Kostra dospělého člověka se skládá přibližně z 206 kost.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259632" y="2276872"/>
            <a:ext cx="6858000" cy="20313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lidská osová kostra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-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 action="ppaction://hlinksldjump"/>
              </a:rPr>
              <a:t>lebka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 action="ppaction://hlinksldjump"/>
              </a:rPr>
              <a:t>páteř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 action="ppaction://hlinksldjump"/>
              </a:rPr>
              <a:t>žebra s kostí hrudní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lidská kostra končetin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 action="ppaction://hlinksldjump"/>
              </a:rPr>
              <a:t>kostra horní končetiny člověka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 action="ppaction://hlinksldjump"/>
              </a:rPr>
              <a:t>kostra dolní končetiny člověka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8003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684" y="24728"/>
            <a:ext cx="756084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Lidská kostra má celou řadu funkcí:</a:t>
            </a:r>
          </a:p>
          <a:p>
            <a:r>
              <a:rPr lang="cs-CZ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Opora -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kosti tělo podpírají, udržují také orgány na správných místech.</a:t>
            </a:r>
          </a:p>
          <a:p>
            <a:r>
              <a:rPr lang="cs-CZ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Ochrana -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kosti tvořící lebku chrání mozek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žebra,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chrání srdce, plíce a žaludek.</a:t>
            </a:r>
          </a:p>
          <a:p>
            <a:r>
              <a:rPr lang="cs-CZ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Pohyb - </a:t>
            </a: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osti spolu se svaly umožňují pohyb.</a:t>
            </a:r>
          </a:p>
          <a:p>
            <a:r>
              <a:rPr lang="cs-CZ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Tvorba krve -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 kostní dřeni některých kostí se tvoří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červené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bílé krvinky a krevní destičky. </a:t>
            </a:r>
          </a:p>
          <a:p>
            <a:r>
              <a:rPr lang="cs-CZ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Ukládání minerálních látek -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 kostech je skladován fosfor a vápník, které mohou být v případě potřeby uvolněny.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403703"/>
            <a:ext cx="3718173" cy="4310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2546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95736" y="188640"/>
            <a:ext cx="54726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chemeClr val="tx2"/>
                </a:solidFill>
              </a:rPr>
              <a:t>l</a:t>
            </a:r>
            <a:r>
              <a:rPr lang="cs-CZ" sz="4000" dirty="0" smtClean="0">
                <a:solidFill>
                  <a:schemeClr val="tx2"/>
                </a:solidFill>
              </a:rPr>
              <a:t>ebka</a:t>
            </a:r>
            <a:endParaRPr lang="cs-CZ" sz="4000" dirty="0">
              <a:solidFill>
                <a:schemeClr val="tx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0040" y="899035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nejsložitější součást kostry obratlovců, která především chrání mozek a smyslové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orgány.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vytvořena z řady lebečních kostí a je navázána pohyblivě na páteř.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55976" y="558924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Dělení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lebky-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bličejová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část obsahuje vyústění smyslových orgánů a ústní otvor. Dutá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mozková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část chrání mozek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2590" y="626157"/>
            <a:ext cx="3605386" cy="3338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475"/>
          <a:stretch/>
        </p:blipFill>
        <p:spPr bwMode="auto">
          <a:xfrm>
            <a:off x="294454" y="2294171"/>
            <a:ext cx="2864382" cy="4187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2390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67744" y="186200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páteř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843677"/>
            <a:ext cx="820891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Páteří probíhá mícha. Je složena z řady obratlů. Na páteř je navázána lebka, pánev, hrudní koš nebo končetiny - toto se může u jednotlivých druhů lišit. Páteř je složena také z meziobratlových plotének. Páteř umožňuje člověku vzpřímenou chůzi a chrání míchu. Je dvojnásobně esovitě prohnutá, což zajišťuje její pružnost.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95749"/>
            <a:ext cx="3585964" cy="4539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2949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105273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Tedy žebra a hrudní kost chrání měkké orgány dutiny hrudní, jako jsou plíce a srdce. U člověka je tvořen 25 kostmi.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332655"/>
            <a:ext cx="5328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Hrudní koš</a:t>
            </a:r>
            <a:endParaRPr lang="cs-CZ" sz="3200" dirty="0">
              <a:solidFill>
                <a:schemeClr val="tx2"/>
              </a:solidFill>
            </a:endParaRPr>
          </a:p>
        </p:txBody>
      </p:sp>
      <p:pic>
        <p:nvPicPr>
          <p:cNvPr id="5122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625042"/>
            <a:ext cx="41529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5928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710087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Kostra horní končetiny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7301" y="1988840"/>
            <a:ext cx="460851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Pletenec - kost klíční a lopatka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Kosti předloktí - loketní, vřetení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Loketní ulna - vždy na malíkové straně, výběžek kosti loketní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Kostra ruky - 8 kostí zápěstních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Kosti záprstní - 5,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články prstů – každý prst má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3,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palec má 2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9268" y="0"/>
            <a:ext cx="3574732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7301" y="4020118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Horní končetiny nenesou váhu těla.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9610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88639"/>
            <a:ext cx="5976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Kostra dolní končetiny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1052736"/>
            <a:ext cx="482453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Pletenec - tvořen kostí pánevní (kyčelní, sedací, stydká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Kostra volné končetiny - připojena k pletenci kyčelním kloubem - ten je tvořen kostí stehenní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pánevní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Kost stehenní - největší, prohnutá dopředu Kosti bérce - kost holení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Kostra nohy - zánártní kosti + nártní kosti + články prstů </a:t>
            </a:r>
            <a:r>
              <a:rPr lang="cs-CZ" dirty="0">
                <a:latin typeface="Arial" pitchFamily="34" charset="0"/>
                <a:cs typeface="Arial" pitchFamily="34" charset="0"/>
              </a:rPr>
              <a:t>=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14 kostí (jako u ruky)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Kosti dolních končetin nesou spolu s páteří kostru těla.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9348" y="1"/>
            <a:ext cx="2654653" cy="6850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2460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3672408" cy="1224136"/>
          </a:xfrm>
        </p:spPr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551616"/>
            <a:ext cx="1944216" cy="397031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Opora</a:t>
            </a:r>
          </a:p>
          <a:p>
            <a:endParaRPr lang="cs-CZ" b="1" dirty="0" smtClean="0"/>
          </a:p>
          <a:p>
            <a:r>
              <a:rPr lang="cs-CZ" b="1" dirty="0" smtClean="0"/>
              <a:t>Ochrana</a:t>
            </a:r>
          </a:p>
          <a:p>
            <a:endParaRPr lang="cs-CZ" b="1" dirty="0" smtClean="0"/>
          </a:p>
          <a:p>
            <a:r>
              <a:rPr lang="cs-CZ" b="1" dirty="0" smtClean="0"/>
              <a:t>Lebka </a:t>
            </a:r>
          </a:p>
          <a:p>
            <a:endParaRPr lang="cs-CZ" b="1" dirty="0" smtClean="0"/>
          </a:p>
          <a:p>
            <a:r>
              <a:rPr lang="cs-CZ" b="1" dirty="0" smtClean="0"/>
              <a:t>Páteř</a:t>
            </a:r>
          </a:p>
          <a:p>
            <a:endParaRPr lang="cs-CZ" b="1" dirty="0" smtClean="0"/>
          </a:p>
          <a:p>
            <a:r>
              <a:rPr lang="cs-CZ" b="1" dirty="0" smtClean="0"/>
              <a:t>Hrudní koš</a:t>
            </a:r>
          </a:p>
          <a:p>
            <a:endParaRPr lang="cs-CZ" b="1" dirty="0" smtClean="0"/>
          </a:p>
          <a:p>
            <a:r>
              <a:rPr lang="cs-CZ" b="1" dirty="0" smtClean="0"/>
              <a:t>Horní končetiny</a:t>
            </a:r>
          </a:p>
          <a:p>
            <a:endParaRPr lang="cs-CZ" b="1" dirty="0" smtClean="0"/>
          </a:p>
          <a:p>
            <a:r>
              <a:rPr lang="cs-CZ" b="1" dirty="0" smtClean="0"/>
              <a:t>Dolní končetiny </a:t>
            </a:r>
          </a:p>
          <a:p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1514841"/>
            <a:ext cx="3960440" cy="397031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umožňuje člověku vzpřímenou chůzi 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cs typeface="Arial" pitchFamily="34" charset="0"/>
              </a:rPr>
              <a:t>chrání měkké orgány dutiny hrudní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ese </a:t>
            </a:r>
            <a:r>
              <a:rPr lang="cs-CZ" dirty="0" smtClean="0"/>
              <a:t>váhu těla</a:t>
            </a:r>
            <a:endParaRPr lang="cs-CZ" dirty="0"/>
          </a:p>
          <a:p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enese </a:t>
            </a:r>
            <a:r>
              <a:rPr lang="cs-CZ" dirty="0" smtClean="0"/>
              <a:t>váhu těla</a:t>
            </a:r>
            <a:endParaRPr lang="cs-CZ" dirty="0"/>
          </a:p>
          <a:p>
            <a:endParaRPr lang="cs-CZ" dirty="0" smtClean="0"/>
          </a:p>
          <a:p>
            <a:r>
              <a:rPr lang="cs-CZ" dirty="0"/>
              <a:t>k</a:t>
            </a:r>
            <a:r>
              <a:rPr lang="cs-CZ" dirty="0" smtClean="0"/>
              <a:t>osti </a:t>
            </a:r>
            <a:r>
              <a:rPr lang="cs-CZ" dirty="0" smtClean="0"/>
              <a:t>tělo podpírají</a:t>
            </a:r>
          </a:p>
          <a:p>
            <a:endParaRPr lang="cs-CZ" dirty="0"/>
          </a:p>
          <a:p>
            <a:r>
              <a:rPr lang="cs-CZ" dirty="0">
                <a:cs typeface="Arial" pitchFamily="34" charset="0"/>
              </a:rPr>
              <a:t>chrání mozek a smyslové orgány</a:t>
            </a:r>
            <a:endParaRPr lang="cs-CZ" dirty="0" smtClean="0"/>
          </a:p>
          <a:p>
            <a:endParaRPr lang="cs-CZ" dirty="0" smtClean="0">
              <a:cs typeface="Arial" pitchFamily="34" charset="0"/>
            </a:endParaRPr>
          </a:p>
          <a:p>
            <a:r>
              <a:rPr lang="cs-CZ" dirty="0" smtClean="0">
                <a:cs typeface="Arial" pitchFamily="34" charset="0"/>
              </a:rPr>
              <a:t>kosti </a:t>
            </a:r>
            <a:r>
              <a:rPr lang="cs-CZ" dirty="0">
                <a:cs typeface="Arial" pitchFamily="34" charset="0"/>
              </a:rPr>
              <a:t>tvořící lebku chrání mozek</a:t>
            </a:r>
            <a:endParaRPr lang="cs-CZ" dirty="0" smtClean="0"/>
          </a:p>
          <a:p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483768" y="1700808"/>
            <a:ext cx="2448272" cy="2232248"/>
          </a:xfrm>
          <a:prstGeom prst="straightConnector1">
            <a:avLst/>
          </a:prstGeom>
          <a:ln w="571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483768" y="2204864"/>
            <a:ext cx="2448272" cy="2736304"/>
          </a:xfrm>
          <a:prstGeom prst="straightConnector1">
            <a:avLst/>
          </a:prstGeom>
          <a:ln w="571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483768" y="3356992"/>
            <a:ext cx="2448272" cy="1152128"/>
          </a:xfrm>
          <a:prstGeom prst="straightConnector1">
            <a:avLst/>
          </a:prstGeom>
          <a:ln w="571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2483768" y="2816932"/>
            <a:ext cx="2448272" cy="2268252"/>
          </a:xfrm>
          <a:prstGeom prst="straightConnector1">
            <a:avLst/>
          </a:prstGeom>
          <a:ln w="571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2483768" y="1700808"/>
            <a:ext cx="2448272" cy="1584176"/>
          </a:xfrm>
          <a:prstGeom prst="straightConnector1">
            <a:avLst/>
          </a:prstGeom>
          <a:ln w="571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483768" y="2744924"/>
            <a:ext cx="2448272" cy="1620180"/>
          </a:xfrm>
          <a:prstGeom prst="straightConnector1">
            <a:avLst/>
          </a:prstGeom>
          <a:ln w="571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483768" y="2204864"/>
            <a:ext cx="2448272" cy="1728192"/>
          </a:xfrm>
          <a:prstGeom prst="straightConnector1">
            <a:avLst/>
          </a:prstGeom>
          <a:ln w="571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123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7766248" cy="1143000"/>
          </a:xfrm>
        </p:spPr>
        <p:txBody>
          <a:bodyPr/>
          <a:lstStyle/>
          <a:p>
            <a:r>
              <a:rPr lang="cs-CZ" dirty="0" smtClean="0"/>
              <a:t>Zdroje textů a obrázků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1121799"/>
            <a:ext cx="54726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http://cs.wikipedia.org/wiki/Soubor:Gray188.png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1551015"/>
            <a:ext cx="54726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http://cs.wikipedia.org/wiki/Soubor:Gray190.png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09568" y="1920347"/>
            <a:ext cx="689873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http://cs.wikipedia.org/wiki/Soubor:Gray112.png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09568" y="2292096"/>
            <a:ext cx="87344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http://snehovaprincezna.blog.cz/0803/prirodopis-kostra-cloveka (4 obrázky)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9568" y="2661428"/>
            <a:ext cx="6394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Text z wikipedie.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1666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620688"/>
            <a:ext cx="7488832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ytvořeno jako DUM do předmětu prvouka na ZŠ a MŠ 17.listopadu 1325, Mladá Boleslav pro třetí ročník základní školy.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slouží k doplnění učiva člověk-kostra.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doporučuji prezentovat pomocí interaktivní tabule.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byl vytvořen a pilotován ve II. pololetí školního roku 2011/2012.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6992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71</TotalTime>
  <Words>522</Words>
  <Application>Microsoft Office PowerPoint</Application>
  <PresentationFormat>Předvádění na obrazovce (4:3)</PresentationFormat>
  <Paragraphs>87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Opakování</vt:lpstr>
      <vt:lpstr>Zdroje textů a obrázků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User</cp:lastModifiedBy>
  <cp:revision>9</cp:revision>
  <dcterms:created xsi:type="dcterms:W3CDTF">2012-06-02T07:51:46Z</dcterms:created>
  <dcterms:modified xsi:type="dcterms:W3CDTF">2012-06-20T15:15:06Z</dcterms:modified>
</cp:coreProperties>
</file>