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263" r:id="rId3"/>
    <p:sldId id="256" r:id="rId4"/>
    <p:sldId id="270" r:id="rId5"/>
    <p:sldId id="258" r:id="rId6"/>
    <p:sldId id="259" r:id="rId7"/>
    <p:sldId id="266" r:id="rId8"/>
    <p:sldId id="274" r:id="rId9"/>
    <p:sldId id="265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84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D15F7-9B5D-4977-9EF9-4EFFDAD353B7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</a:t>
            </a:r>
            <a:r>
              <a:rPr lang="cs-CZ" sz="1800" dirty="0" smtClean="0"/>
              <a:t>VY_42_INOVACE_28_1_Konstrukce čtyřúhelníku – 2 strany, 3 úhly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 / Téma: Matematika a její aplikace / Geometrie v rovině a prostoru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None/>
              <a:defRPr/>
            </a:pPr>
            <a:r>
              <a:rPr lang="cs-CZ" sz="1700" dirty="0" smtClean="0"/>
              <a:t>Anotace: Pomocí prezentace opakování stran a úhlů čtyřúhelníku. Sestrojování čtyřúhelníku pomocí dvou stran a  tří úhlů.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8.B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ověření: 14.6.2012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14.6.2012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Konstrukce čtyřúhelníku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2 strany, 3 úhly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r>
              <a:rPr lang="cs-CZ" dirty="0" smtClean="0"/>
              <a:t>Úhly v čtyřúhelníku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10" name="Volný tvar 9"/>
          <p:cNvSpPr/>
          <p:nvPr/>
        </p:nvSpPr>
        <p:spPr>
          <a:xfrm>
            <a:off x="1619672" y="2348880"/>
            <a:ext cx="6048672" cy="3096344"/>
          </a:xfrm>
          <a:custGeom>
            <a:avLst/>
            <a:gdLst>
              <a:gd name="connsiteX0" fmla="*/ 0 w 3096344"/>
              <a:gd name="connsiteY0" fmla="*/ 0 h 1368152"/>
              <a:gd name="connsiteX1" fmla="*/ 3096344 w 3096344"/>
              <a:gd name="connsiteY1" fmla="*/ 0 h 1368152"/>
              <a:gd name="connsiteX2" fmla="*/ 3096344 w 3096344"/>
              <a:gd name="connsiteY2" fmla="*/ 1368152 h 1368152"/>
              <a:gd name="connsiteX3" fmla="*/ 0 w 3096344"/>
              <a:gd name="connsiteY3" fmla="*/ 1368152 h 1368152"/>
              <a:gd name="connsiteX4" fmla="*/ 0 w 3096344"/>
              <a:gd name="connsiteY4" fmla="*/ 0 h 1368152"/>
              <a:gd name="connsiteX0" fmla="*/ 0 w 3096344"/>
              <a:gd name="connsiteY0" fmla="*/ 0 h 1800200"/>
              <a:gd name="connsiteX1" fmla="*/ 3096344 w 3096344"/>
              <a:gd name="connsiteY1" fmla="*/ 0 h 1800200"/>
              <a:gd name="connsiteX2" fmla="*/ 3096344 w 3096344"/>
              <a:gd name="connsiteY2" fmla="*/ 1368152 h 1800200"/>
              <a:gd name="connsiteX3" fmla="*/ 144016 w 3096344"/>
              <a:gd name="connsiteY3" fmla="*/ 1800200 h 1800200"/>
              <a:gd name="connsiteX4" fmla="*/ 0 w 3096344"/>
              <a:gd name="connsiteY4" fmla="*/ 0 h 1800200"/>
              <a:gd name="connsiteX0" fmla="*/ 0 w 3096344"/>
              <a:gd name="connsiteY0" fmla="*/ 0 h 1872208"/>
              <a:gd name="connsiteX1" fmla="*/ 3096344 w 3096344"/>
              <a:gd name="connsiteY1" fmla="*/ 0 h 1872208"/>
              <a:gd name="connsiteX2" fmla="*/ 2880320 w 3096344"/>
              <a:gd name="connsiteY2" fmla="*/ 1872208 h 1872208"/>
              <a:gd name="connsiteX3" fmla="*/ 144016 w 3096344"/>
              <a:gd name="connsiteY3" fmla="*/ 1800200 h 1872208"/>
              <a:gd name="connsiteX4" fmla="*/ 0 w 3096344"/>
              <a:gd name="connsiteY4" fmla="*/ 0 h 1872208"/>
              <a:gd name="connsiteX0" fmla="*/ 0 w 2880320"/>
              <a:gd name="connsiteY0" fmla="*/ 0 h 1872208"/>
              <a:gd name="connsiteX1" fmla="*/ 2304256 w 2880320"/>
              <a:gd name="connsiteY1" fmla="*/ 288032 h 1872208"/>
              <a:gd name="connsiteX2" fmla="*/ 2880320 w 2880320"/>
              <a:gd name="connsiteY2" fmla="*/ 1872208 h 1872208"/>
              <a:gd name="connsiteX3" fmla="*/ 144016 w 2880320"/>
              <a:gd name="connsiteY3" fmla="*/ 1800200 h 1872208"/>
              <a:gd name="connsiteX4" fmla="*/ 0 w 2880320"/>
              <a:gd name="connsiteY4" fmla="*/ 0 h 1872208"/>
              <a:gd name="connsiteX0" fmla="*/ 0 w 2880320"/>
              <a:gd name="connsiteY0" fmla="*/ 216024 h 2088232"/>
              <a:gd name="connsiteX1" fmla="*/ 2448272 w 2880320"/>
              <a:gd name="connsiteY1" fmla="*/ 0 h 2088232"/>
              <a:gd name="connsiteX2" fmla="*/ 2880320 w 2880320"/>
              <a:gd name="connsiteY2" fmla="*/ 2088232 h 2088232"/>
              <a:gd name="connsiteX3" fmla="*/ 144016 w 2880320"/>
              <a:gd name="connsiteY3" fmla="*/ 2016224 h 2088232"/>
              <a:gd name="connsiteX4" fmla="*/ 0 w 2880320"/>
              <a:gd name="connsiteY4" fmla="*/ 216024 h 2088232"/>
              <a:gd name="connsiteX0" fmla="*/ 864096 w 2736304"/>
              <a:gd name="connsiteY0" fmla="*/ 792088 h 2088232"/>
              <a:gd name="connsiteX1" fmla="*/ 2304256 w 2736304"/>
              <a:gd name="connsiteY1" fmla="*/ 0 h 2088232"/>
              <a:gd name="connsiteX2" fmla="*/ 2736304 w 2736304"/>
              <a:gd name="connsiteY2" fmla="*/ 2088232 h 2088232"/>
              <a:gd name="connsiteX3" fmla="*/ 0 w 2736304"/>
              <a:gd name="connsiteY3" fmla="*/ 2016224 h 2088232"/>
              <a:gd name="connsiteX4" fmla="*/ 864096 w 2736304"/>
              <a:gd name="connsiteY4" fmla="*/ 792088 h 2088232"/>
              <a:gd name="connsiteX0" fmla="*/ 720080 w 2736304"/>
              <a:gd name="connsiteY0" fmla="*/ 720080 h 2088232"/>
              <a:gd name="connsiteX1" fmla="*/ 2304256 w 2736304"/>
              <a:gd name="connsiteY1" fmla="*/ 0 h 2088232"/>
              <a:gd name="connsiteX2" fmla="*/ 2736304 w 2736304"/>
              <a:gd name="connsiteY2" fmla="*/ 2088232 h 2088232"/>
              <a:gd name="connsiteX3" fmla="*/ 0 w 2736304"/>
              <a:gd name="connsiteY3" fmla="*/ 2016224 h 2088232"/>
              <a:gd name="connsiteX4" fmla="*/ 720080 w 2736304"/>
              <a:gd name="connsiteY4" fmla="*/ 720080 h 2088232"/>
              <a:gd name="connsiteX0" fmla="*/ 720080 w 2736304"/>
              <a:gd name="connsiteY0" fmla="*/ 720080 h 2016224"/>
              <a:gd name="connsiteX1" fmla="*/ 2304256 w 2736304"/>
              <a:gd name="connsiteY1" fmla="*/ 0 h 2016224"/>
              <a:gd name="connsiteX2" fmla="*/ 2736304 w 2736304"/>
              <a:gd name="connsiteY2" fmla="*/ 2016224 h 2016224"/>
              <a:gd name="connsiteX3" fmla="*/ 0 w 2736304"/>
              <a:gd name="connsiteY3" fmla="*/ 2016224 h 2016224"/>
              <a:gd name="connsiteX4" fmla="*/ 720080 w 2736304"/>
              <a:gd name="connsiteY4" fmla="*/ 720080 h 2016224"/>
              <a:gd name="connsiteX0" fmla="*/ 1512168 w 2736304"/>
              <a:gd name="connsiteY0" fmla="*/ 1296144 h 2016224"/>
              <a:gd name="connsiteX1" fmla="*/ 2304256 w 2736304"/>
              <a:gd name="connsiteY1" fmla="*/ 0 h 2016224"/>
              <a:gd name="connsiteX2" fmla="*/ 2736304 w 2736304"/>
              <a:gd name="connsiteY2" fmla="*/ 2016224 h 2016224"/>
              <a:gd name="connsiteX3" fmla="*/ 0 w 2736304"/>
              <a:gd name="connsiteY3" fmla="*/ 2016224 h 2016224"/>
              <a:gd name="connsiteX4" fmla="*/ 1512168 w 2736304"/>
              <a:gd name="connsiteY4" fmla="*/ 1296144 h 2016224"/>
              <a:gd name="connsiteX0" fmla="*/ 1944216 w 2736304"/>
              <a:gd name="connsiteY0" fmla="*/ 1512168 h 2016224"/>
              <a:gd name="connsiteX1" fmla="*/ 2304256 w 2736304"/>
              <a:gd name="connsiteY1" fmla="*/ 0 h 2016224"/>
              <a:gd name="connsiteX2" fmla="*/ 2736304 w 2736304"/>
              <a:gd name="connsiteY2" fmla="*/ 2016224 h 2016224"/>
              <a:gd name="connsiteX3" fmla="*/ 0 w 2736304"/>
              <a:gd name="connsiteY3" fmla="*/ 2016224 h 2016224"/>
              <a:gd name="connsiteX4" fmla="*/ 1944216 w 2736304"/>
              <a:gd name="connsiteY4" fmla="*/ 1512168 h 2016224"/>
              <a:gd name="connsiteX0" fmla="*/ 504056 w 2736304"/>
              <a:gd name="connsiteY0" fmla="*/ 360040 h 2016224"/>
              <a:gd name="connsiteX1" fmla="*/ 2304256 w 2736304"/>
              <a:gd name="connsiteY1" fmla="*/ 0 h 2016224"/>
              <a:gd name="connsiteX2" fmla="*/ 2736304 w 2736304"/>
              <a:gd name="connsiteY2" fmla="*/ 2016224 h 2016224"/>
              <a:gd name="connsiteX3" fmla="*/ 0 w 2736304"/>
              <a:gd name="connsiteY3" fmla="*/ 2016224 h 2016224"/>
              <a:gd name="connsiteX4" fmla="*/ 504056 w 2736304"/>
              <a:gd name="connsiteY4" fmla="*/ 360040 h 2016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6304" h="2016224">
                <a:moveTo>
                  <a:pt x="504056" y="360040"/>
                </a:moveTo>
                <a:lnTo>
                  <a:pt x="2304256" y="0"/>
                </a:lnTo>
                <a:lnTo>
                  <a:pt x="2736304" y="2016224"/>
                </a:lnTo>
                <a:lnTo>
                  <a:pt x="0" y="2016224"/>
                </a:lnTo>
                <a:lnTo>
                  <a:pt x="504056" y="36004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331640" y="5445224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96336" y="5445224"/>
            <a:ext cx="3658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88224" y="1916832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483768" y="2492896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427984" y="5445224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164288" y="3501008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499992" y="2132856"/>
            <a:ext cx="32573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835696" y="3645024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34" name="Oblouk 33"/>
          <p:cNvSpPr/>
          <p:nvPr/>
        </p:nvSpPr>
        <p:spPr>
          <a:xfrm>
            <a:off x="899752" y="4725304"/>
            <a:ext cx="1440000" cy="1440000"/>
          </a:xfrm>
          <a:prstGeom prst="arc">
            <a:avLst>
              <a:gd name="adj1" fmla="val 17661836"/>
              <a:gd name="adj2" fmla="val 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louk 34"/>
          <p:cNvSpPr/>
          <p:nvPr/>
        </p:nvSpPr>
        <p:spPr>
          <a:xfrm>
            <a:off x="6876256" y="4725144"/>
            <a:ext cx="1440000" cy="1440000"/>
          </a:xfrm>
          <a:prstGeom prst="arc">
            <a:avLst>
              <a:gd name="adj1" fmla="val 10777125"/>
              <a:gd name="adj2" fmla="val 1557699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louk 35"/>
          <p:cNvSpPr/>
          <p:nvPr/>
        </p:nvSpPr>
        <p:spPr>
          <a:xfrm>
            <a:off x="6012320" y="1628800"/>
            <a:ext cx="1440000" cy="1440000"/>
          </a:xfrm>
          <a:prstGeom prst="arc">
            <a:avLst>
              <a:gd name="adj1" fmla="val 4418082"/>
              <a:gd name="adj2" fmla="val 1034424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louk 36"/>
          <p:cNvSpPr/>
          <p:nvPr/>
        </p:nvSpPr>
        <p:spPr>
          <a:xfrm>
            <a:off x="1979712" y="2205024"/>
            <a:ext cx="1440000" cy="1440000"/>
          </a:xfrm>
          <a:prstGeom prst="arc">
            <a:avLst>
              <a:gd name="adj1" fmla="val 21037415"/>
              <a:gd name="adj2" fmla="val 676717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/>
          <p:cNvSpPr txBox="1"/>
          <p:nvPr/>
        </p:nvSpPr>
        <p:spPr>
          <a:xfrm>
            <a:off x="1821916" y="4952781"/>
            <a:ext cx="37382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α</a:t>
            </a:r>
            <a:endParaRPr lang="cs-CZ" sz="2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078500" y="4952781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β</a:t>
            </a:r>
            <a:endParaRPr lang="cs-CZ" sz="26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286412" y="2420888"/>
            <a:ext cx="33374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γ</a:t>
            </a:r>
            <a:endParaRPr lang="cs-CZ" sz="26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2758020" y="3008565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δ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40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sz="4000" dirty="0" smtClean="0"/>
              <a:t>Narýsuj čtyřúhelník ABCD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a = 5 cm, b = 4 cm, </a:t>
            </a:r>
            <a:r>
              <a:rPr lang="el-GR" sz="3200" dirty="0" smtClean="0"/>
              <a:t>α</a:t>
            </a:r>
            <a:r>
              <a:rPr lang="cs-CZ" sz="3200" dirty="0" smtClean="0"/>
              <a:t> = 120°, </a:t>
            </a:r>
            <a:r>
              <a:rPr lang="el-GR" sz="3200" dirty="0" smtClean="0"/>
              <a:t>β</a:t>
            </a:r>
            <a:r>
              <a:rPr lang="cs-CZ" sz="3200" dirty="0" smtClean="0"/>
              <a:t> = 110°, </a:t>
            </a:r>
            <a:r>
              <a:rPr lang="el-GR" sz="3200" dirty="0" smtClean="0"/>
              <a:t>γ</a:t>
            </a:r>
            <a:r>
              <a:rPr lang="cs-CZ" sz="3200" dirty="0" smtClean="0"/>
              <a:t> = 70°</a:t>
            </a:r>
            <a:endParaRPr lang="cs-CZ" sz="32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Náčrt</a:t>
            </a:r>
            <a:endParaRPr lang="cs-CZ" sz="32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Načrtneme  obrázek a vyznačíme barevně známé údaje.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0" name="Volný tvar 9"/>
          <p:cNvSpPr/>
          <p:nvPr/>
        </p:nvSpPr>
        <p:spPr>
          <a:xfrm>
            <a:off x="4644008" y="2852936"/>
            <a:ext cx="3672408" cy="2376264"/>
          </a:xfrm>
          <a:custGeom>
            <a:avLst/>
            <a:gdLst>
              <a:gd name="connsiteX0" fmla="*/ 0 w 4428000"/>
              <a:gd name="connsiteY0" fmla="*/ 2088232 h 2088232"/>
              <a:gd name="connsiteX1" fmla="*/ 1257951 w 4428000"/>
              <a:gd name="connsiteY1" fmla="*/ 0 h 2088232"/>
              <a:gd name="connsiteX2" fmla="*/ 4428000 w 4428000"/>
              <a:gd name="connsiteY2" fmla="*/ 0 h 2088232"/>
              <a:gd name="connsiteX3" fmla="*/ 3170049 w 4428000"/>
              <a:gd name="connsiteY3" fmla="*/ 2088232 h 2088232"/>
              <a:gd name="connsiteX4" fmla="*/ 0 w 4428000"/>
              <a:gd name="connsiteY4" fmla="*/ 2088232 h 2088232"/>
              <a:gd name="connsiteX0" fmla="*/ 0 w 4464496"/>
              <a:gd name="connsiteY0" fmla="*/ 2088232 h 2088232"/>
              <a:gd name="connsiteX1" fmla="*/ 1257951 w 4464496"/>
              <a:gd name="connsiteY1" fmla="*/ 0 h 2088232"/>
              <a:gd name="connsiteX2" fmla="*/ 4464496 w 4464496"/>
              <a:gd name="connsiteY2" fmla="*/ 0 h 2088232"/>
              <a:gd name="connsiteX3" fmla="*/ 3170049 w 4464496"/>
              <a:gd name="connsiteY3" fmla="*/ 2088232 h 2088232"/>
              <a:gd name="connsiteX4" fmla="*/ 0 w 4464496"/>
              <a:gd name="connsiteY4" fmla="*/ 2088232 h 2088232"/>
              <a:gd name="connsiteX0" fmla="*/ 0 w 4464496"/>
              <a:gd name="connsiteY0" fmla="*/ 2088232 h 2160240"/>
              <a:gd name="connsiteX1" fmla="*/ 1257951 w 4464496"/>
              <a:gd name="connsiteY1" fmla="*/ 0 h 2160240"/>
              <a:gd name="connsiteX2" fmla="*/ 4464496 w 4464496"/>
              <a:gd name="connsiteY2" fmla="*/ 0 h 2160240"/>
              <a:gd name="connsiteX3" fmla="*/ 4392488 w 4464496"/>
              <a:gd name="connsiteY3" fmla="*/ 2160240 h 2160240"/>
              <a:gd name="connsiteX4" fmla="*/ 0 w 4464496"/>
              <a:gd name="connsiteY4" fmla="*/ 2088232 h 2160240"/>
              <a:gd name="connsiteX0" fmla="*/ 0 w 4392488"/>
              <a:gd name="connsiteY0" fmla="*/ 2088232 h 2160240"/>
              <a:gd name="connsiteX1" fmla="*/ 1257951 w 4392488"/>
              <a:gd name="connsiteY1" fmla="*/ 0 h 2160240"/>
              <a:gd name="connsiteX2" fmla="*/ 3672408 w 4392488"/>
              <a:gd name="connsiteY2" fmla="*/ 0 h 2160240"/>
              <a:gd name="connsiteX3" fmla="*/ 4392488 w 4392488"/>
              <a:gd name="connsiteY3" fmla="*/ 2160240 h 2160240"/>
              <a:gd name="connsiteX4" fmla="*/ 0 w 4392488"/>
              <a:gd name="connsiteY4" fmla="*/ 2088232 h 2160240"/>
              <a:gd name="connsiteX0" fmla="*/ 0 w 4392488"/>
              <a:gd name="connsiteY0" fmla="*/ 2088232 h 2160240"/>
              <a:gd name="connsiteX1" fmla="*/ 1152128 w 4392488"/>
              <a:gd name="connsiteY1" fmla="*/ 0 h 2160240"/>
              <a:gd name="connsiteX2" fmla="*/ 3672408 w 4392488"/>
              <a:gd name="connsiteY2" fmla="*/ 0 h 2160240"/>
              <a:gd name="connsiteX3" fmla="*/ 4392488 w 4392488"/>
              <a:gd name="connsiteY3" fmla="*/ 2160240 h 2160240"/>
              <a:gd name="connsiteX4" fmla="*/ 0 w 4392488"/>
              <a:gd name="connsiteY4" fmla="*/ 2088232 h 2160240"/>
              <a:gd name="connsiteX0" fmla="*/ 0 w 4392488"/>
              <a:gd name="connsiteY0" fmla="*/ 2088232 h 2088232"/>
              <a:gd name="connsiteX1" fmla="*/ 1152128 w 4392488"/>
              <a:gd name="connsiteY1" fmla="*/ 0 h 2088232"/>
              <a:gd name="connsiteX2" fmla="*/ 3672408 w 4392488"/>
              <a:gd name="connsiteY2" fmla="*/ 0 h 2088232"/>
              <a:gd name="connsiteX3" fmla="*/ 4392488 w 4392488"/>
              <a:gd name="connsiteY3" fmla="*/ 2088232 h 2088232"/>
              <a:gd name="connsiteX4" fmla="*/ 0 w 4392488"/>
              <a:gd name="connsiteY4" fmla="*/ 2088232 h 2088232"/>
              <a:gd name="connsiteX0" fmla="*/ 0 w 4392488"/>
              <a:gd name="connsiteY0" fmla="*/ 2088232 h 2088232"/>
              <a:gd name="connsiteX1" fmla="*/ 1152128 w 4392488"/>
              <a:gd name="connsiteY1" fmla="*/ 0 h 2088232"/>
              <a:gd name="connsiteX2" fmla="*/ 3456384 w 4392488"/>
              <a:gd name="connsiteY2" fmla="*/ 0 h 2088232"/>
              <a:gd name="connsiteX3" fmla="*/ 4392488 w 4392488"/>
              <a:gd name="connsiteY3" fmla="*/ 2088232 h 2088232"/>
              <a:gd name="connsiteX4" fmla="*/ 0 w 4392488"/>
              <a:gd name="connsiteY4" fmla="*/ 2088232 h 2088232"/>
              <a:gd name="connsiteX0" fmla="*/ 72008 w 3240360"/>
              <a:gd name="connsiteY0" fmla="*/ 2088232 h 2088232"/>
              <a:gd name="connsiteX1" fmla="*/ 0 w 3240360"/>
              <a:gd name="connsiteY1" fmla="*/ 0 h 2088232"/>
              <a:gd name="connsiteX2" fmla="*/ 2304256 w 3240360"/>
              <a:gd name="connsiteY2" fmla="*/ 0 h 2088232"/>
              <a:gd name="connsiteX3" fmla="*/ 3240360 w 3240360"/>
              <a:gd name="connsiteY3" fmla="*/ 2088232 h 2088232"/>
              <a:gd name="connsiteX4" fmla="*/ 72008 w 3240360"/>
              <a:gd name="connsiteY4" fmla="*/ 2088232 h 2088232"/>
              <a:gd name="connsiteX0" fmla="*/ 0 w 3744416"/>
              <a:gd name="connsiteY0" fmla="*/ 2016224 h 2088232"/>
              <a:gd name="connsiteX1" fmla="*/ 504056 w 3744416"/>
              <a:gd name="connsiteY1" fmla="*/ 0 h 2088232"/>
              <a:gd name="connsiteX2" fmla="*/ 2808312 w 3744416"/>
              <a:gd name="connsiteY2" fmla="*/ 0 h 2088232"/>
              <a:gd name="connsiteX3" fmla="*/ 3744416 w 3744416"/>
              <a:gd name="connsiteY3" fmla="*/ 2088232 h 2088232"/>
              <a:gd name="connsiteX4" fmla="*/ 0 w 3744416"/>
              <a:gd name="connsiteY4" fmla="*/ 2016224 h 2088232"/>
              <a:gd name="connsiteX0" fmla="*/ 0 w 3744416"/>
              <a:gd name="connsiteY0" fmla="*/ 2304256 h 2376264"/>
              <a:gd name="connsiteX1" fmla="*/ 504056 w 3744416"/>
              <a:gd name="connsiteY1" fmla="*/ 288032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04256 h 2376264"/>
              <a:gd name="connsiteX0" fmla="*/ 0 w 3744416"/>
              <a:gd name="connsiteY0" fmla="*/ 2304256 h 2376264"/>
              <a:gd name="connsiteX1" fmla="*/ 864096 w 3744416"/>
              <a:gd name="connsiteY1" fmla="*/ 720080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04256 h 2376264"/>
              <a:gd name="connsiteX0" fmla="*/ 0 w 3744416"/>
              <a:gd name="connsiteY0" fmla="*/ 2304256 h 2376264"/>
              <a:gd name="connsiteX1" fmla="*/ 1296144 w 3744416"/>
              <a:gd name="connsiteY1" fmla="*/ 864096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04256 h 2376264"/>
              <a:gd name="connsiteX0" fmla="*/ 0 w 3744416"/>
              <a:gd name="connsiteY0" fmla="*/ 2304256 h 2376264"/>
              <a:gd name="connsiteX1" fmla="*/ 1296144 w 3744416"/>
              <a:gd name="connsiteY1" fmla="*/ 648072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04256 h 2376264"/>
              <a:gd name="connsiteX0" fmla="*/ 0 w 3744416"/>
              <a:gd name="connsiteY0" fmla="*/ 2376264 h 2376264"/>
              <a:gd name="connsiteX1" fmla="*/ 1296144 w 3744416"/>
              <a:gd name="connsiteY1" fmla="*/ 648072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76264 h 2376264"/>
              <a:gd name="connsiteX0" fmla="*/ 0 w 3744416"/>
              <a:gd name="connsiteY0" fmla="*/ 2376264 h 2376264"/>
              <a:gd name="connsiteX1" fmla="*/ 1008112 w 3744416"/>
              <a:gd name="connsiteY1" fmla="*/ 720080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76264 h 2376264"/>
              <a:gd name="connsiteX0" fmla="*/ 0 w 3312368"/>
              <a:gd name="connsiteY0" fmla="*/ 2376264 h 2376264"/>
              <a:gd name="connsiteX1" fmla="*/ 1008112 w 3312368"/>
              <a:gd name="connsiteY1" fmla="*/ 720080 h 2376264"/>
              <a:gd name="connsiteX2" fmla="*/ 3312368 w 3312368"/>
              <a:gd name="connsiteY2" fmla="*/ 0 h 2376264"/>
              <a:gd name="connsiteX3" fmla="*/ 2880320 w 3312368"/>
              <a:gd name="connsiteY3" fmla="*/ 2376264 h 2376264"/>
              <a:gd name="connsiteX4" fmla="*/ 0 w 3312368"/>
              <a:gd name="connsiteY4" fmla="*/ 2376264 h 2376264"/>
              <a:gd name="connsiteX0" fmla="*/ 216024 w 3528392"/>
              <a:gd name="connsiteY0" fmla="*/ 2376264 h 2376264"/>
              <a:gd name="connsiteX1" fmla="*/ 0 w 3528392"/>
              <a:gd name="connsiteY1" fmla="*/ 792088 h 2376264"/>
              <a:gd name="connsiteX2" fmla="*/ 3528392 w 3528392"/>
              <a:gd name="connsiteY2" fmla="*/ 0 h 2376264"/>
              <a:gd name="connsiteX3" fmla="*/ 3096344 w 3528392"/>
              <a:gd name="connsiteY3" fmla="*/ 2376264 h 2376264"/>
              <a:gd name="connsiteX4" fmla="*/ 216024 w 3528392"/>
              <a:gd name="connsiteY4" fmla="*/ 2376264 h 2376264"/>
              <a:gd name="connsiteX0" fmla="*/ 360040 w 3672408"/>
              <a:gd name="connsiteY0" fmla="*/ 2376264 h 2376264"/>
              <a:gd name="connsiteX1" fmla="*/ 0 w 3672408"/>
              <a:gd name="connsiteY1" fmla="*/ 720080 h 2376264"/>
              <a:gd name="connsiteX2" fmla="*/ 3672408 w 3672408"/>
              <a:gd name="connsiteY2" fmla="*/ 0 h 2376264"/>
              <a:gd name="connsiteX3" fmla="*/ 3240360 w 3672408"/>
              <a:gd name="connsiteY3" fmla="*/ 2376264 h 2376264"/>
              <a:gd name="connsiteX4" fmla="*/ 360040 w 3672408"/>
              <a:gd name="connsiteY4" fmla="*/ 2376264 h 237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72408" h="2376264">
                <a:moveTo>
                  <a:pt x="360040" y="2376264"/>
                </a:moveTo>
                <a:lnTo>
                  <a:pt x="0" y="720080"/>
                </a:lnTo>
                <a:lnTo>
                  <a:pt x="3672408" y="0"/>
                </a:lnTo>
                <a:lnTo>
                  <a:pt x="3240360" y="2376264"/>
                </a:lnTo>
                <a:lnTo>
                  <a:pt x="360040" y="2376264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ovací čára 11"/>
          <p:cNvCxnSpPr>
            <a:stCxn id="10" idx="0"/>
            <a:endCxn id="10" idx="3"/>
          </p:cNvCxnSpPr>
          <p:nvPr/>
        </p:nvCxnSpPr>
        <p:spPr>
          <a:xfrm>
            <a:off x="5004048" y="5229200"/>
            <a:ext cx="28803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4788024" y="516880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812360" y="516880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8227422" y="2420888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355976" y="3152581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084168" y="5168805"/>
            <a:ext cx="8557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5 cm</a:t>
            </a:r>
            <a:endParaRPr lang="cs-CZ" sz="26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8100392" y="3944669"/>
            <a:ext cx="8629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4 cm</a:t>
            </a:r>
            <a:endParaRPr lang="cs-CZ" sz="2600" dirty="0"/>
          </a:p>
        </p:txBody>
      </p:sp>
      <p:cxnSp>
        <p:nvCxnSpPr>
          <p:cNvPr id="19" name="Přímá spojovací čára 18"/>
          <p:cNvCxnSpPr>
            <a:stCxn id="10" idx="2"/>
            <a:endCxn id="10" idx="3"/>
          </p:cNvCxnSpPr>
          <p:nvPr/>
        </p:nvCxnSpPr>
        <p:spPr>
          <a:xfrm flipH="1">
            <a:off x="7884368" y="2852936"/>
            <a:ext cx="432048" cy="237626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7164288" y="4725144"/>
            <a:ext cx="121989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110°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4860032" y="4736757"/>
            <a:ext cx="93610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120°</a:t>
            </a:r>
            <a:endParaRPr lang="cs-CZ" sz="26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7669484" y="2936557"/>
            <a:ext cx="8629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70°</a:t>
            </a:r>
            <a:endParaRPr lang="cs-CZ" sz="2600" dirty="0"/>
          </a:p>
        </p:txBody>
      </p:sp>
      <p:sp>
        <p:nvSpPr>
          <p:cNvPr id="23" name="Oblouk 22"/>
          <p:cNvSpPr/>
          <p:nvPr/>
        </p:nvSpPr>
        <p:spPr>
          <a:xfrm>
            <a:off x="4284128" y="4509120"/>
            <a:ext cx="1440000" cy="1440000"/>
          </a:xfrm>
          <a:prstGeom prst="arc">
            <a:avLst>
              <a:gd name="adj1" fmla="val 15426959"/>
              <a:gd name="adj2" fmla="val 0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louk 33"/>
          <p:cNvSpPr/>
          <p:nvPr/>
        </p:nvSpPr>
        <p:spPr>
          <a:xfrm>
            <a:off x="7164288" y="4509120"/>
            <a:ext cx="1440000" cy="1440000"/>
          </a:xfrm>
          <a:prstGeom prst="arc">
            <a:avLst>
              <a:gd name="adj1" fmla="val 10875089"/>
              <a:gd name="adj2" fmla="val 16809006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louk 25"/>
          <p:cNvSpPr/>
          <p:nvPr/>
        </p:nvSpPr>
        <p:spPr>
          <a:xfrm>
            <a:off x="7596496" y="2204864"/>
            <a:ext cx="1440000" cy="1440160"/>
          </a:xfrm>
          <a:prstGeom prst="arc">
            <a:avLst>
              <a:gd name="adj1" fmla="val 6010372"/>
              <a:gd name="adj2" fmla="val 10544816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8" grpId="0"/>
      <p:bldP spid="29" grpId="0"/>
      <p:bldP spid="30" grpId="0"/>
      <p:bldP spid="31" grpId="0"/>
      <p:bldP spid="32" grpId="0"/>
      <p:bldP spid="33" grpId="0"/>
      <p:bldP spid="35" grpId="0"/>
      <p:bldP spid="38" grpId="0"/>
      <p:bldP spid="44" grpId="0"/>
      <p:bldP spid="23" grpId="0" animBg="1"/>
      <p:bldP spid="34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Rozbor	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Promyslet si, jak postupovat u konstrukce.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Zápis konstrukce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88626" y="2174875"/>
            <a:ext cx="3926778" cy="3951288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AutoNum type="arabicPeriod"/>
            </a:pPr>
            <a:r>
              <a:rPr lang="cs-CZ" sz="2600" dirty="0" smtClean="0"/>
              <a:t>AB; │AB│ = 5 cm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∢BAX; │∢BAX│ = 120°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∢ABY; │∢ABY│ = 110°,</a:t>
            </a:r>
            <a:br>
              <a:rPr lang="cs-CZ" sz="2800" dirty="0" smtClean="0"/>
            </a:br>
            <a:r>
              <a:rPr lang="cs-CZ" sz="2800" dirty="0" smtClean="0"/>
              <a:t>Y </a:t>
            </a:r>
            <a:r>
              <a:rPr lang="cs-CZ" sz="2800" dirty="0" smtClean="0">
                <a:sym typeface="Symbol" pitchFamily="18" charset="2"/>
              </a:rPr>
              <a:t>       ABX </a:t>
            </a:r>
            <a:endParaRPr lang="cs-CZ" sz="2800" dirty="0" smtClean="0"/>
          </a:p>
          <a:p>
            <a:pPr marL="457200" indent="-457200">
              <a:buAutoNum type="arabicPeriod"/>
            </a:pPr>
            <a:r>
              <a:rPr lang="cs-CZ" sz="2800" dirty="0" smtClean="0"/>
              <a:t>k; </a:t>
            </a:r>
            <a:r>
              <a:rPr lang="cs-CZ" sz="2800" dirty="0" err="1" smtClean="0"/>
              <a:t>k</a:t>
            </a:r>
            <a:r>
              <a:rPr lang="cs-CZ" sz="2800" dirty="0" smtClean="0"/>
              <a:t>(B; 4 cm)</a:t>
            </a:r>
          </a:p>
          <a:p>
            <a:pPr marL="457200" indent="-457200">
              <a:buAutoNum type="arabicPeriod"/>
            </a:pPr>
            <a:r>
              <a:rPr lang="cs-CZ" sz="2800" dirty="0" smtClean="0">
                <a:sym typeface="Symbol" pitchFamily="18" charset="2"/>
              </a:rPr>
              <a:t>C; </a:t>
            </a:r>
            <a:r>
              <a:rPr lang="cs-CZ" sz="2800" dirty="0" err="1" smtClean="0">
                <a:sym typeface="Symbol" pitchFamily="18" charset="2"/>
              </a:rPr>
              <a:t>C</a:t>
            </a:r>
            <a:r>
              <a:rPr lang="cs-CZ" sz="2800" dirty="0" smtClean="0">
                <a:sym typeface="Symbol" pitchFamily="18" charset="2"/>
              </a:rPr>
              <a:t>  </a:t>
            </a:r>
            <a:r>
              <a:rPr lang="cs-CZ" sz="2800" dirty="0" smtClean="0"/>
              <a:t>k</a:t>
            </a:r>
            <a:r>
              <a:rPr lang="cs-CZ" sz="2800" dirty="0" smtClean="0">
                <a:sym typeface="Symbol" pitchFamily="18" charset="2"/>
              </a:rPr>
              <a:t>        BY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sz="2800" dirty="0" smtClean="0"/>
              <a:t>∢BCZ; │∢BCZ│ = 70°, </a:t>
            </a:r>
            <a:br>
              <a:rPr lang="cs-CZ" sz="2800" dirty="0" smtClean="0"/>
            </a:br>
            <a:r>
              <a:rPr lang="cs-CZ" sz="2800" dirty="0" smtClean="0"/>
              <a:t>Z </a:t>
            </a:r>
            <a:r>
              <a:rPr lang="cs-CZ" sz="2800" dirty="0" smtClean="0">
                <a:sym typeface="Symbol" pitchFamily="18" charset="2"/>
              </a:rPr>
              <a:t>       BCA</a:t>
            </a:r>
            <a:endParaRPr lang="cs-CZ" sz="2800" baseline="-25000" dirty="0" smtClean="0"/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sz="2600" dirty="0" smtClean="0">
                <a:sym typeface="Symbol" pitchFamily="18" charset="2"/>
              </a:rPr>
              <a:t>D; </a:t>
            </a:r>
            <a:r>
              <a:rPr lang="cs-CZ" sz="2600" dirty="0" err="1" smtClean="0">
                <a:sym typeface="Symbol" pitchFamily="18" charset="2"/>
              </a:rPr>
              <a:t>D</a:t>
            </a:r>
            <a:r>
              <a:rPr lang="cs-CZ" sz="2600" dirty="0" smtClean="0">
                <a:sym typeface="Symbol" pitchFamily="18" charset="2"/>
              </a:rPr>
              <a:t>        AX </a:t>
            </a:r>
            <a:r>
              <a:rPr lang="cs-CZ" sz="2600" b="1" dirty="0" smtClean="0">
                <a:sym typeface="Symbol" pitchFamily="18" charset="2"/>
              </a:rPr>
              <a:t>       </a:t>
            </a:r>
            <a:r>
              <a:rPr lang="cs-CZ" sz="2800" dirty="0" smtClean="0"/>
              <a:t>CZ</a:t>
            </a:r>
            <a:endParaRPr lang="cs-CZ" sz="2600" dirty="0" smtClean="0">
              <a:sym typeface="Symbol" pitchFamily="18" charset="2"/>
            </a:endParaRPr>
          </a:p>
          <a:p>
            <a:pPr marL="457200" indent="-457200">
              <a:buAutoNum type="arabicPeriod"/>
            </a:pPr>
            <a:r>
              <a:rPr lang="cs-CZ" sz="2600" dirty="0" smtClean="0"/>
              <a:t>čtyřúhelník ABCD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3923928" y="4221088"/>
            <a:ext cx="86409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4 cm</a:t>
            </a:r>
            <a:endParaRPr lang="cs-CZ" sz="26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835696" y="5672861"/>
            <a:ext cx="11521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5 cm</a:t>
            </a:r>
            <a:endParaRPr lang="cs-CZ" sz="26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11560" y="5661248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635896" y="5661248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395536" y="3512621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43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Narýsuj čtyřúhelník ABCD</a:t>
            </a:r>
            <a:br>
              <a:rPr lang="cs-CZ" dirty="0" smtClean="0"/>
            </a:br>
            <a:r>
              <a:rPr lang="cs-CZ" sz="3600" dirty="0" smtClean="0"/>
              <a:t> a = 5 cm, b = 4 cm, </a:t>
            </a:r>
            <a:r>
              <a:rPr lang="el-GR" sz="3600" dirty="0" smtClean="0"/>
              <a:t>α</a:t>
            </a:r>
            <a:r>
              <a:rPr lang="cs-CZ" sz="3600" dirty="0" smtClean="0"/>
              <a:t> = 120°, </a:t>
            </a:r>
            <a:r>
              <a:rPr lang="el-GR" sz="3600" dirty="0" smtClean="0"/>
              <a:t>β</a:t>
            </a:r>
            <a:r>
              <a:rPr lang="cs-CZ" sz="3600" dirty="0" smtClean="0"/>
              <a:t> = 110°, </a:t>
            </a:r>
            <a:r>
              <a:rPr lang="el-GR" sz="3600" dirty="0" smtClean="0"/>
              <a:t>γ</a:t>
            </a:r>
            <a:r>
              <a:rPr lang="cs-CZ" sz="3600" dirty="0" smtClean="0"/>
              <a:t> = 70°</a:t>
            </a:r>
            <a:endParaRPr lang="cs-CZ" sz="36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683568" y="5157192"/>
            <a:ext cx="86409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120°</a:t>
            </a:r>
            <a:endParaRPr lang="cs-CZ" sz="2600" dirty="0"/>
          </a:p>
        </p:txBody>
      </p:sp>
      <p:cxnSp>
        <p:nvCxnSpPr>
          <p:cNvPr id="67" name="Přímá spojovací čára 66"/>
          <p:cNvCxnSpPr/>
          <p:nvPr/>
        </p:nvCxnSpPr>
        <p:spPr>
          <a:xfrm>
            <a:off x="6804248" y="4077072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šipka 67"/>
          <p:cNvCxnSpPr/>
          <p:nvPr/>
        </p:nvCxnSpPr>
        <p:spPr>
          <a:xfrm>
            <a:off x="6804248" y="4221088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ovací čára 81"/>
          <p:cNvCxnSpPr/>
          <p:nvPr/>
        </p:nvCxnSpPr>
        <p:spPr>
          <a:xfrm>
            <a:off x="6228184" y="5229200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ovací šipka 82"/>
          <p:cNvCxnSpPr/>
          <p:nvPr/>
        </p:nvCxnSpPr>
        <p:spPr>
          <a:xfrm>
            <a:off x="6228184" y="5373216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Volný tvar 35"/>
          <p:cNvSpPr/>
          <p:nvPr/>
        </p:nvSpPr>
        <p:spPr>
          <a:xfrm>
            <a:off x="467544" y="3284984"/>
            <a:ext cx="3672408" cy="2376264"/>
          </a:xfrm>
          <a:custGeom>
            <a:avLst/>
            <a:gdLst>
              <a:gd name="connsiteX0" fmla="*/ 0 w 4428000"/>
              <a:gd name="connsiteY0" fmla="*/ 2088232 h 2088232"/>
              <a:gd name="connsiteX1" fmla="*/ 1257951 w 4428000"/>
              <a:gd name="connsiteY1" fmla="*/ 0 h 2088232"/>
              <a:gd name="connsiteX2" fmla="*/ 4428000 w 4428000"/>
              <a:gd name="connsiteY2" fmla="*/ 0 h 2088232"/>
              <a:gd name="connsiteX3" fmla="*/ 3170049 w 4428000"/>
              <a:gd name="connsiteY3" fmla="*/ 2088232 h 2088232"/>
              <a:gd name="connsiteX4" fmla="*/ 0 w 4428000"/>
              <a:gd name="connsiteY4" fmla="*/ 2088232 h 2088232"/>
              <a:gd name="connsiteX0" fmla="*/ 0 w 4464496"/>
              <a:gd name="connsiteY0" fmla="*/ 2088232 h 2088232"/>
              <a:gd name="connsiteX1" fmla="*/ 1257951 w 4464496"/>
              <a:gd name="connsiteY1" fmla="*/ 0 h 2088232"/>
              <a:gd name="connsiteX2" fmla="*/ 4464496 w 4464496"/>
              <a:gd name="connsiteY2" fmla="*/ 0 h 2088232"/>
              <a:gd name="connsiteX3" fmla="*/ 3170049 w 4464496"/>
              <a:gd name="connsiteY3" fmla="*/ 2088232 h 2088232"/>
              <a:gd name="connsiteX4" fmla="*/ 0 w 4464496"/>
              <a:gd name="connsiteY4" fmla="*/ 2088232 h 2088232"/>
              <a:gd name="connsiteX0" fmla="*/ 0 w 4464496"/>
              <a:gd name="connsiteY0" fmla="*/ 2088232 h 2160240"/>
              <a:gd name="connsiteX1" fmla="*/ 1257951 w 4464496"/>
              <a:gd name="connsiteY1" fmla="*/ 0 h 2160240"/>
              <a:gd name="connsiteX2" fmla="*/ 4464496 w 4464496"/>
              <a:gd name="connsiteY2" fmla="*/ 0 h 2160240"/>
              <a:gd name="connsiteX3" fmla="*/ 4392488 w 4464496"/>
              <a:gd name="connsiteY3" fmla="*/ 2160240 h 2160240"/>
              <a:gd name="connsiteX4" fmla="*/ 0 w 4464496"/>
              <a:gd name="connsiteY4" fmla="*/ 2088232 h 2160240"/>
              <a:gd name="connsiteX0" fmla="*/ 0 w 4392488"/>
              <a:gd name="connsiteY0" fmla="*/ 2088232 h 2160240"/>
              <a:gd name="connsiteX1" fmla="*/ 1257951 w 4392488"/>
              <a:gd name="connsiteY1" fmla="*/ 0 h 2160240"/>
              <a:gd name="connsiteX2" fmla="*/ 3672408 w 4392488"/>
              <a:gd name="connsiteY2" fmla="*/ 0 h 2160240"/>
              <a:gd name="connsiteX3" fmla="*/ 4392488 w 4392488"/>
              <a:gd name="connsiteY3" fmla="*/ 2160240 h 2160240"/>
              <a:gd name="connsiteX4" fmla="*/ 0 w 4392488"/>
              <a:gd name="connsiteY4" fmla="*/ 2088232 h 2160240"/>
              <a:gd name="connsiteX0" fmla="*/ 0 w 4392488"/>
              <a:gd name="connsiteY0" fmla="*/ 2088232 h 2160240"/>
              <a:gd name="connsiteX1" fmla="*/ 1152128 w 4392488"/>
              <a:gd name="connsiteY1" fmla="*/ 0 h 2160240"/>
              <a:gd name="connsiteX2" fmla="*/ 3672408 w 4392488"/>
              <a:gd name="connsiteY2" fmla="*/ 0 h 2160240"/>
              <a:gd name="connsiteX3" fmla="*/ 4392488 w 4392488"/>
              <a:gd name="connsiteY3" fmla="*/ 2160240 h 2160240"/>
              <a:gd name="connsiteX4" fmla="*/ 0 w 4392488"/>
              <a:gd name="connsiteY4" fmla="*/ 2088232 h 2160240"/>
              <a:gd name="connsiteX0" fmla="*/ 0 w 4392488"/>
              <a:gd name="connsiteY0" fmla="*/ 2088232 h 2088232"/>
              <a:gd name="connsiteX1" fmla="*/ 1152128 w 4392488"/>
              <a:gd name="connsiteY1" fmla="*/ 0 h 2088232"/>
              <a:gd name="connsiteX2" fmla="*/ 3672408 w 4392488"/>
              <a:gd name="connsiteY2" fmla="*/ 0 h 2088232"/>
              <a:gd name="connsiteX3" fmla="*/ 4392488 w 4392488"/>
              <a:gd name="connsiteY3" fmla="*/ 2088232 h 2088232"/>
              <a:gd name="connsiteX4" fmla="*/ 0 w 4392488"/>
              <a:gd name="connsiteY4" fmla="*/ 2088232 h 2088232"/>
              <a:gd name="connsiteX0" fmla="*/ 0 w 4392488"/>
              <a:gd name="connsiteY0" fmla="*/ 2088232 h 2088232"/>
              <a:gd name="connsiteX1" fmla="*/ 1152128 w 4392488"/>
              <a:gd name="connsiteY1" fmla="*/ 0 h 2088232"/>
              <a:gd name="connsiteX2" fmla="*/ 3456384 w 4392488"/>
              <a:gd name="connsiteY2" fmla="*/ 0 h 2088232"/>
              <a:gd name="connsiteX3" fmla="*/ 4392488 w 4392488"/>
              <a:gd name="connsiteY3" fmla="*/ 2088232 h 2088232"/>
              <a:gd name="connsiteX4" fmla="*/ 0 w 4392488"/>
              <a:gd name="connsiteY4" fmla="*/ 2088232 h 2088232"/>
              <a:gd name="connsiteX0" fmla="*/ 72008 w 3240360"/>
              <a:gd name="connsiteY0" fmla="*/ 2088232 h 2088232"/>
              <a:gd name="connsiteX1" fmla="*/ 0 w 3240360"/>
              <a:gd name="connsiteY1" fmla="*/ 0 h 2088232"/>
              <a:gd name="connsiteX2" fmla="*/ 2304256 w 3240360"/>
              <a:gd name="connsiteY2" fmla="*/ 0 h 2088232"/>
              <a:gd name="connsiteX3" fmla="*/ 3240360 w 3240360"/>
              <a:gd name="connsiteY3" fmla="*/ 2088232 h 2088232"/>
              <a:gd name="connsiteX4" fmla="*/ 72008 w 3240360"/>
              <a:gd name="connsiteY4" fmla="*/ 2088232 h 2088232"/>
              <a:gd name="connsiteX0" fmla="*/ 0 w 3744416"/>
              <a:gd name="connsiteY0" fmla="*/ 2016224 h 2088232"/>
              <a:gd name="connsiteX1" fmla="*/ 504056 w 3744416"/>
              <a:gd name="connsiteY1" fmla="*/ 0 h 2088232"/>
              <a:gd name="connsiteX2" fmla="*/ 2808312 w 3744416"/>
              <a:gd name="connsiteY2" fmla="*/ 0 h 2088232"/>
              <a:gd name="connsiteX3" fmla="*/ 3744416 w 3744416"/>
              <a:gd name="connsiteY3" fmla="*/ 2088232 h 2088232"/>
              <a:gd name="connsiteX4" fmla="*/ 0 w 3744416"/>
              <a:gd name="connsiteY4" fmla="*/ 2016224 h 2088232"/>
              <a:gd name="connsiteX0" fmla="*/ 0 w 3744416"/>
              <a:gd name="connsiteY0" fmla="*/ 2304256 h 2376264"/>
              <a:gd name="connsiteX1" fmla="*/ 504056 w 3744416"/>
              <a:gd name="connsiteY1" fmla="*/ 288032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04256 h 2376264"/>
              <a:gd name="connsiteX0" fmla="*/ 0 w 3744416"/>
              <a:gd name="connsiteY0" fmla="*/ 2304256 h 2376264"/>
              <a:gd name="connsiteX1" fmla="*/ 864096 w 3744416"/>
              <a:gd name="connsiteY1" fmla="*/ 720080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04256 h 2376264"/>
              <a:gd name="connsiteX0" fmla="*/ 0 w 3744416"/>
              <a:gd name="connsiteY0" fmla="*/ 2304256 h 2376264"/>
              <a:gd name="connsiteX1" fmla="*/ 1296144 w 3744416"/>
              <a:gd name="connsiteY1" fmla="*/ 864096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04256 h 2376264"/>
              <a:gd name="connsiteX0" fmla="*/ 0 w 3744416"/>
              <a:gd name="connsiteY0" fmla="*/ 2304256 h 2376264"/>
              <a:gd name="connsiteX1" fmla="*/ 1296144 w 3744416"/>
              <a:gd name="connsiteY1" fmla="*/ 648072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04256 h 2376264"/>
              <a:gd name="connsiteX0" fmla="*/ 0 w 3744416"/>
              <a:gd name="connsiteY0" fmla="*/ 2376264 h 2376264"/>
              <a:gd name="connsiteX1" fmla="*/ 1296144 w 3744416"/>
              <a:gd name="connsiteY1" fmla="*/ 648072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76264 h 2376264"/>
              <a:gd name="connsiteX0" fmla="*/ 0 w 3744416"/>
              <a:gd name="connsiteY0" fmla="*/ 2376264 h 2376264"/>
              <a:gd name="connsiteX1" fmla="*/ 1008112 w 3744416"/>
              <a:gd name="connsiteY1" fmla="*/ 720080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76264 h 2376264"/>
              <a:gd name="connsiteX0" fmla="*/ 0 w 3312368"/>
              <a:gd name="connsiteY0" fmla="*/ 2376264 h 2376264"/>
              <a:gd name="connsiteX1" fmla="*/ 1008112 w 3312368"/>
              <a:gd name="connsiteY1" fmla="*/ 720080 h 2376264"/>
              <a:gd name="connsiteX2" fmla="*/ 3312368 w 3312368"/>
              <a:gd name="connsiteY2" fmla="*/ 0 h 2376264"/>
              <a:gd name="connsiteX3" fmla="*/ 2880320 w 3312368"/>
              <a:gd name="connsiteY3" fmla="*/ 2376264 h 2376264"/>
              <a:gd name="connsiteX4" fmla="*/ 0 w 3312368"/>
              <a:gd name="connsiteY4" fmla="*/ 2376264 h 2376264"/>
              <a:gd name="connsiteX0" fmla="*/ 216024 w 3528392"/>
              <a:gd name="connsiteY0" fmla="*/ 2376264 h 2376264"/>
              <a:gd name="connsiteX1" fmla="*/ 0 w 3528392"/>
              <a:gd name="connsiteY1" fmla="*/ 792088 h 2376264"/>
              <a:gd name="connsiteX2" fmla="*/ 3528392 w 3528392"/>
              <a:gd name="connsiteY2" fmla="*/ 0 h 2376264"/>
              <a:gd name="connsiteX3" fmla="*/ 3096344 w 3528392"/>
              <a:gd name="connsiteY3" fmla="*/ 2376264 h 2376264"/>
              <a:gd name="connsiteX4" fmla="*/ 216024 w 3528392"/>
              <a:gd name="connsiteY4" fmla="*/ 2376264 h 2376264"/>
              <a:gd name="connsiteX0" fmla="*/ 360040 w 3672408"/>
              <a:gd name="connsiteY0" fmla="*/ 2376264 h 2376264"/>
              <a:gd name="connsiteX1" fmla="*/ 0 w 3672408"/>
              <a:gd name="connsiteY1" fmla="*/ 720080 h 2376264"/>
              <a:gd name="connsiteX2" fmla="*/ 3672408 w 3672408"/>
              <a:gd name="connsiteY2" fmla="*/ 0 h 2376264"/>
              <a:gd name="connsiteX3" fmla="*/ 3240360 w 3672408"/>
              <a:gd name="connsiteY3" fmla="*/ 2376264 h 2376264"/>
              <a:gd name="connsiteX4" fmla="*/ 360040 w 3672408"/>
              <a:gd name="connsiteY4" fmla="*/ 2376264 h 237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72408" h="2376264">
                <a:moveTo>
                  <a:pt x="360040" y="2376264"/>
                </a:moveTo>
                <a:lnTo>
                  <a:pt x="0" y="720080"/>
                </a:lnTo>
                <a:lnTo>
                  <a:pt x="3672408" y="0"/>
                </a:lnTo>
                <a:lnTo>
                  <a:pt x="3240360" y="2376264"/>
                </a:lnTo>
                <a:lnTo>
                  <a:pt x="360040" y="2376264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extovéPole 39"/>
          <p:cNvSpPr txBox="1"/>
          <p:nvPr/>
        </p:nvSpPr>
        <p:spPr>
          <a:xfrm>
            <a:off x="4122966" y="2924944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41" name="Oblouk 40"/>
          <p:cNvSpPr/>
          <p:nvPr/>
        </p:nvSpPr>
        <p:spPr>
          <a:xfrm>
            <a:off x="107664" y="4941328"/>
            <a:ext cx="1440000" cy="1440000"/>
          </a:xfrm>
          <a:prstGeom prst="arc">
            <a:avLst>
              <a:gd name="adj1" fmla="val 15426959"/>
              <a:gd name="adj2" fmla="val 0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louk 41"/>
          <p:cNvSpPr/>
          <p:nvPr/>
        </p:nvSpPr>
        <p:spPr>
          <a:xfrm>
            <a:off x="2987984" y="4941168"/>
            <a:ext cx="1440000" cy="1440000"/>
          </a:xfrm>
          <a:prstGeom prst="arc">
            <a:avLst>
              <a:gd name="adj1" fmla="val 10875089"/>
              <a:gd name="adj2" fmla="val 16809006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louk 48"/>
          <p:cNvSpPr/>
          <p:nvPr/>
        </p:nvSpPr>
        <p:spPr>
          <a:xfrm>
            <a:off x="3420032" y="2636912"/>
            <a:ext cx="1440000" cy="1440160"/>
          </a:xfrm>
          <a:prstGeom prst="arc">
            <a:avLst>
              <a:gd name="adj1" fmla="val 6010372"/>
              <a:gd name="adj2" fmla="val 10544816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TextovéPole 52"/>
          <p:cNvSpPr txBox="1"/>
          <p:nvPr/>
        </p:nvSpPr>
        <p:spPr>
          <a:xfrm>
            <a:off x="2987824" y="5157192"/>
            <a:ext cx="86409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110°</a:t>
            </a:r>
            <a:endParaRPr lang="cs-CZ" sz="26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3491880" y="3368605"/>
            <a:ext cx="86409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70°</a:t>
            </a:r>
            <a:endParaRPr lang="cs-CZ" sz="2600" dirty="0"/>
          </a:p>
        </p:txBody>
      </p:sp>
      <p:cxnSp>
        <p:nvCxnSpPr>
          <p:cNvPr id="56" name="Přímá spojovací čára 55"/>
          <p:cNvCxnSpPr/>
          <p:nvPr/>
        </p:nvCxnSpPr>
        <p:spPr>
          <a:xfrm>
            <a:off x="827584" y="5661248"/>
            <a:ext cx="28803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 flipH="1">
            <a:off x="3707904" y="3284984"/>
            <a:ext cx="432048" cy="237626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ovací čára 62"/>
          <p:cNvCxnSpPr>
            <a:stCxn id="36" idx="1"/>
          </p:cNvCxnSpPr>
          <p:nvPr/>
        </p:nvCxnSpPr>
        <p:spPr>
          <a:xfrm flipH="1" flipV="1">
            <a:off x="251520" y="3068960"/>
            <a:ext cx="216024" cy="9361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ovací čára 73"/>
          <p:cNvCxnSpPr/>
          <p:nvPr/>
        </p:nvCxnSpPr>
        <p:spPr>
          <a:xfrm flipV="1">
            <a:off x="179512" y="3140968"/>
            <a:ext cx="216024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ovéPole 74"/>
          <p:cNvSpPr txBox="1"/>
          <p:nvPr/>
        </p:nvSpPr>
        <p:spPr>
          <a:xfrm>
            <a:off x="323528" y="2780928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X</a:t>
            </a:r>
            <a:endParaRPr lang="cs-CZ" sz="2600" dirty="0"/>
          </a:p>
        </p:txBody>
      </p:sp>
      <p:cxnSp>
        <p:nvCxnSpPr>
          <p:cNvPr id="77" name="Přímá spojovací čára 76"/>
          <p:cNvCxnSpPr>
            <a:stCxn id="36" idx="2"/>
          </p:cNvCxnSpPr>
          <p:nvPr/>
        </p:nvCxnSpPr>
        <p:spPr>
          <a:xfrm flipV="1">
            <a:off x="4139952" y="2564905"/>
            <a:ext cx="161002" cy="72007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Přímá spojovací čára 80"/>
          <p:cNvCxnSpPr/>
          <p:nvPr/>
        </p:nvCxnSpPr>
        <p:spPr>
          <a:xfrm>
            <a:off x="4139952" y="2780928"/>
            <a:ext cx="216024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ovéPole 85"/>
          <p:cNvSpPr txBox="1"/>
          <p:nvPr/>
        </p:nvSpPr>
        <p:spPr>
          <a:xfrm>
            <a:off x="4283968" y="2564904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Y</a:t>
            </a:r>
            <a:endParaRPr lang="cs-CZ" sz="2600" dirty="0"/>
          </a:p>
        </p:txBody>
      </p:sp>
      <p:sp>
        <p:nvSpPr>
          <p:cNvPr id="87" name="Oblouk 86"/>
          <p:cNvSpPr/>
          <p:nvPr/>
        </p:nvSpPr>
        <p:spPr>
          <a:xfrm>
            <a:off x="755576" y="3141528"/>
            <a:ext cx="5040000" cy="5040000"/>
          </a:xfrm>
          <a:prstGeom prst="arc">
            <a:avLst>
              <a:gd name="adj1" fmla="val 16220660"/>
              <a:gd name="adj2" fmla="val 17961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TextovéPole 87"/>
          <p:cNvSpPr txBox="1"/>
          <p:nvPr/>
        </p:nvSpPr>
        <p:spPr>
          <a:xfrm>
            <a:off x="3258870" y="2720533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dirty="0"/>
          </a:p>
        </p:txBody>
      </p:sp>
      <p:cxnSp>
        <p:nvCxnSpPr>
          <p:cNvPr id="89" name="Přímá spojovací šipka 88"/>
          <p:cNvCxnSpPr/>
          <p:nvPr/>
        </p:nvCxnSpPr>
        <p:spPr>
          <a:xfrm>
            <a:off x="5940152" y="4941168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ovací čára 89"/>
          <p:cNvCxnSpPr/>
          <p:nvPr/>
        </p:nvCxnSpPr>
        <p:spPr>
          <a:xfrm>
            <a:off x="5940152" y="4797152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ovací šipka 91"/>
          <p:cNvCxnSpPr/>
          <p:nvPr/>
        </p:nvCxnSpPr>
        <p:spPr>
          <a:xfrm>
            <a:off x="5868144" y="3429000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Přímá spojovací čára 92"/>
          <p:cNvCxnSpPr/>
          <p:nvPr/>
        </p:nvCxnSpPr>
        <p:spPr>
          <a:xfrm>
            <a:off x="5868144" y="3284984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ovací čára 93"/>
          <p:cNvCxnSpPr/>
          <p:nvPr/>
        </p:nvCxnSpPr>
        <p:spPr>
          <a:xfrm>
            <a:off x="7308304" y="5229200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Přímá spojovací šipka 94"/>
          <p:cNvCxnSpPr/>
          <p:nvPr/>
        </p:nvCxnSpPr>
        <p:spPr>
          <a:xfrm>
            <a:off x="7308304" y="5373216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ovací čára 96"/>
          <p:cNvCxnSpPr>
            <a:stCxn id="36" idx="2"/>
          </p:cNvCxnSpPr>
          <p:nvPr/>
        </p:nvCxnSpPr>
        <p:spPr>
          <a:xfrm flipH="1">
            <a:off x="0" y="3284984"/>
            <a:ext cx="4139952" cy="7920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Volný tvar 102"/>
          <p:cNvSpPr/>
          <p:nvPr/>
        </p:nvSpPr>
        <p:spPr>
          <a:xfrm>
            <a:off x="104172" y="3958542"/>
            <a:ext cx="0" cy="219919"/>
          </a:xfrm>
          <a:custGeom>
            <a:avLst/>
            <a:gdLst>
              <a:gd name="connsiteX0" fmla="*/ 0 w 0"/>
              <a:gd name="connsiteY0" fmla="*/ 0 h 219919"/>
              <a:gd name="connsiteX1" fmla="*/ 0 w 0"/>
              <a:gd name="connsiteY1" fmla="*/ 219919 h 219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219919">
                <a:moveTo>
                  <a:pt x="0" y="0"/>
                </a:moveTo>
                <a:lnTo>
                  <a:pt x="0" y="219919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4" name="TextovéPole 103"/>
          <p:cNvSpPr txBox="1"/>
          <p:nvPr/>
        </p:nvSpPr>
        <p:spPr>
          <a:xfrm>
            <a:off x="18510" y="408868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Z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5" grpId="0"/>
      <p:bldP spid="86" grpId="0"/>
      <p:bldP spid="87" grpId="0" animBg="1"/>
      <p:bldP spid="88" grpId="0"/>
      <p:bldP spid="103" grpId="0" animBg="1"/>
      <p:bldP spid="10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762872" cy="63976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Konstrukce podle zápisu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32048" y="2132856"/>
            <a:ext cx="4711456" cy="3951288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AutoNum type="arabicPeriod"/>
            </a:pPr>
            <a:r>
              <a:rPr lang="cs-CZ" sz="2600" dirty="0" smtClean="0"/>
              <a:t>AB; │AB│ = 5 cm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∢BAX; │∢BAX│ = 120°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∢ABY; │∢ABY│ = 110°,</a:t>
            </a:r>
            <a:br>
              <a:rPr lang="cs-CZ" sz="2800" dirty="0" smtClean="0"/>
            </a:br>
            <a:r>
              <a:rPr lang="cs-CZ" sz="2800" dirty="0" smtClean="0"/>
              <a:t>Y </a:t>
            </a:r>
            <a:r>
              <a:rPr lang="cs-CZ" sz="2800" dirty="0" smtClean="0">
                <a:sym typeface="Symbol" pitchFamily="18" charset="2"/>
              </a:rPr>
              <a:t>        ABX </a:t>
            </a:r>
            <a:endParaRPr lang="cs-CZ" sz="2800" dirty="0" smtClean="0"/>
          </a:p>
          <a:p>
            <a:pPr marL="457200" indent="-457200">
              <a:buAutoNum type="arabicPeriod"/>
            </a:pPr>
            <a:r>
              <a:rPr lang="cs-CZ" sz="2800" dirty="0" smtClean="0"/>
              <a:t>k; </a:t>
            </a:r>
            <a:r>
              <a:rPr lang="cs-CZ" sz="2800" dirty="0" err="1" smtClean="0"/>
              <a:t>k</a:t>
            </a:r>
            <a:r>
              <a:rPr lang="cs-CZ" sz="2800" dirty="0" smtClean="0"/>
              <a:t>(B; 4 cm)</a:t>
            </a:r>
          </a:p>
          <a:p>
            <a:pPr marL="457200" indent="-457200">
              <a:buAutoNum type="arabicPeriod"/>
            </a:pPr>
            <a:r>
              <a:rPr lang="cs-CZ" sz="2800" dirty="0" smtClean="0">
                <a:sym typeface="Symbol" pitchFamily="18" charset="2"/>
              </a:rPr>
              <a:t>C; </a:t>
            </a:r>
            <a:r>
              <a:rPr lang="cs-CZ" sz="2800" dirty="0" err="1" smtClean="0">
                <a:sym typeface="Symbol" pitchFamily="18" charset="2"/>
              </a:rPr>
              <a:t>C</a:t>
            </a:r>
            <a:r>
              <a:rPr lang="cs-CZ" sz="2800" dirty="0" smtClean="0">
                <a:sym typeface="Symbol" pitchFamily="18" charset="2"/>
              </a:rPr>
              <a:t>  </a:t>
            </a:r>
            <a:r>
              <a:rPr lang="cs-CZ" sz="2800" dirty="0" smtClean="0"/>
              <a:t>k</a:t>
            </a:r>
            <a:r>
              <a:rPr lang="cs-CZ" sz="2800" dirty="0" smtClean="0">
                <a:sym typeface="Symbol" pitchFamily="18" charset="2"/>
              </a:rPr>
              <a:t>        BY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sz="2800" dirty="0" smtClean="0"/>
              <a:t>∢BCZ; │∢BCZ│ = 70°, </a:t>
            </a:r>
            <a:br>
              <a:rPr lang="cs-CZ" sz="2800" dirty="0" smtClean="0"/>
            </a:br>
            <a:r>
              <a:rPr lang="cs-CZ" sz="2800" dirty="0" smtClean="0"/>
              <a:t>Z </a:t>
            </a:r>
            <a:r>
              <a:rPr lang="cs-CZ" sz="2800" dirty="0" smtClean="0">
                <a:sym typeface="Symbol" pitchFamily="18" charset="2"/>
              </a:rPr>
              <a:t>       BCA</a:t>
            </a:r>
            <a:endParaRPr lang="cs-CZ" sz="2800" baseline="-25000" dirty="0" smtClean="0"/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sz="2600" dirty="0" smtClean="0">
                <a:sym typeface="Symbol" pitchFamily="18" charset="2"/>
              </a:rPr>
              <a:t>D; </a:t>
            </a:r>
            <a:r>
              <a:rPr lang="cs-CZ" sz="2600" dirty="0" err="1" smtClean="0">
                <a:sym typeface="Symbol" pitchFamily="18" charset="2"/>
              </a:rPr>
              <a:t>D</a:t>
            </a:r>
            <a:r>
              <a:rPr lang="cs-CZ" sz="2600" dirty="0" smtClean="0">
                <a:sym typeface="Symbol" pitchFamily="18" charset="2"/>
              </a:rPr>
              <a:t>        AX </a:t>
            </a:r>
            <a:r>
              <a:rPr lang="cs-CZ" sz="2600" b="1" dirty="0" smtClean="0">
                <a:sym typeface="Symbol" pitchFamily="18" charset="2"/>
              </a:rPr>
              <a:t>       </a:t>
            </a:r>
            <a:r>
              <a:rPr lang="cs-CZ" sz="2800" dirty="0" smtClean="0"/>
              <a:t>CZ</a:t>
            </a:r>
            <a:endParaRPr lang="cs-CZ" sz="2600" dirty="0" smtClean="0">
              <a:sym typeface="Symbol" pitchFamily="18" charset="2"/>
            </a:endParaRPr>
          </a:p>
          <a:p>
            <a:pPr marL="457200" indent="-457200">
              <a:buAutoNum type="arabicPeriod"/>
            </a:pPr>
            <a:r>
              <a:rPr lang="cs-CZ" sz="2600" dirty="0" smtClean="0"/>
              <a:t>čtyřúhelník ABCD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4355976" y="5445224"/>
            <a:ext cx="4320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7740352" y="5445224"/>
            <a:ext cx="360040" cy="50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194974" y="3440613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43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sz="4000" dirty="0" smtClean="0"/>
              <a:t>Narýsuj čtyřúhelník ABCD</a:t>
            </a:r>
            <a:br>
              <a:rPr lang="cs-CZ" sz="4000" dirty="0" smtClean="0"/>
            </a:br>
            <a:r>
              <a:rPr lang="cs-CZ" sz="3200" dirty="0" smtClean="0"/>
              <a:t> a = 5 cm, b = 4 cm, </a:t>
            </a:r>
            <a:r>
              <a:rPr lang="el-GR" sz="3200" dirty="0" smtClean="0"/>
              <a:t>α</a:t>
            </a:r>
            <a:r>
              <a:rPr lang="cs-CZ" sz="3200" dirty="0" smtClean="0"/>
              <a:t> = 120°, </a:t>
            </a:r>
            <a:r>
              <a:rPr lang="el-GR" sz="3200" dirty="0" smtClean="0"/>
              <a:t>β</a:t>
            </a:r>
            <a:r>
              <a:rPr lang="cs-CZ" sz="3200" dirty="0" smtClean="0"/>
              <a:t> = 110°, </a:t>
            </a:r>
            <a:r>
              <a:rPr lang="el-GR" sz="3200" dirty="0" smtClean="0"/>
              <a:t>γ</a:t>
            </a:r>
            <a:r>
              <a:rPr lang="cs-CZ" sz="3200" dirty="0" smtClean="0"/>
              <a:t> = 70°</a:t>
            </a:r>
            <a:endParaRPr lang="cs-CZ" sz="3200" dirty="0"/>
          </a:p>
        </p:txBody>
      </p:sp>
      <p:sp>
        <p:nvSpPr>
          <p:cNvPr id="49" name="Oblouk 48"/>
          <p:cNvSpPr/>
          <p:nvPr/>
        </p:nvSpPr>
        <p:spPr>
          <a:xfrm>
            <a:off x="5292080" y="3356992"/>
            <a:ext cx="4680000" cy="4680000"/>
          </a:xfrm>
          <a:prstGeom prst="arc">
            <a:avLst>
              <a:gd name="adj1" fmla="val 15664137"/>
              <a:gd name="adj2" fmla="val 1803989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/>
          <p:cNvSpPr txBox="1"/>
          <p:nvPr/>
        </p:nvSpPr>
        <p:spPr>
          <a:xfrm>
            <a:off x="7867382" y="3008565"/>
            <a:ext cx="52104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cxnSp>
        <p:nvCxnSpPr>
          <p:cNvPr id="48" name="Přímá spojovací čára 47"/>
          <p:cNvCxnSpPr/>
          <p:nvPr/>
        </p:nvCxnSpPr>
        <p:spPr>
          <a:xfrm>
            <a:off x="4499992" y="5445224"/>
            <a:ext cx="3600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Volný tvar 50"/>
          <p:cNvSpPr/>
          <p:nvPr/>
        </p:nvSpPr>
        <p:spPr>
          <a:xfrm>
            <a:off x="4644008" y="5370653"/>
            <a:ext cx="0" cy="185195"/>
          </a:xfrm>
          <a:custGeom>
            <a:avLst/>
            <a:gdLst>
              <a:gd name="connsiteX0" fmla="*/ 0 w 0"/>
              <a:gd name="connsiteY0" fmla="*/ 0 h 185195"/>
              <a:gd name="connsiteX1" fmla="*/ 0 w 0"/>
              <a:gd name="connsiteY1" fmla="*/ 185195 h 185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85195">
                <a:moveTo>
                  <a:pt x="0" y="0"/>
                </a:moveTo>
                <a:lnTo>
                  <a:pt x="0" y="18519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olný tvar 53"/>
          <p:cNvSpPr/>
          <p:nvPr/>
        </p:nvSpPr>
        <p:spPr>
          <a:xfrm>
            <a:off x="7812360" y="5373216"/>
            <a:ext cx="0" cy="185195"/>
          </a:xfrm>
          <a:custGeom>
            <a:avLst/>
            <a:gdLst>
              <a:gd name="connsiteX0" fmla="*/ 0 w 0"/>
              <a:gd name="connsiteY0" fmla="*/ 0 h 185195"/>
              <a:gd name="connsiteX1" fmla="*/ 0 w 0"/>
              <a:gd name="connsiteY1" fmla="*/ 185195 h 185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85195">
                <a:moveTo>
                  <a:pt x="0" y="0"/>
                </a:moveTo>
                <a:lnTo>
                  <a:pt x="0" y="18519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8460432" y="3512621"/>
            <a:ext cx="5040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baseline="-25000" dirty="0"/>
          </a:p>
        </p:txBody>
      </p:sp>
      <p:cxnSp>
        <p:nvCxnSpPr>
          <p:cNvPr id="52" name="Přímá spojovací čára 51"/>
          <p:cNvCxnSpPr/>
          <p:nvPr/>
        </p:nvCxnSpPr>
        <p:spPr>
          <a:xfrm flipV="1">
            <a:off x="7668344" y="1916832"/>
            <a:ext cx="792088" cy="424847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/>
          <p:nvPr/>
        </p:nvCxnSpPr>
        <p:spPr>
          <a:xfrm flipH="1">
            <a:off x="3563888" y="3356992"/>
            <a:ext cx="5184576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ovací čára 68"/>
          <p:cNvCxnSpPr/>
          <p:nvPr/>
        </p:nvCxnSpPr>
        <p:spPr>
          <a:xfrm flipH="1" flipV="1">
            <a:off x="4067944" y="3356992"/>
            <a:ext cx="720080" cy="26642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 flipV="1">
            <a:off x="3923928" y="3429000"/>
            <a:ext cx="360040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4067944" y="2996952"/>
            <a:ext cx="35779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X</a:t>
            </a:r>
            <a:endParaRPr lang="cs-CZ" sz="2600" dirty="0"/>
          </a:p>
        </p:txBody>
      </p:sp>
      <p:cxnSp>
        <p:nvCxnSpPr>
          <p:cNvPr id="35" name="Přímá spojovací čára 34"/>
          <p:cNvCxnSpPr/>
          <p:nvPr/>
        </p:nvCxnSpPr>
        <p:spPr>
          <a:xfrm>
            <a:off x="1619672" y="3284984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šipka 35"/>
          <p:cNvCxnSpPr/>
          <p:nvPr/>
        </p:nvCxnSpPr>
        <p:spPr>
          <a:xfrm>
            <a:off x="1619672" y="3429000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2483768" y="4077072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>
            <a:off x="2483768" y="4221088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>
            <a:off x="8316416" y="1988840"/>
            <a:ext cx="288032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ovéPole 59"/>
          <p:cNvSpPr txBox="1"/>
          <p:nvPr/>
        </p:nvSpPr>
        <p:spPr>
          <a:xfrm>
            <a:off x="8460432" y="1628800"/>
            <a:ext cx="34657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Y</a:t>
            </a:r>
            <a:endParaRPr lang="cs-CZ" sz="2600" dirty="0"/>
          </a:p>
        </p:txBody>
      </p:sp>
      <p:sp>
        <p:nvSpPr>
          <p:cNvPr id="46" name="Volný tvar 45"/>
          <p:cNvSpPr/>
          <p:nvPr/>
        </p:nvSpPr>
        <p:spPr>
          <a:xfrm>
            <a:off x="3657600" y="3900668"/>
            <a:ext cx="11575" cy="231494"/>
          </a:xfrm>
          <a:custGeom>
            <a:avLst/>
            <a:gdLst>
              <a:gd name="connsiteX0" fmla="*/ 11575 w 11575"/>
              <a:gd name="connsiteY0" fmla="*/ 0 h 231494"/>
              <a:gd name="connsiteX1" fmla="*/ 0 w 11575"/>
              <a:gd name="connsiteY1" fmla="*/ 231494 h 231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575" h="231494">
                <a:moveTo>
                  <a:pt x="11575" y="0"/>
                </a:moveTo>
                <a:lnTo>
                  <a:pt x="0" y="231494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TextovéPole 49"/>
          <p:cNvSpPr txBox="1"/>
          <p:nvPr/>
        </p:nvSpPr>
        <p:spPr>
          <a:xfrm>
            <a:off x="3494130" y="3440613"/>
            <a:ext cx="34015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Z</a:t>
            </a:r>
            <a:endParaRPr lang="cs-CZ" sz="2600" dirty="0"/>
          </a:p>
        </p:txBody>
      </p:sp>
      <p:sp>
        <p:nvSpPr>
          <p:cNvPr id="53" name="Volný tvar 52"/>
          <p:cNvSpPr/>
          <p:nvPr/>
        </p:nvSpPr>
        <p:spPr>
          <a:xfrm>
            <a:off x="4211960" y="3429000"/>
            <a:ext cx="3960440" cy="2016224"/>
          </a:xfrm>
          <a:custGeom>
            <a:avLst/>
            <a:gdLst>
              <a:gd name="connsiteX0" fmla="*/ 0 w 3312368"/>
              <a:gd name="connsiteY0" fmla="*/ 0 h 2088232"/>
              <a:gd name="connsiteX1" fmla="*/ 3312368 w 3312368"/>
              <a:gd name="connsiteY1" fmla="*/ 0 h 2088232"/>
              <a:gd name="connsiteX2" fmla="*/ 3312368 w 3312368"/>
              <a:gd name="connsiteY2" fmla="*/ 2088232 h 2088232"/>
              <a:gd name="connsiteX3" fmla="*/ 0 w 3312368"/>
              <a:gd name="connsiteY3" fmla="*/ 2088232 h 2088232"/>
              <a:gd name="connsiteX4" fmla="*/ 0 w 3312368"/>
              <a:gd name="connsiteY4" fmla="*/ 0 h 2088232"/>
              <a:gd name="connsiteX0" fmla="*/ 0 w 3312368"/>
              <a:gd name="connsiteY0" fmla="*/ 0 h 2088232"/>
              <a:gd name="connsiteX1" fmla="*/ 3312368 w 3312368"/>
              <a:gd name="connsiteY1" fmla="*/ 0 h 2088232"/>
              <a:gd name="connsiteX2" fmla="*/ 3168352 w 3312368"/>
              <a:gd name="connsiteY2" fmla="*/ 2088232 h 2088232"/>
              <a:gd name="connsiteX3" fmla="*/ 0 w 3312368"/>
              <a:gd name="connsiteY3" fmla="*/ 2088232 h 2088232"/>
              <a:gd name="connsiteX4" fmla="*/ 0 w 3312368"/>
              <a:gd name="connsiteY4" fmla="*/ 0 h 2088232"/>
              <a:gd name="connsiteX0" fmla="*/ 0 w 3528392"/>
              <a:gd name="connsiteY0" fmla="*/ 0 h 2088232"/>
              <a:gd name="connsiteX1" fmla="*/ 3528392 w 3528392"/>
              <a:gd name="connsiteY1" fmla="*/ 0 h 2088232"/>
              <a:gd name="connsiteX2" fmla="*/ 3168352 w 3528392"/>
              <a:gd name="connsiteY2" fmla="*/ 2088232 h 2088232"/>
              <a:gd name="connsiteX3" fmla="*/ 0 w 3528392"/>
              <a:gd name="connsiteY3" fmla="*/ 2088232 h 2088232"/>
              <a:gd name="connsiteX4" fmla="*/ 0 w 3528392"/>
              <a:gd name="connsiteY4" fmla="*/ 0 h 2088232"/>
              <a:gd name="connsiteX0" fmla="*/ 0 w 3960440"/>
              <a:gd name="connsiteY0" fmla="*/ 504056 h 2088232"/>
              <a:gd name="connsiteX1" fmla="*/ 3960440 w 3960440"/>
              <a:gd name="connsiteY1" fmla="*/ 0 h 2088232"/>
              <a:gd name="connsiteX2" fmla="*/ 3600400 w 3960440"/>
              <a:gd name="connsiteY2" fmla="*/ 2088232 h 2088232"/>
              <a:gd name="connsiteX3" fmla="*/ 432048 w 3960440"/>
              <a:gd name="connsiteY3" fmla="*/ 2088232 h 2088232"/>
              <a:gd name="connsiteX4" fmla="*/ 0 w 3960440"/>
              <a:gd name="connsiteY4" fmla="*/ 504056 h 2088232"/>
              <a:gd name="connsiteX0" fmla="*/ 0 w 3960440"/>
              <a:gd name="connsiteY0" fmla="*/ 504056 h 2088232"/>
              <a:gd name="connsiteX1" fmla="*/ 3960440 w 3960440"/>
              <a:gd name="connsiteY1" fmla="*/ 0 h 2088232"/>
              <a:gd name="connsiteX2" fmla="*/ 3600400 w 3960440"/>
              <a:gd name="connsiteY2" fmla="*/ 2088232 h 2088232"/>
              <a:gd name="connsiteX3" fmla="*/ 432048 w 3960440"/>
              <a:gd name="connsiteY3" fmla="*/ 2088232 h 2088232"/>
              <a:gd name="connsiteX4" fmla="*/ 0 w 3960440"/>
              <a:gd name="connsiteY4" fmla="*/ 504056 h 2088232"/>
              <a:gd name="connsiteX0" fmla="*/ 0 w 3960440"/>
              <a:gd name="connsiteY0" fmla="*/ 432048 h 2016224"/>
              <a:gd name="connsiteX1" fmla="*/ 3960440 w 3960440"/>
              <a:gd name="connsiteY1" fmla="*/ 0 h 2016224"/>
              <a:gd name="connsiteX2" fmla="*/ 3600400 w 3960440"/>
              <a:gd name="connsiteY2" fmla="*/ 2016224 h 2016224"/>
              <a:gd name="connsiteX3" fmla="*/ 432048 w 3960440"/>
              <a:gd name="connsiteY3" fmla="*/ 2016224 h 2016224"/>
              <a:gd name="connsiteX4" fmla="*/ 0 w 3960440"/>
              <a:gd name="connsiteY4" fmla="*/ 432048 h 2016224"/>
              <a:gd name="connsiteX0" fmla="*/ 0 w 3960440"/>
              <a:gd name="connsiteY0" fmla="*/ 504056 h 2016224"/>
              <a:gd name="connsiteX1" fmla="*/ 3960440 w 3960440"/>
              <a:gd name="connsiteY1" fmla="*/ 0 h 2016224"/>
              <a:gd name="connsiteX2" fmla="*/ 3600400 w 3960440"/>
              <a:gd name="connsiteY2" fmla="*/ 2016224 h 2016224"/>
              <a:gd name="connsiteX3" fmla="*/ 432048 w 3960440"/>
              <a:gd name="connsiteY3" fmla="*/ 2016224 h 2016224"/>
              <a:gd name="connsiteX4" fmla="*/ 0 w 3960440"/>
              <a:gd name="connsiteY4" fmla="*/ 504056 h 2016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60440" h="2016224">
                <a:moveTo>
                  <a:pt x="0" y="504056"/>
                </a:moveTo>
                <a:lnTo>
                  <a:pt x="3960440" y="0"/>
                </a:lnTo>
                <a:lnTo>
                  <a:pt x="3600400" y="2016224"/>
                </a:lnTo>
                <a:lnTo>
                  <a:pt x="432048" y="2016224"/>
                </a:lnTo>
                <a:lnTo>
                  <a:pt x="0" y="504056"/>
                </a:lnTo>
                <a:close/>
              </a:path>
            </a:pathLst>
          </a:custGeom>
          <a:noFill/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1" name="Přímá spojovací čára 60"/>
          <p:cNvCxnSpPr/>
          <p:nvPr/>
        </p:nvCxnSpPr>
        <p:spPr>
          <a:xfrm>
            <a:off x="1475656" y="4797152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šipka 61"/>
          <p:cNvCxnSpPr/>
          <p:nvPr/>
        </p:nvCxnSpPr>
        <p:spPr>
          <a:xfrm>
            <a:off x="1475656" y="4941168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ovací šipka 62"/>
          <p:cNvCxnSpPr/>
          <p:nvPr/>
        </p:nvCxnSpPr>
        <p:spPr>
          <a:xfrm>
            <a:off x="1907704" y="5301208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ovací šipka 63"/>
          <p:cNvCxnSpPr/>
          <p:nvPr/>
        </p:nvCxnSpPr>
        <p:spPr>
          <a:xfrm>
            <a:off x="2987824" y="5301208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ovací čára 65"/>
          <p:cNvCxnSpPr/>
          <p:nvPr/>
        </p:nvCxnSpPr>
        <p:spPr>
          <a:xfrm>
            <a:off x="2987824" y="5157192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>
            <a:off x="1907704" y="5157192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9" grpId="0" animBg="1"/>
      <p:bldP spid="67" grpId="0"/>
      <p:bldP spid="51" grpId="0" animBg="1"/>
      <p:bldP spid="54" grpId="0" animBg="1"/>
      <p:bldP spid="26" grpId="0"/>
      <p:bldP spid="30" grpId="0"/>
      <p:bldP spid="60" grpId="0"/>
      <p:bldP spid="46" grpId="0" animBg="1"/>
      <p:bldP spid="50" grpId="0"/>
      <p:bldP spid="5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32048" y="1556792"/>
            <a:ext cx="4711456" cy="45273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/>
              <a:t>Ověření konstrukce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Výsledný rovnoběžník</a:t>
            </a:r>
            <a:br>
              <a:rPr lang="cs-CZ" sz="2800" dirty="0" smtClean="0"/>
            </a:br>
            <a:r>
              <a:rPr lang="cs-CZ" sz="2800" dirty="0" smtClean="0"/>
              <a:t>přeměříme, zda</a:t>
            </a:r>
            <a:br>
              <a:rPr lang="cs-CZ" sz="2800" dirty="0" smtClean="0"/>
            </a:br>
            <a:r>
              <a:rPr lang="cs-CZ" sz="2800" dirty="0" smtClean="0"/>
              <a:t>odpovídá zadání.</a:t>
            </a:r>
          </a:p>
          <a:p>
            <a:pPr>
              <a:buNone/>
            </a:pPr>
            <a:r>
              <a:rPr lang="cs-CZ" sz="2800" b="1" dirty="0" smtClean="0"/>
              <a:t>Diskuze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Určíme počet řešení</a:t>
            </a:r>
            <a:br>
              <a:rPr lang="cs-CZ" sz="2800" dirty="0" smtClean="0"/>
            </a:br>
            <a:r>
              <a:rPr lang="cs-CZ" sz="2800" dirty="0" smtClean="0"/>
              <a:t>v dané polorovině.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b="1" dirty="0" smtClean="0"/>
              <a:t>Úloha má jedno řešení.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4355976" y="5445224"/>
            <a:ext cx="4320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7740352" y="5445224"/>
            <a:ext cx="360040" cy="50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194974" y="3440613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43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sz="4000" dirty="0" smtClean="0"/>
              <a:t>Narýsuj čtyřúhelník ABCD</a:t>
            </a:r>
            <a:br>
              <a:rPr lang="cs-CZ" sz="4000" dirty="0" smtClean="0"/>
            </a:br>
            <a:r>
              <a:rPr lang="cs-CZ" sz="3200" dirty="0" smtClean="0"/>
              <a:t> a = 5 cm, b = 4 cm, </a:t>
            </a:r>
            <a:r>
              <a:rPr lang="el-GR" sz="3200" dirty="0" smtClean="0"/>
              <a:t>α</a:t>
            </a:r>
            <a:r>
              <a:rPr lang="cs-CZ" sz="3200" dirty="0" smtClean="0"/>
              <a:t> = 120°, </a:t>
            </a:r>
            <a:r>
              <a:rPr lang="el-GR" sz="3200" dirty="0" smtClean="0"/>
              <a:t>β</a:t>
            </a:r>
            <a:r>
              <a:rPr lang="cs-CZ" sz="3200" dirty="0" smtClean="0"/>
              <a:t> = 110°, </a:t>
            </a:r>
            <a:r>
              <a:rPr lang="el-GR" sz="3200" dirty="0" smtClean="0"/>
              <a:t>γ</a:t>
            </a:r>
            <a:r>
              <a:rPr lang="cs-CZ" sz="3200" dirty="0" smtClean="0"/>
              <a:t> = 70°</a:t>
            </a:r>
            <a:endParaRPr lang="cs-CZ" sz="3200" dirty="0"/>
          </a:p>
        </p:txBody>
      </p:sp>
      <p:sp>
        <p:nvSpPr>
          <p:cNvPr id="49" name="Oblouk 48"/>
          <p:cNvSpPr/>
          <p:nvPr/>
        </p:nvSpPr>
        <p:spPr>
          <a:xfrm>
            <a:off x="5292080" y="3356992"/>
            <a:ext cx="4680000" cy="4680000"/>
          </a:xfrm>
          <a:prstGeom prst="arc">
            <a:avLst>
              <a:gd name="adj1" fmla="val 15664137"/>
              <a:gd name="adj2" fmla="val 1803989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/>
          <p:cNvSpPr txBox="1"/>
          <p:nvPr/>
        </p:nvSpPr>
        <p:spPr>
          <a:xfrm>
            <a:off x="7867382" y="3008565"/>
            <a:ext cx="52104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cxnSp>
        <p:nvCxnSpPr>
          <p:cNvPr id="48" name="Přímá spojovací čára 47"/>
          <p:cNvCxnSpPr/>
          <p:nvPr/>
        </p:nvCxnSpPr>
        <p:spPr>
          <a:xfrm>
            <a:off x="4499992" y="5445224"/>
            <a:ext cx="3600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Volný tvar 50"/>
          <p:cNvSpPr/>
          <p:nvPr/>
        </p:nvSpPr>
        <p:spPr>
          <a:xfrm>
            <a:off x="4644008" y="5370653"/>
            <a:ext cx="0" cy="185195"/>
          </a:xfrm>
          <a:custGeom>
            <a:avLst/>
            <a:gdLst>
              <a:gd name="connsiteX0" fmla="*/ 0 w 0"/>
              <a:gd name="connsiteY0" fmla="*/ 0 h 185195"/>
              <a:gd name="connsiteX1" fmla="*/ 0 w 0"/>
              <a:gd name="connsiteY1" fmla="*/ 185195 h 185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85195">
                <a:moveTo>
                  <a:pt x="0" y="0"/>
                </a:moveTo>
                <a:lnTo>
                  <a:pt x="0" y="18519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olný tvar 53"/>
          <p:cNvSpPr/>
          <p:nvPr/>
        </p:nvSpPr>
        <p:spPr>
          <a:xfrm>
            <a:off x="7812360" y="5373216"/>
            <a:ext cx="0" cy="185195"/>
          </a:xfrm>
          <a:custGeom>
            <a:avLst/>
            <a:gdLst>
              <a:gd name="connsiteX0" fmla="*/ 0 w 0"/>
              <a:gd name="connsiteY0" fmla="*/ 0 h 185195"/>
              <a:gd name="connsiteX1" fmla="*/ 0 w 0"/>
              <a:gd name="connsiteY1" fmla="*/ 185195 h 185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85195">
                <a:moveTo>
                  <a:pt x="0" y="0"/>
                </a:moveTo>
                <a:lnTo>
                  <a:pt x="0" y="18519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8460432" y="3512621"/>
            <a:ext cx="5040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baseline="-25000" dirty="0"/>
          </a:p>
        </p:txBody>
      </p:sp>
      <p:cxnSp>
        <p:nvCxnSpPr>
          <p:cNvPr id="52" name="Přímá spojovací čára 51"/>
          <p:cNvCxnSpPr/>
          <p:nvPr/>
        </p:nvCxnSpPr>
        <p:spPr>
          <a:xfrm flipV="1">
            <a:off x="7668344" y="1916832"/>
            <a:ext cx="792088" cy="424847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/>
          <p:nvPr/>
        </p:nvCxnSpPr>
        <p:spPr>
          <a:xfrm flipH="1">
            <a:off x="3563888" y="3356992"/>
            <a:ext cx="5184576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ovací čára 68"/>
          <p:cNvCxnSpPr/>
          <p:nvPr/>
        </p:nvCxnSpPr>
        <p:spPr>
          <a:xfrm flipH="1" flipV="1">
            <a:off x="4067944" y="3356992"/>
            <a:ext cx="720080" cy="26642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 flipV="1">
            <a:off x="3923928" y="3429000"/>
            <a:ext cx="360040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4067944" y="2996952"/>
            <a:ext cx="35779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X</a:t>
            </a:r>
            <a:endParaRPr lang="cs-CZ" sz="2600" dirty="0"/>
          </a:p>
        </p:txBody>
      </p:sp>
      <p:cxnSp>
        <p:nvCxnSpPr>
          <p:cNvPr id="47" name="Přímá spojovací čára 46"/>
          <p:cNvCxnSpPr/>
          <p:nvPr/>
        </p:nvCxnSpPr>
        <p:spPr>
          <a:xfrm>
            <a:off x="8316416" y="1988840"/>
            <a:ext cx="288032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ovéPole 59"/>
          <p:cNvSpPr txBox="1"/>
          <p:nvPr/>
        </p:nvSpPr>
        <p:spPr>
          <a:xfrm>
            <a:off x="8460432" y="1628800"/>
            <a:ext cx="34657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Y</a:t>
            </a:r>
            <a:endParaRPr lang="cs-CZ" sz="2600" dirty="0"/>
          </a:p>
        </p:txBody>
      </p:sp>
      <p:sp>
        <p:nvSpPr>
          <p:cNvPr id="46" name="Volný tvar 45"/>
          <p:cNvSpPr/>
          <p:nvPr/>
        </p:nvSpPr>
        <p:spPr>
          <a:xfrm>
            <a:off x="3657600" y="3900668"/>
            <a:ext cx="11575" cy="231494"/>
          </a:xfrm>
          <a:custGeom>
            <a:avLst/>
            <a:gdLst>
              <a:gd name="connsiteX0" fmla="*/ 11575 w 11575"/>
              <a:gd name="connsiteY0" fmla="*/ 0 h 231494"/>
              <a:gd name="connsiteX1" fmla="*/ 0 w 11575"/>
              <a:gd name="connsiteY1" fmla="*/ 231494 h 231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575" h="231494">
                <a:moveTo>
                  <a:pt x="11575" y="0"/>
                </a:moveTo>
                <a:lnTo>
                  <a:pt x="0" y="231494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TextovéPole 49"/>
          <p:cNvSpPr txBox="1"/>
          <p:nvPr/>
        </p:nvSpPr>
        <p:spPr>
          <a:xfrm>
            <a:off x="3494130" y="3440613"/>
            <a:ext cx="34015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Z</a:t>
            </a:r>
            <a:endParaRPr lang="cs-CZ" sz="2600" dirty="0"/>
          </a:p>
        </p:txBody>
      </p:sp>
      <p:sp>
        <p:nvSpPr>
          <p:cNvPr id="53" name="Volný tvar 52"/>
          <p:cNvSpPr/>
          <p:nvPr/>
        </p:nvSpPr>
        <p:spPr>
          <a:xfrm>
            <a:off x="4211960" y="3429000"/>
            <a:ext cx="3960440" cy="2016224"/>
          </a:xfrm>
          <a:custGeom>
            <a:avLst/>
            <a:gdLst>
              <a:gd name="connsiteX0" fmla="*/ 0 w 3312368"/>
              <a:gd name="connsiteY0" fmla="*/ 0 h 2088232"/>
              <a:gd name="connsiteX1" fmla="*/ 3312368 w 3312368"/>
              <a:gd name="connsiteY1" fmla="*/ 0 h 2088232"/>
              <a:gd name="connsiteX2" fmla="*/ 3312368 w 3312368"/>
              <a:gd name="connsiteY2" fmla="*/ 2088232 h 2088232"/>
              <a:gd name="connsiteX3" fmla="*/ 0 w 3312368"/>
              <a:gd name="connsiteY3" fmla="*/ 2088232 h 2088232"/>
              <a:gd name="connsiteX4" fmla="*/ 0 w 3312368"/>
              <a:gd name="connsiteY4" fmla="*/ 0 h 2088232"/>
              <a:gd name="connsiteX0" fmla="*/ 0 w 3312368"/>
              <a:gd name="connsiteY0" fmla="*/ 0 h 2088232"/>
              <a:gd name="connsiteX1" fmla="*/ 3312368 w 3312368"/>
              <a:gd name="connsiteY1" fmla="*/ 0 h 2088232"/>
              <a:gd name="connsiteX2" fmla="*/ 3168352 w 3312368"/>
              <a:gd name="connsiteY2" fmla="*/ 2088232 h 2088232"/>
              <a:gd name="connsiteX3" fmla="*/ 0 w 3312368"/>
              <a:gd name="connsiteY3" fmla="*/ 2088232 h 2088232"/>
              <a:gd name="connsiteX4" fmla="*/ 0 w 3312368"/>
              <a:gd name="connsiteY4" fmla="*/ 0 h 2088232"/>
              <a:gd name="connsiteX0" fmla="*/ 0 w 3528392"/>
              <a:gd name="connsiteY0" fmla="*/ 0 h 2088232"/>
              <a:gd name="connsiteX1" fmla="*/ 3528392 w 3528392"/>
              <a:gd name="connsiteY1" fmla="*/ 0 h 2088232"/>
              <a:gd name="connsiteX2" fmla="*/ 3168352 w 3528392"/>
              <a:gd name="connsiteY2" fmla="*/ 2088232 h 2088232"/>
              <a:gd name="connsiteX3" fmla="*/ 0 w 3528392"/>
              <a:gd name="connsiteY3" fmla="*/ 2088232 h 2088232"/>
              <a:gd name="connsiteX4" fmla="*/ 0 w 3528392"/>
              <a:gd name="connsiteY4" fmla="*/ 0 h 2088232"/>
              <a:gd name="connsiteX0" fmla="*/ 0 w 3960440"/>
              <a:gd name="connsiteY0" fmla="*/ 504056 h 2088232"/>
              <a:gd name="connsiteX1" fmla="*/ 3960440 w 3960440"/>
              <a:gd name="connsiteY1" fmla="*/ 0 h 2088232"/>
              <a:gd name="connsiteX2" fmla="*/ 3600400 w 3960440"/>
              <a:gd name="connsiteY2" fmla="*/ 2088232 h 2088232"/>
              <a:gd name="connsiteX3" fmla="*/ 432048 w 3960440"/>
              <a:gd name="connsiteY3" fmla="*/ 2088232 h 2088232"/>
              <a:gd name="connsiteX4" fmla="*/ 0 w 3960440"/>
              <a:gd name="connsiteY4" fmla="*/ 504056 h 2088232"/>
              <a:gd name="connsiteX0" fmla="*/ 0 w 3960440"/>
              <a:gd name="connsiteY0" fmla="*/ 504056 h 2088232"/>
              <a:gd name="connsiteX1" fmla="*/ 3960440 w 3960440"/>
              <a:gd name="connsiteY1" fmla="*/ 0 h 2088232"/>
              <a:gd name="connsiteX2" fmla="*/ 3600400 w 3960440"/>
              <a:gd name="connsiteY2" fmla="*/ 2088232 h 2088232"/>
              <a:gd name="connsiteX3" fmla="*/ 432048 w 3960440"/>
              <a:gd name="connsiteY3" fmla="*/ 2088232 h 2088232"/>
              <a:gd name="connsiteX4" fmla="*/ 0 w 3960440"/>
              <a:gd name="connsiteY4" fmla="*/ 504056 h 2088232"/>
              <a:gd name="connsiteX0" fmla="*/ 0 w 3960440"/>
              <a:gd name="connsiteY0" fmla="*/ 432048 h 2016224"/>
              <a:gd name="connsiteX1" fmla="*/ 3960440 w 3960440"/>
              <a:gd name="connsiteY1" fmla="*/ 0 h 2016224"/>
              <a:gd name="connsiteX2" fmla="*/ 3600400 w 3960440"/>
              <a:gd name="connsiteY2" fmla="*/ 2016224 h 2016224"/>
              <a:gd name="connsiteX3" fmla="*/ 432048 w 3960440"/>
              <a:gd name="connsiteY3" fmla="*/ 2016224 h 2016224"/>
              <a:gd name="connsiteX4" fmla="*/ 0 w 3960440"/>
              <a:gd name="connsiteY4" fmla="*/ 432048 h 2016224"/>
              <a:gd name="connsiteX0" fmla="*/ 0 w 3960440"/>
              <a:gd name="connsiteY0" fmla="*/ 504056 h 2016224"/>
              <a:gd name="connsiteX1" fmla="*/ 3960440 w 3960440"/>
              <a:gd name="connsiteY1" fmla="*/ 0 h 2016224"/>
              <a:gd name="connsiteX2" fmla="*/ 3600400 w 3960440"/>
              <a:gd name="connsiteY2" fmla="*/ 2016224 h 2016224"/>
              <a:gd name="connsiteX3" fmla="*/ 432048 w 3960440"/>
              <a:gd name="connsiteY3" fmla="*/ 2016224 h 2016224"/>
              <a:gd name="connsiteX4" fmla="*/ 0 w 3960440"/>
              <a:gd name="connsiteY4" fmla="*/ 504056 h 2016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60440" h="2016224">
                <a:moveTo>
                  <a:pt x="0" y="504056"/>
                </a:moveTo>
                <a:lnTo>
                  <a:pt x="3960440" y="0"/>
                </a:lnTo>
                <a:lnTo>
                  <a:pt x="3600400" y="2016224"/>
                </a:lnTo>
                <a:lnTo>
                  <a:pt x="432048" y="2016224"/>
                </a:lnTo>
                <a:lnTo>
                  <a:pt x="0" y="504056"/>
                </a:lnTo>
                <a:close/>
              </a:path>
            </a:pathLst>
          </a:custGeom>
          <a:noFill/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525963"/>
          </a:xfrm>
        </p:spPr>
        <p:txBody>
          <a:bodyPr/>
          <a:lstStyle/>
          <a:p>
            <a:r>
              <a:rPr lang="cs-CZ" dirty="0" smtClean="0"/>
              <a:t>Narýsuj čtyřúhelník ABCD</a:t>
            </a:r>
          </a:p>
          <a:p>
            <a:pPr marL="0" indent="0">
              <a:buNone/>
            </a:pPr>
            <a:r>
              <a:rPr lang="cs-CZ" dirty="0" smtClean="0"/>
              <a:t>a = 63 mm</a:t>
            </a:r>
            <a:r>
              <a:rPr lang="cs-CZ" smtClean="0"/>
              <a:t>, d </a:t>
            </a:r>
            <a:r>
              <a:rPr lang="cs-CZ" dirty="0" smtClean="0"/>
              <a:t>= 45 mm, </a:t>
            </a:r>
            <a:r>
              <a:rPr lang="el-GR" dirty="0" smtClean="0"/>
              <a:t>α</a:t>
            </a:r>
            <a:r>
              <a:rPr lang="cs-CZ" dirty="0" smtClean="0"/>
              <a:t> = 68°, </a:t>
            </a:r>
            <a:r>
              <a:rPr lang="el-GR" dirty="0" smtClean="0"/>
              <a:t>β</a:t>
            </a:r>
            <a:r>
              <a:rPr lang="cs-CZ" dirty="0" smtClean="0"/>
              <a:t> = 139°,</a:t>
            </a:r>
            <a:br>
              <a:rPr lang="cs-CZ" dirty="0" smtClean="0"/>
            </a:br>
            <a:r>
              <a:rPr lang="el-GR" dirty="0" smtClean="0"/>
              <a:t>δ</a:t>
            </a:r>
            <a:r>
              <a:rPr lang="cs-CZ" dirty="0" smtClean="0"/>
              <a:t> = 122°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Nezapomeň</a:t>
            </a:r>
            <a:r>
              <a:rPr lang="cs-CZ" dirty="0" smtClean="0"/>
              <a:t> na náčrt, rozbor, zápis, konstrukci, ověření a diskuzi.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891</TotalTime>
  <Words>399</Words>
  <Application>Microsoft Office PowerPoint</Application>
  <PresentationFormat>Předvádění na obrazovce (4:3)</PresentationFormat>
  <Paragraphs>124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2_Motiv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Konstrukce čtyřúhelníku</vt:lpstr>
      <vt:lpstr>Úhly v čtyřúhelníku</vt:lpstr>
      <vt:lpstr>Narýsuj čtyřúhelník ABCD a = 5 cm, b = 4 cm, α = 120°, β = 110°, γ = 70°</vt:lpstr>
      <vt:lpstr>Narýsuj čtyřúhelník ABCD  a = 5 cm, b = 4 cm, α = 120°, β = 110°, γ = 70°</vt:lpstr>
      <vt:lpstr>Narýsuj čtyřúhelník ABCD  a = 5 cm, b = 4 cm, α = 120°, β = 110°, γ = 70°</vt:lpstr>
      <vt:lpstr>Narýsuj čtyřúhelník ABCD  a = 5 cm, b = 4 cm, α = 120°, β = 110°, γ = 70°</vt:lpstr>
      <vt:lpstr>Příklad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Konstrukce rovnoběžníku</dc:title>
  <dc:creator>Roman</dc:creator>
  <cp:lastModifiedBy>Roman Marshner</cp:lastModifiedBy>
  <cp:revision>89</cp:revision>
  <dcterms:created xsi:type="dcterms:W3CDTF">2012-05-16T15:35:24Z</dcterms:created>
  <dcterms:modified xsi:type="dcterms:W3CDTF">2012-06-20T11:17:32Z</dcterms:modified>
</cp:coreProperties>
</file>