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67" r:id="rId3"/>
    <p:sldId id="256" r:id="rId4"/>
    <p:sldId id="257" r:id="rId5"/>
    <p:sldId id="260" r:id="rId6"/>
    <p:sldId id="265" r:id="rId7"/>
    <p:sldId id="266" r:id="rId8"/>
    <p:sldId id="259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 autoAdjust="0"/>
    <p:restoredTop sz="94638" autoAdjust="0"/>
  </p:normalViewPr>
  <p:slideViewPr>
    <p:cSldViewPr>
      <p:cViewPr varScale="1">
        <p:scale>
          <a:sx n="65" d="100"/>
          <a:sy n="65" d="100"/>
        </p:scale>
        <p:origin x="-58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ableStyles" Target="tableStyle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3A1C-592A-4B88-9640-CC12F726AB1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EE4B4-8BB8-4F0E-8746-F03C04718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3A1C-592A-4B88-9640-CC12F726AB1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EE4B4-8BB8-4F0E-8746-F03C04718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3A1C-592A-4B88-9640-CC12F726AB1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EE4B4-8BB8-4F0E-8746-F03C04718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3A1C-592A-4B88-9640-CC12F726AB1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EE4B4-8BB8-4F0E-8746-F03C04718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3A1C-592A-4B88-9640-CC12F726AB1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EE4B4-8BB8-4F0E-8746-F03C04718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3A1C-592A-4B88-9640-CC12F726AB1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EE4B4-8BB8-4F0E-8746-F03C04718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3A1C-592A-4B88-9640-CC12F726AB1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EE4B4-8BB8-4F0E-8746-F03C04718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3A1C-592A-4B88-9640-CC12F726AB1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EE4B4-8BB8-4F0E-8746-F03C04718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3A1C-592A-4B88-9640-CC12F726AB1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EE4B4-8BB8-4F0E-8746-F03C04718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3A1C-592A-4B88-9640-CC12F726AB1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EE4B4-8BB8-4F0E-8746-F03C04718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33A1C-592A-4B88-9640-CC12F726AB1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CEE4B4-8BB8-4F0E-8746-F03C04718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7133A1C-592A-4B88-9640-CC12F726AB1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CEE4B4-8BB8-4F0E-8746-F03C04718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7133A1C-592A-4B88-9640-CC12F726AB1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CEE4B4-8BB8-4F0E-8746-F03C04718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7133A1C-592A-4B88-9640-CC12F726AB1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CEE4B4-8BB8-4F0E-8746-F03C04718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7133A1C-592A-4B88-9640-CC12F726AB1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CEE4B4-8BB8-4F0E-8746-F03C04718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7133A1C-592A-4B88-9640-CC12F726AB1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CEE4B4-8BB8-4F0E-8746-F03C04718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7133A1C-592A-4B88-9640-CC12F726AB1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CEE4B4-8BB8-4F0E-8746-F03C04718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7133A1C-592A-4B88-9640-CC12F726AB1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CEE4B4-8BB8-4F0E-8746-F03C04718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7133A1C-592A-4B88-9640-CC12F726AB1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CEE4B4-8BB8-4F0E-8746-F03C04718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7133A1C-592A-4B88-9640-CC12F726AB1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CEE4B4-8BB8-4F0E-8746-F03C04718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7133A1C-592A-4B88-9640-CC12F726AB1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CEE4B4-8BB8-4F0E-8746-F03C04718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7133A1C-592A-4B88-9640-CC12F726AB1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CEE4B4-8BB8-4F0E-8746-F03C04718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133A1C-592A-4B88-9640-CC12F726AB1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CEE4B4-8BB8-4F0E-8746-F03C04718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7133A1C-592A-4B88-9640-CC12F726AB1D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0ACEE4B4-8BB8-4F0E-8746-F03C0471814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VY_42_INOVACE_29_1_Pravidelný osmiúhelník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Geometrie v rovině a prostoru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9263" indent="-449263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seznámení s vlastnostmi pravidelného osmiúhelníku. Sestrojování pravidelného osmiúhelníku.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6.A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18.6.2012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18.6.2012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Pravidelný osmiúhelník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Osmiúhelník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8 vrcholů</a:t>
            </a:r>
          </a:p>
          <a:p>
            <a:r>
              <a:rPr lang="cs-CZ" dirty="0" smtClean="0"/>
              <a:t>8 stran</a:t>
            </a:r>
          </a:p>
          <a:p>
            <a:r>
              <a:rPr lang="cs-CZ" dirty="0" smtClean="0"/>
              <a:t>8 vnitřních úhlů</a:t>
            </a:r>
          </a:p>
          <a:p>
            <a:endParaRPr lang="cs-CZ" dirty="0"/>
          </a:p>
        </p:txBody>
      </p:sp>
      <p:sp>
        <p:nvSpPr>
          <p:cNvPr id="8" name="Osmiúhelník 7"/>
          <p:cNvSpPr/>
          <p:nvPr/>
        </p:nvSpPr>
        <p:spPr>
          <a:xfrm>
            <a:off x="3779912" y="1844824"/>
            <a:ext cx="1800000" cy="1800000"/>
          </a:xfrm>
          <a:prstGeom prst="octagon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/>
          </a:p>
        </p:txBody>
      </p:sp>
      <p:sp>
        <p:nvSpPr>
          <p:cNvPr id="9" name="Osmiúhelník 8"/>
          <p:cNvSpPr/>
          <p:nvPr/>
        </p:nvSpPr>
        <p:spPr>
          <a:xfrm>
            <a:off x="5364088" y="4941168"/>
            <a:ext cx="2376264" cy="1152128"/>
          </a:xfrm>
          <a:prstGeom prst="octagon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olný tvar 9"/>
          <p:cNvSpPr/>
          <p:nvPr/>
        </p:nvSpPr>
        <p:spPr>
          <a:xfrm>
            <a:off x="5868144" y="1916832"/>
            <a:ext cx="2520280" cy="2448272"/>
          </a:xfrm>
          <a:custGeom>
            <a:avLst/>
            <a:gdLst>
              <a:gd name="connsiteX0" fmla="*/ 0 w 2304256"/>
              <a:gd name="connsiteY0" fmla="*/ 1800200 h 1800200"/>
              <a:gd name="connsiteX1" fmla="*/ 450050 w 2304256"/>
              <a:gd name="connsiteY1" fmla="*/ 0 h 1800200"/>
              <a:gd name="connsiteX2" fmla="*/ 2304256 w 2304256"/>
              <a:gd name="connsiteY2" fmla="*/ 0 h 1800200"/>
              <a:gd name="connsiteX3" fmla="*/ 1854206 w 2304256"/>
              <a:gd name="connsiteY3" fmla="*/ 1800200 h 1800200"/>
              <a:gd name="connsiteX4" fmla="*/ 0 w 2304256"/>
              <a:gd name="connsiteY4" fmla="*/ 1800200 h 1800200"/>
              <a:gd name="connsiteX0" fmla="*/ 0 w 2304256"/>
              <a:gd name="connsiteY0" fmla="*/ 1800200 h 1800200"/>
              <a:gd name="connsiteX1" fmla="*/ 843589 w 2304256"/>
              <a:gd name="connsiteY1" fmla="*/ 335666 h 1800200"/>
              <a:gd name="connsiteX2" fmla="*/ 2304256 w 2304256"/>
              <a:gd name="connsiteY2" fmla="*/ 0 h 1800200"/>
              <a:gd name="connsiteX3" fmla="*/ 1854206 w 2304256"/>
              <a:gd name="connsiteY3" fmla="*/ 1800200 h 1800200"/>
              <a:gd name="connsiteX4" fmla="*/ 0 w 2304256"/>
              <a:gd name="connsiteY4" fmla="*/ 1800200 h 1800200"/>
              <a:gd name="connsiteX0" fmla="*/ 0 w 2304256"/>
              <a:gd name="connsiteY0" fmla="*/ 1800200 h 1800200"/>
              <a:gd name="connsiteX1" fmla="*/ 288032 w 2304256"/>
              <a:gd name="connsiteY1" fmla="*/ 72008 h 1800200"/>
              <a:gd name="connsiteX2" fmla="*/ 2304256 w 2304256"/>
              <a:gd name="connsiteY2" fmla="*/ 0 h 1800200"/>
              <a:gd name="connsiteX3" fmla="*/ 1854206 w 2304256"/>
              <a:gd name="connsiteY3" fmla="*/ 1800200 h 1800200"/>
              <a:gd name="connsiteX4" fmla="*/ 0 w 2304256"/>
              <a:gd name="connsiteY4" fmla="*/ 1800200 h 1800200"/>
              <a:gd name="connsiteX0" fmla="*/ 0 w 2304256"/>
              <a:gd name="connsiteY0" fmla="*/ 1800200 h 1800200"/>
              <a:gd name="connsiteX1" fmla="*/ 288032 w 2304256"/>
              <a:gd name="connsiteY1" fmla="*/ 72008 h 1800200"/>
              <a:gd name="connsiteX2" fmla="*/ 1195757 w 2304256"/>
              <a:gd name="connsiteY2" fmla="*/ 749571 h 1800200"/>
              <a:gd name="connsiteX3" fmla="*/ 2304256 w 2304256"/>
              <a:gd name="connsiteY3" fmla="*/ 0 h 1800200"/>
              <a:gd name="connsiteX4" fmla="*/ 1854206 w 2304256"/>
              <a:gd name="connsiteY4" fmla="*/ 1800200 h 1800200"/>
              <a:gd name="connsiteX5" fmla="*/ 0 w 2304256"/>
              <a:gd name="connsiteY5" fmla="*/ 1800200 h 1800200"/>
              <a:gd name="connsiteX0" fmla="*/ 0 w 2304256"/>
              <a:gd name="connsiteY0" fmla="*/ 2160240 h 2160240"/>
              <a:gd name="connsiteX1" fmla="*/ 288032 w 2304256"/>
              <a:gd name="connsiteY1" fmla="*/ 432048 h 2160240"/>
              <a:gd name="connsiteX2" fmla="*/ 792088 w 2304256"/>
              <a:gd name="connsiteY2" fmla="*/ 0 h 2160240"/>
              <a:gd name="connsiteX3" fmla="*/ 2304256 w 2304256"/>
              <a:gd name="connsiteY3" fmla="*/ 360040 h 2160240"/>
              <a:gd name="connsiteX4" fmla="*/ 1854206 w 2304256"/>
              <a:gd name="connsiteY4" fmla="*/ 2160240 h 2160240"/>
              <a:gd name="connsiteX5" fmla="*/ 0 w 2304256"/>
              <a:gd name="connsiteY5" fmla="*/ 2160240 h 2160240"/>
              <a:gd name="connsiteX0" fmla="*/ 0 w 2880320"/>
              <a:gd name="connsiteY0" fmla="*/ 2160240 h 2160240"/>
              <a:gd name="connsiteX1" fmla="*/ 864096 w 2880320"/>
              <a:gd name="connsiteY1" fmla="*/ 432048 h 2160240"/>
              <a:gd name="connsiteX2" fmla="*/ 1368152 w 2880320"/>
              <a:gd name="connsiteY2" fmla="*/ 0 h 2160240"/>
              <a:gd name="connsiteX3" fmla="*/ 2880320 w 2880320"/>
              <a:gd name="connsiteY3" fmla="*/ 360040 h 2160240"/>
              <a:gd name="connsiteX4" fmla="*/ 2430270 w 2880320"/>
              <a:gd name="connsiteY4" fmla="*/ 2160240 h 2160240"/>
              <a:gd name="connsiteX5" fmla="*/ 0 w 2880320"/>
              <a:gd name="connsiteY5" fmla="*/ 2160240 h 2160240"/>
              <a:gd name="connsiteX0" fmla="*/ 0 w 2880320"/>
              <a:gd name="connsiteY0" fmla="*/ 2160240 h 2160240"/>
              <a:gd name="connsiteX1" fmla="*/ 864096 w 2880320"/>
              <a:gd name="connsiteY1" fmla="*/ 432048 h 2160240"/>
              <a:gd name="connsiteX2" fmla="*/ 1368152 w 2880320"/>
              <a:gd name="connsiteY2" fmla="*/ 0 h 2160240"/>
              <a:gd name="connsiteX3" fmla="*/ 2880320 w 2880320"/>
              <a:gd name="connsiteY3" fmla="*/ 360040 h 2160240"/>
              <a:gd name="connsiteX4" fmla="*/ 2376264 w 2880320"/>
              <a:gd name="connsiteY4" fmla="*/ 1872208 h 2160240"/>
              <a:gd name="connsiteX5" fmla="*/ 0 w 2880320"/>
              <a:gd name="connsiteY5" fmla="*/ 2160240 h 2160240"/>
              <a:gd name="connsiteX0" fmla="*/ 0 w 3168352"/>
              <a:gd name="connsiteY0" fmla="*/ 2160240 h 2160240"/>
              <a:gd name="connsiteX1" fmla="*/ 864096 w 3168352"/>
              <a:gd name="connsiteY1" fmla="*/ 432048 h 2160240"/>
              <a:gd name="connsiteX2" fmla="*/ 1368152 w 3168352"/>
              <a:gd name="connsiteY2" fmla="*/ 0 h 2160240"/>
              <a:gd name="connsiteX3" fmla="*/ 2880320 w 3168352"/>
              <a:gd name="connsiteY3" fmla="*/ 360040 h 2160240"/>
              <a:gd name="connsiteX4" fmla="*/ 3168352 w 3168352"/>
              <a:gd name="connsiteY4" fmla="*/ 1800200 h 2160240"/>
              <a:gd name="connsiteX5" fmla="*/ 0 w 3168352"/>
              <a:gd name="connsiteY5" fmla="*/ 2160240 h 2160240"/>
              <a:gd name="connsiteX0" fmla="*/ 0 w 3168352"/>
              <a:gd name="connsiteY0" fmla="*/ 2160240 h 2160240"/>
              <a:gd name="connsiteX1" fmla="*/ 864096 w 3168352"/>
              <a:gd name="connsiteY1" fmla="*/ 432048 h 2160240"/>
              <a:gd name="connsiteX2" fmla="*/ 1368152 w 3168352"/>
              <a:gd name="connsiteY2" fmla="*/ 0 h 2160240"/>
              <a:gd name="connsiteX3" fmla="*/ 3096344 w 3168352"/>
              <a:gd name="connsiteY3" fmla="*/ 216024 h 2160240"/>
              <a:gd name="connsiteX4" fmla="*/ 3168352 w 3168352"/>
              <a:gd name="connsiteY4" fmla="*/ 1800200 h 2160240"/>
              <a:gd name="connsiteX5" fmla="*/ 0 w 3168352"/>
              <a:gd name="connsiteY5" fmla="*/ 2160240 h 2160240"/>
              <a:gd name="connsiteX0" fmla="*/ 0 w 3456384"/>
              <a:gd name="connsiteY0" fmla="*/ 2160240 h 2160240"/>
              <a:gd name="connsiteX1" fmla="*/ 864096 w 3456384"/>
              <a:gd name="connsiteY1" fmla="*/ 432048 h 2160240"/>
              <a:gd name="connsiteX2" fmla="*/ 1368152 w 3456384"/>
              <a:gd name="connsiteY2" fmla="*/ 0 h 2160240"/>
              <a:gd name="connsiteX3" fmla="*/ 3096344 w 3456384"/>
              <a:gd name="connsiteY3" fmla="*/ 216024 h 2160240"/>
              <a:gd name="connsiteX4" fmla="*/ 3456384 w 3456384"/>
              <a:gd name="connsiteY4" fmla="*/ 1800200 h 2160240"/>
              <a:gd name="connsiteX5" fmla="*/ 0 w 3456384"/>
              <a:gd name="connsiteY5" fmla="*/ 2160240 h 2160240"/>
              <a:gd name="connsiteX0" fmla="*/ 0 w 3096344"/>
              <a:gd name="connsiteY0" fmla="*/ 2160240 h 2160240"/>
              <a:gd name="connsiteX1" fmla="*/ 864096 w 3096344"/>
              <a:gd name="connsiteY1" fmla="*/ 432048 h 2160240"/>
              <a:gd name="connsiteX2" fmla="*/ 1368152 w 3096344"/>
              <a:gd name="connsiteY2" fmla="*/ 0 h 2160240"/>
              <a:gd name="connsiteX3" fmla="*/ 3096344 w 3096344"/>
              <a:gd name="connsiteY3" fmla="*/ 216024 h 2160240"/>
              <a:gd name="connsiteX4" fmla="*/ 2880320 w 3096344"/>
              <a:gd name="connsiteY4" fmla="*/ 1656184 h 2160240"/>
              <a:gd name="connsiteX5" fmla="*/ 0 w 3096344"/>
              <a:gd name="connsiteY5" fmla="*/ 2160240 h 2160240"/>
              <a:gd name="connsiteX0" fmla="*/ 0 w 3096344"/>
              <a:gd name="connsiteY0" fmla="*/ 2160240 h 2664296"/>
              <a:gd name="connsiteX1" fmla="*/ 864096 w 3096344"/>
              <a:gd name="connsiteY1" fmla="*/ 432048 h 2664296"/>
              <a:gd name="connsiteX2" fmla="*/ 1368152 w 3096344"/>
              <a:gd name="connsiteY2" fmla="*/ 0 h 2664296"/>
              <a:gd name="connsiteX3" fmla="*/ 3096344 w 3096344"/>
              <a:gd name="connsiteY3" fmla="*/ 216024 h 2664296"/>
              <a:gd name="connsiteX4" fmla="*/ 2880320 w 3096344"/>
              <a:gd name="connsiteY4" fmla="*/ 1656184 h 2664296"/>
              <a:gd name="connsiteX5" fmla="*/ 1800200 w 3096344"/>
              <a:gd name="connsiteY5" fmla="*/ 2664296 h 2664296"/>
              <a:gd name="connsiteX6" fmla="*/ 0 w 3096344"/>
              <a:gd name="connsiteY6" fmla="*/ 2160240 h 2664296"/>
              <a:gd name="connsiteX0" fmla="*/ 0 w 3384376"/>
              <a:gd name="connsiteY0" fmla="*/ 2160240 h 2664296"/>
              <a:gd name="connsiteX1" fmla="*/ 864096 w 3384376"/>
              <a:gd name="connsiteY1" fmla="*/ 432048 h 2664296"/>
              <a:gd name="connsiteX2" fmla="*/ 1368152 w 3384376"/>
              <a:gd name="connsiteY2" fmla="*/ 0 h 2664296"/>
              <a:gd name="connsiteX3" fmla="*/ 3096344 w 3384376"/>
              <a:gd name="connsiteY3" fmla="*/ 216024 h 2664296"/>
              <a:gd name="connsiteX4" fmla="*/ 3384376 w 3384376"/>
              <a:gd name="connsiteY4" fmla="*/ 864096 h 2664296"/>
              <a:gd name="connsiteX5" fmla="*/ 2880320 w 3384376"/>
              <a:gd name="connsiteY5" fmla="*/ 1656184 h 2664296"/>
              <a:gd name="connsiteX6" fmla="*/ 1800200 w 3384376"/>
              <a:gd name="connsiteY6" fmla="*/ 2664296 h 2664296"/>
              <a:gd name="connsiteX7" fmla="*/ 0 w 3384376"/>
              <a:gd name="connsiteY7" fmla="*/ 2160240 h 2664296"/>
              <a:gd name="connsiteX0" fmla="*/ 0 w 3384376"/>
              <a:gd name="connsiteY0" fmla="*/ 2160240 h 2664296"/>
              <a:gd name="connsiteX1" fmla="*/ 864096 w 3384376"/>
              <a:gd name="connsiteY1" fmla="*/ 432048 h 2664296"/>
              <a:gd name="connsiteX2" fmla="*/ 1368152 w 3384376"/>
              <a:gd name="connsiteY2" fmla="*/ 0 h 2664296"/>
              <a:gd name="connsiteX3" fmla="*/ 3096344 w 3384376"/>
              <a:gd name="connsiteY3" fmla="*/ 216024 h 2664296"/>
              <a:gd name="connsiteX4" fmla="*/ 3384376 w 3384376"/>
              <a:gd name="connsiteY4" fmla="*/ 864096 h 2664296"/>
              <a:gd name="connsiteX5" fmla="*/ 2880320 w 3384376"/>
              <a:gd name="connsiteY5" fmla="*/ 2160240 h 2664296"/>
              <a:gd name="connsiteX6" fmla="*/ 1800200 w 3384376"/>
              <a:gd name="connsiteY6" fmla="*/ 2664296 h 2664296"/>
              <a:gd name="connsiteX7" fmla="*/ 0 w 3384376"/>
              <a:gd name="connsiteY7" fmla="*/ 2160240 h 2664296"/>
              <a:gd name="connsiteX0" fmla="*/ 720080 w 4104456"/>
              <a:gd name="connsiteY0" fmla="*/ 2160240 h 2664296"/>
              <a:gd name="connsiteX1" fmla="*/ 0 w 4104456"/>
              <a:gd name="connsiteY1" fmla="*/ 720080 h 2664296"/>
              <a:gd name="connsiteX2" fmla="*/ 1584176 w 4104456"/>
              <a:gd name="connsiteY2" fmla="*/ 432048 h 2664296"/>
              <a:gd name="connsiteX3" fmla="*/ 2088232 w 4104456"/>
              <a:gd name="connsiteY3" fmla="*/ 0 h 2664296"/>
              <a:gd name="connsiteX4" fmla="*/ 3816424 w 4104456"/>
              <a:gd name="connsiteY4" fmla="*/ 216024 h 2664296"/>
              <a:gd name="connsiteX5" fmla="*/ 4104456 w 4104456"/>
              <a:gd name="connsiteY5" fmla="*/ 864096 h 2664296"/>
              <a:gd name="connsiteX6" fmla="*/ 3600400 w 4104456"/>
              <a:gd name="connsiteY6" fmla="*/ 2160240 h 2664296"/>
              <a:gd name="connsiteX7" fmla="*/ 2520280 w 4104456"/>
              <a:gd name="connsiteY7" fmla="*/ 2664296 h 2664296"/>
              <a:gd name="connsiteX8" fmla="*/ 720080 w 4104456"/>
              <a:gd name="connsiteY8" fmla="*/ 2160240 h 2664296"/>
              <a:gd name="connsiteX0" fmla="*/ 720080 w 4104456"/>
              <a:gd name="connsiteY0" fmla="*/ 2232248 h 2736304"/>
              <a:gd name="connsiteX1" fmla="*/ 0 w 4104456"/>
              <a:gd name="connsiteY1" fmla="*/ 792088 h 2736304"/>
              <a:gd name="connsiteX2" fmla="*/ 1008112 w 4104456"/>
              <a:gd name="connsiteY2" fmla="*/ 0 h 2736304"/>
              <a:gd name="connsiteX3" fmla="*/ 2088232 w 4104456"/>
              <a:gd name="connsiteY3" fmla="*/ 72008 h 2736304"/>
              <a:gd name="connsiteX4" fmla="*/ 3816424 w 4104456"/>
              <a:gd name="connsiteY4" fmla="*/ 288032 h 2736304"/>
              <a:gd name="connsiteX5" fmla="*/ 4104456 w 4104456"/>
              <a:gd name="connsiteY5" fmla="*/ 936104 h 2736304"/>
              <a:gd name="connsiteX6" fmla="*/ 3600400 w 4104456"/>
              <a:gd name="connsiteY6" fmla="*/ 2232248 h 2736304"/>
              <a:gd name="connsiteX7" fmla="*/ 2520280 w 4104456"/>
              <a:gd name="connsiteY7" fmla="*/ 2736304 h 2736304"/>
              <a:gd name="connsiteX8" fmla="*/ 720080 w 4104456"/>
              <a:gd name="connsiteY8" fmla="*/ 2232248 h 2736304"/>
              <a:gd name="connsiteX0" fmla="*/ 720080 w 4104456"/>
              <a:gd name="connsiteY0" fmla="*/ 2376264 h 2880320"/>
              <a:gd name="connsiteX1" fmla="*/ 0 w 4104456"/>
              <a:gd name="connsiteY1" fmla="*/ 936104 h 2880320"/>
              <a:gd name="connsiteX2" fmla="*/ 1008112 w 4104456"/>
              <a:gd name="connsiteY2" fmla="*/ 144016 h 2880320"/>
              <a:gd name="connsiteX3" fmla="*/ 2520280 w 4104456"/>
              <a:gd name="connsiteY3" fmla="*/ 0 h 2880320"/>
              <a:gd name="connsiteX4" fmla="*/ 3816424 w 4104456"/>
              <a:gd name="connsiteY4" fmla="*/ 432048 h 2880320"/>
              <a:gd name="connsiteX5" fmla="*/ 4104456 w 4104456"/>
              <a:gd name="connsiteY5" fmla="*/ 1080120 h 2880320"/>
              <a:gd name="connsiteX6" fmla="*/ 3600400 w 4104456"/>
              <a:gd name="connsiteY6" fmla="*/ 2376264 h 2880320"/>
              <a:gd name="connsiteX7" fmla="*/ 2520280 w 4104456"/>
              <a:gd name="connsiteY7" fmla="*/ 2880320 h 2880320"/>
              <a:gd name="connsiteX8" fmla="*/ 720080 w 4104456"/>
              <a:gd name="connsiteY8" fmla="*/ 2376264 h 2880320"/>
              <a:gd name="connsiteX0" fmla="*/ 720080 w 4104456"/>
              <a:gd name="connsiteY0" fmla="*/ 2755253 h 3259309"/>
              <a:gd name="connsiteX1" fmla="*/ 0 w 4104456"/>
              <a:gd name="connsiteY1" fmla="*/ 1315093 h 3259309"/>
              <a:gd name="connsiteX2" fmla="*/ 1008112 w 4104456"/>
              <a:gd name="connsiteY2" fmla="*/ 523005 h 3259309"/>
              <a:gd name="connsiteX3" fmla="*/ 2481764 w 4104456"/>
              <a:gd name="connsiteY3" fmla="*/ 0 h 3259309"/>
              <a:gd name="connsiteX4" fmla="*/ 3816424 w 4104456"/>
              <a:gd name="connsiteY4" fmla="*/ 811037 h 3259309"/>
              <a:gd name="connsiteX5" fmla="*/ 4104456 w 4104456"/>
              <a:gd name="connsiteY5" fmla="*/ 1459109 h 3259309"/>
              <a:gd name="connsiteX6" fmla="*/ 3600400 w 4104456"/>
              <a:gd name="connsiteY6" fmla="*/ 2755253 h 3259309"/>
              <a:gd name="connsiteX7" fmla="*/ 2520280 w 4104456"/>
              <a:gd name="connsiteY7" fmla="*/ 3259309 h 3259309"/>
              <a:gd name="connsiteX8" fmla="*/ 720080 w 4104456"/>
              <a:gd name="connsiteY8" fmla="*/ 2755253 h 3259309"/>
              <a:gd name="connsiteX0" fmla="*/ 720080 w 4104456"/>
              <a:gd name="connsiteY0" fmla="*/ 2755253 h 3259309"/>
              <a:gd name="connsiteX1" fmla="*/ 0 w 4104456"/>
              <a:gd name="connsiteY1" fmla="*/ 1315093 h 3259309"/>
              <a:gd name="connsiteX2" fmla="*/ 1008112 w 4104456"/>
              <a:gd name="connsiteY2" fmla="*/ 523005 h 3259309"/>
              <a:gd name="connsiteX3" fmla="*/ 2481764 w 4104456"/>
              <a:gd name="connsiteY3" fmla="*/ 0 h 3259309"/>
              <a:gd name="connsiteX4" fmla="*/ 3722646 w 4104456"/>
              <a:gd name="connsiteY4" fmla="*/ 682181 h 3259309"/>
              <a:gd name="connsiteX5" fmla="*/ 4104456 w 4104456"/>
              <a:gd name="connsiteY5" fmla="*/ 1459109 h 3259309"/>
              <a:gd name="connsiteX6" fmla="*/ 3600400 w 4104456"/>
              <a:gd name="connsiteY6" fmla="*/ 2755253 h 3259309"/>
              <a:gd name="connsiteX7" fmla="*/ 2520280 w 4104456"/>
              <a:gd name="connsiteY7" fmla="*/ 3259309 h 3259309"/>
              <a:gd name="connsiteX8" fmla="*/ 720080 w 4104456"/>
              <a:gd name="connsiteY8" fmla="*/ 2755253 h 3259309"/>
              <a:gd name="connsiteX0" fmla="*/ 720080 w 4104456"/>
              <a:gd name="connsiteY0" fmla="*/ 2755253 h 3259309"/>
              <a:gd name="connsiteX1" fmla="*/ 0 w 4104456"/>
              <a:gd name="connsiteY1" fmla="*/ 1315093 h 3259309"/>
              <a:gd name="connsiteX2" fmla="*/ 1008112 w 4104456"/>
              <a:gd name="connsiteY2" fmla="*/ 523005 h 3259309"/>
              <a:gd name="connsiteX3" fmla="*/ 2481764 w 4104456"/>
              <a:gd name="connsiteY3" fmla="*/ 0 h 3259309"/>
              <a:gd name="connsiteX4" fmla="*/ 3722646 w 4104456"/>
              <a:gd name="connsiteY4" fmla="*/ 682181 h 3259309"/>
              <a:gd name="connsiteX5" fmla="*/ 4104456 w 4104456"/>
              <a:gd name="connsiteY5" fmla="*/ 1459109 h 3259309"/>
              <a:gd name="connsiteX6" fmla="*/ 4009004 w 4104456"/>
              <a:gd name="connsiteY6" fmla="*/ 2728724 h 3259309"/>
              <a:gd name="connsiteX7" fmla="*/ 2520280 w 4104456"/>
              <a:gd name="connsiteY7" fmla="*/ 3259309 h 3259309"/>
              <a:gd name="connsiteX8" fmla="*/ 720080 w 4104456"/>
              <a:gd name="connsiteY8" fmla="*/ 2755253 h 3259309"/>
              <a:gd name="connsiteX0" fmla="*/ 286357 w 4104456"/>
              <a:gd name="connsiteY0" fmla="*/ 3031915 h 3259309"/>
              <a:gd name="connsiteX1" fmla="*/ 0 w 4104456"/>
              <a:gd name="connsiteY1" fmla="*/ 1315093 h 3259309"/>
              <a:gd name="connsiteX2" fmla="*/ 1008112 w 4104456"/>
              <a:gd name="connsiteY2" fmla="*/ 523005 h 3259309"/>
              <a:gd name="connsiteX3" fmla="*/ 2481764 w 4104456"/>
              <a:gd name="connsiteY3" fmla="*/ 0 h 3259309"/>
              <a:gd name="connsiteX4" fmla="*/ 3722646 w 4104456"/>
              <a:gd name="connsiteY4" fmla="*/ 682181 h 3259309"/>
              <a:gd name="connsiteX5" fmla="*/ 4104456 w 4104456"/>
              <a:gd name="connsiteY5" fmla="*/ 1459109 h 3259309"/>
              <a:gd name="connsiteX6" fmla="*/ 4009004 w 4104456"/>
              <a:gd name="connsiteY6" fmla="*/ 2728724 h 3259309"/>
              <a:gd name="connsiteX7" fmla="*/ 2520280 w 4104456"/>
              <a:gd name="connsiteY7" fmla="*/ 3259309 h 3259309"/>
              <a:gd name="connsiteX8" fmla="*/ 286357 w 4104456"/>
              <a:gd name="connsiteY8" fmla="*/ 3031915 h 32593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104456" h="3259309">
                <a:moveTo>
                  <a:pt x="286357" y="3031915"/>
                </a:moveTo>
                <a:lnTo>
                  <a:pt x="0" y="1315093"/>
                </a:lnTo>
                <a:lnTo>
                  <a:pt x="1008112" y="523005"/>
                </a:lnTo>
                <a:lnTo>
                  <a:pt x="2481764" y="0"/>
                </a:lnTo>
                <a:lnTo>
                  <a:pt x="3722646" y="682181"/>
                </a:lnTo>
                <a:lnTo>
                  <a:pt x="4104456" y="1459109"/>
                </a:lnTo>
                <a:lnTo>
                  <a:pt x="4009004" y="2728724"/>
                </a:lnTo>
                <a:lnTo>
                  <a:pt x="2520280" y="3259309"/>
                </a:lnTo>
                <a:lnTo>
                  <a:pt x="286357" y="3031915"/>
                </a:lnTo>
                <a:close/>
              </a:path>
            </a:pathLst>
          </a:cu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1259632" y="4509120"/>
            <a:ext cx="3096344" cy="1440160"/>
          </a:xfrm>
          <a:custGeom>
            <a:avLst/>
            <a:gdLst>
              <a:gd name="connsiteX0" fmla="*/ 0 w 2160240"/>
              <a:gd name="connsiteY0" fmla="*/ 1440160 h 1440160"/>
              <a:gd name="connsiteX1" fmla="*/ 360040 w 2160240"/>
              <a:gd name="connsiteY1" fmla="*/ 0 h 1440160"/>
              <a:gd name="connsiteX2" fmla="*/ 2160240 w 2160240"/>
              <a:gd name="connsiteY2" fmla="*/ 0 h 1440160"/>
              <a:gd name="connsiteX3" fmla="*/ 1800200 w 2160240"/>
              <a:gd name="connsiteY3" fmla="*/ 1440160 h 1440160"/>
              <a:gd name="connsiteX4" fmla="*/ 0 w 2160240"/>
              <a:gd name="connsiteY4" fmla="*/ 1440160 h 1440160"/>
              <a:gd name="connsiteX0" fmla="*/ 0 w 2160240"/>
              <a:gd name="connsiteY0" fmla="*/ 1440160 h 1440160"/>
              <a:gd name="connsiteX1" fmla="*/ 360040 w 2160240"/>
              <a:gd name="connsiteY1" fmla="*/ 0 h 1440160"/>
              <a:gd name="connsiteX2" fmla="*/ 2160240 w 2160240"/>
              <a:gd name="connsiteY2" fmla="*/ 0 h 1440160"/>
              <a:gd name="connsiteX3" fmla="*/ 1800200 w 2160240"/>
              <a:gd name="connsiteY3" fmla="*/ 1440160 h 1440160"/>
              <a:gd name="connsiteX4" fmla="*/ 720080 w 2160240"/>
              <a:gd name="connsiteY4" fmla="*/ 1008112 h 1440160"/>
              <a:gd name="connsiteX5" fmla="*/ 0 w 2160240"/>
              <a:gd name="connsiteY5" fmla="*/ 1440160 h 1440160"/>
              <a:gd name="connsiteX0" fmla="*/ 0 w 2160240"/>
              <a:gd name="connsiteY0" fmla="*/ 1440160 h 1440160"/>
              <a:gd name="connsiteX1" fmla="*/ 360040 w 2160240"/>
              <a:gd name="connsiteY1" fmla="*/ 0 h 1440160"/>
              <a:gd name="connsiteX2" fmla="*/ 1440160 w 2160240"/>
              <a:gd name="connsiteY2" fmla="*/ 432048 h 1440160"/>
              <a:gd name="connsiteX3" fmla="*/ 2160240 w 2160240"/>
              <a:gd name="connsiteY3" fmla="*/ 0 h 1440160"/>
              <a:gd name="connsiteX4" fmla="*/ 1800200 w 2160240"/>
              <a:gd name="connsiteY4" fmla="*/ 1440160 h 1440160"/>
              <a:gd name="connsiteX5" fmla="*/ 720080 w 2160240"/>
              <a:gd name="connsiteY5" fmla="*/ 1008112 h 1440160"/>
              <a:gd name="connsiteX6" fmla="*/ 0 w 2160240"/>
              <a:gd name="connsiteY6" fmla="*/ 1440160 h 1440160"/>
              <a:gd name="connsiteX0" fmla="*/ 0 w 2520280"/>
              <a:gd name="connsiteY0" fmla="*/ 1440160 h 1440160"/>
              <a:gd name="connsiteX1" fmla="*/ 360040 w 2520280"/>
              <a:gd name="connsiteY1" fmla="*/ 0 h 1440160"/>
              <a:gd name="connsiteX2" fmla="*/ 1440160 w 2520280"/>
              <a:gd name="connsiteY2" fmla="*/ 432048 h 1440160"/>
              <a:gd name="connsiteX3" fmla="*/ 2160240 w 2520280"/>
              <a:gd name="connsiteY3" fmla="*/ 0 h 1440160"/>
              <a:gd name="connsiteX4" fmla="*/ 2520280 w 2520280"/>
              <a:gd name="connsiteY4" fmla="*/ 1080120 h 1440160"/>
              <a:gd name="connsiteX5" fmla="*/ 1800200 w 2520280"/>
              <a:gd name="connsiteY5" fmla="*/ 1440160 h 1440160"/>
              <a:gd name="connsiteX6" fmla="*/ 720080 w 2520280"/>
              <a:gd name="connsiteY6" fmla="*/ 1008112 h 1440160"/>
              <a:gd name="connsiteX7" fmla="*/ 0 w 2520280"/>
              <a:gd name="connsiteY7" fmla="*/ 1440160 h 1440160"/>
              <a:gd name="connsiteX0" fmla="*/ 576064 w 3096344"/>
              <a:gd name="connsiteY0" fmla="*/ 1440160 h 1440160"/>
              <a:gd name="connsiteX1" fmla="*/ 0 w 3096344"/>
              <a:gd name="connsiteY1" fmla="*/ 288032 h 1440160"/>
              <a:gd name="connsiteX2" fmla="*/ 936104 w 3096344"/>
              <a:gd name="connsiteY2" fmla="*/ 0 h 1440160"/>
              <a:gd name="connsiteX3" fmla="*/ 2016224 w 3096344"/>
              <a:gd name="connsiteY3" fmla="*/ 432048 h 1440160"/>
              <a:gd name="connsiteX4" fmla="*/ 2736304 w 3096344"/>
              <a:gd name="connsiteY4" fmla="*/ 0 h 1440160"/>
              <a:gd name="connsiteX5" fmla="*/ 3096344 w 3096344"/>
              <a:gd name="connsiteY5" fmla="*/ 1080120 h 1440160"/>
              <a:gd name="connsiteX6" fmla="*/ 2376264 w 3096344"/>
              <a:gd name="connsiteY6" fmla="*/ 1440160 h 1440160"/>
              <a:gd name="connsiteX7" fmla="*/ 1296144 w 3096344"/>
              <a:gd name="connsiteY7" fmla="*/ 1008112 h 1440160"/>
              <a:gd name="connsiteX8" fmla="*/ 576064 w 3096344"/>
              <a:gd name="connsiteY8" fmla="*/ 1440160 h 14401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96344" h="1440160">
                <a:moveTo>
                  <a:pt x="576064" y="1440160"/>
                </a:moveTo>
                <a:lnTo>
                  <a:pt x="0" y="288032"/>
                </a:lnTo>
                <a:lnTo>
                  <a:pt x="936104" y="0"/>
                </a:lnTo>
                <a:lnTo>
                  <a:pt x="2016224" y="432048"/>
                </a:lnTo>
                <a:lnTo>
                  <a:pt x="2736304" y="0"/>
                </a:lnTo>
                <a:lnTo>
                  <a:pt x="3096344" y="1080120"/>
                </a:lnTo>
                <a:lnTo>
                  <a:pt x="2376264" y="1440160"/>
                </a:lnTo>
                <a:lnTo>
                  <a:pt x="1296144" y="1008112"/>
                </a:lnTo>
                <a:lnTo>
                  <a:pt x="576064" y="1440160"/>
                </a:lnTo>
                <a:close/>
              </a:path>
            </a:pathLst>
          </a:cu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9" grpId="0" animBg="1"/>
      <p:bldP spid="10" grpId="0" animBg="1"/>
      <p:bldP spid="11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Pravidelný osmiúhelník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1148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Všechny strany jsou shodné.</a:t>
            </a:r>
          </a:p>
          <a:p>
            <a:r>
              <a:rPr lang="cs-CZ" dirty="0" smtClean="0"/>
              <a:t>Všechny úhly jsou shodné.</a:t>
            </a:r>
          </a:p>
          <a:p>
            <a:endParaRPr lang="cs-CZ" dirty="0"/>
          </a:p>
          <a:p>
            <a:r>
              <a:rPr lang="cs-CZ" dirty="0" smtClean="0"/>
              <a:t>Skládá se z osmi shodných </a:t>
            </a:r>
            <a:r>
              <a:rPr lang="cs-CZ" b="1" dirty="0" smtClean="0"/>
              <a:t>rovnoramenných</a:t>
            </a:r>
            <a:r>
              <a:rPr lang="cs-CZ" dirty="0" smtClean="0"/>
              <a:t> trojúhelníků.</a:t>
            </a:r>
          </a:p>
        </p:txBody>
      </p:sp>
      <p:sp>
        <p:nvSpPr>
          <p:cNvPr id="44" name="Osmiúhelník 43"/>
          <p:cNvSpPr/>
          <p:nvPr/>
        </p:nvSpPr>
        <p:spPr>
          <a:xfrm>
            <a:off x="4860032" y="1988840"/>
            <a:ext cx="3600000" cy="3600000"/>
          </a:xfrm>
          <a:prstGeom prst="octagon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4483006" y="4448725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635134" y="5517232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219310" y="5528845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8460432" y="4437112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427984" y="2852936"/>
            <a:ext cx="39305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H</a:t>
            </a:r>
            <a:endParaRPr lang="cs-CZ" sz="26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8460432" y="2852936"/>
            <a:ext cx="34817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E</a:t>
            </a:r>
            <a:endParaRPr lang="cs-CZ" sz="26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291318" y="1556792"/>
            <a:ext cx="3385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F</a:t>
            </a:r>
            <a:endParaRPr lang="cs-CZ" sz="26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707142" y="1556792"/>
            <a:ext cx="39466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G</a:t>
            </a:r>
            <a:endParaRPr lang="cs-CZ" sz="26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004048" y="4869160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7956376" y="4869160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516216" y="5456837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443058" y="3501008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8547514" y="3501008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5019122" y="2144469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7956376" y="2144469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6531290" y="1556792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61" name="Oblouk 60"/>
          <p:cNvSpPr/>
          <p:nvPr/>
        </p:nvSpPr>
        <p:spPr>
          <a:xfrm>
            <a:off x="5472200" y="5121288"/>
            <a:ext cx="900000" cy="900000"/>
          </a:xfrm>
          <a:prstGeom prst="arc">
            <a:avLst>
              <a:gd name="adj1" fmla="val 13489993"/>
              <a:gd name="adj2" fmla="val 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louk 61"/>
          <p:cNvSpPr/>
          <p:nvPr/>
        </p:nvSpPr>
        <p:spPr>
          <a:xfrm>
            <a:off x="6948264" y="5157192"/>
            <a:ext cx="900000" cy="900000"/>
          </a:xfrm>
          <a:prstGeom prst="arc">
            <a:avLst>
              <a:gd name="adj1" fmla="val 11039342"/>
              <a:gd name="adj2" fmla="val 1881772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louk 62"/>
          <p:cNvSpPr/>
          <p:nvPr/>
        </p:nvSpPr>
        <p:spPr>
          <a:xfrm>
            <a:off x="8028384" y="4113176"/>
            <a:ext cx="900000" cy="900000"/>
          </a:xfrm>
          <a:prstGeom prst="arc">
            <a:avLst>
              <a:gd name="adj1" fmla="val 8414044"/>
              <a:gd name="adj2" fmla="val 1606147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louk 63"/>
          <p:cNvSpPr/>
          <p:nvPr/>
        </p:nvSpPr>
        <p:spPr>
          <a:xfrm>
            <a:off x="8028384" y="2636912"/>
            <a:ext cx="900000" cy="900000"/>
          </a:xfrm>
          <a:prstGeom prst="arc">
            <a:avLst>
              <a:gd name="adj1" fmla="val 5730928"/>
              <a:gd name="adj2" fmla="val 1352551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louk 64"/>
          <p:cNvSpPr/>
          <p:nvPr/>
        </p:nvSpPr>
        <p:spPr>
          <a:xfrm>
            <a:off x="6984368" y="1556792"/>
            <a:ext cx="900000" cy="900000"/>
          </a:xfrm>
          <a:prstGeom prst="arc">
            <a:avLst>
              <a:gd name="adj1" fmla="val 2777102"/>
              <a:gd name="adj2" fmla="val 1095201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louk 65"/>
          <p:cNvSpPr/>
          <p:nvPr/>
        </p:nvSpPr>
        <p:spPr>
          <a:xfrm>
            <a:off x="5472200" y="1556792"/>
            <a:ext cx="900000" cy="900000"/>
          </a:xfrm>
          <a:prstGeom prst="arc">
            <a:avLst>
              <a:gd name="adj1" fmla="val 6074"/>
              <a:gd name="adj2" fmla="val 8176402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louk 66"/>
          <p:cNvSpPr/>
          <p:nvPr/>
        </p:nvSpPr>
        <p:spPr>
          <a:xfrm>
            <a:off x="4464088" y="2601008"/>
            <a:ext cx="900000" cy="900000"/>
          </a:xfrm>
          <a:prstGeom prst="arc">
            <a:avLst>
              <a:gd name="adj1" fmla="val 18560397"/>
              <a:gd name="adj2" fmla="val 590478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louk 67"/>
          <p:cNvSpPr/>
          <p:nvPr/>
        </p:nvSpPr>
        <p:spPr>
          <a:xfrm>
            <a:off x="4427984" y="4113176"/>
            <a:ext cx="900000" cy="900000"/>
          </a:xfrm>
          <a:prstGeom prst="arc">
            <a:avLst>
              <a:gd name="adj1" fmla="val 16038914"/>
              <a:gd name="adj2" fmla="val 246848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0" name="Přímá spojovací čára 69"/>
          <p:cNvCxnSpPr>
            <a:stCxn id="44" idx="5"/>
            <a:endCxn id="44" idx="1"/>
          </p:cNvCxnSpPr>
          <p:nvPr/>
        </p:nvCxnSpPr>
        <p:spPr>
          <a:xfrm>
            <a:off x="4860032" y="3043244"/>
            <a:ext cx="3600000" cy="14911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čára 72"/>
          <p:cNvCxnSpPr>
            <a:stCxn id="44" idx="4"/>
            <a:endCxn id="44" idx="0"/>
          </p:cNvCxnSpPr>
          <p:nvPr/>
        </p:nvCxnSpPr>
        <p:spPr>
          <a:xfrm flipV="1">
            <a:off x="4860032" y="3043244"/>
            <a:ext cx="3600000" cy="14911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čára 74"/>
          <p:cNvCxnSpPr>
            <a:stCxn id="44" idx="6"/>
            <a:endCxn id="44" idx="2"/>
          </p:cNvCxnSpPr>
          <p:nvPr/>
        </p:nvCxnSpPr>
        <p:spPr>
          <a:xfrm>
            <a:off x="5914436" y="1988840"/>
            <a:ext cx="1491192" cy="360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ovací čára 78"/>
          <p:cNvCxnSpPr>
            <a:stCxn id="44" idx="7"/>
            <a:endCxn id="44" idx="3"/>
          </p:cNvCxnSpPr>
          <p:nvPr/>
        </p:nvCxnSpPr>
        <p:spPr>
          <a:xfrm flipH="1">
            <a:off x="5914436" y="1988840"/>
            <a:ext cx="1491192" cy="360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TextovéPole 81"/>
          <p:cNvSpPr txBox="1"/>
          <p:nvPr/>
        </p:nvSpPr>
        <p:spPr>
          <a:xfrm>
            <a:off x="6516216" y="3224589"/>
            <a:ext cx="3385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6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3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3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5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0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2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3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6" dur="500" fill="hold"/>
                                        <p:tgtEl>
                                          <p:spTgt spid="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7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8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2" dur="5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3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8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Vnitřní úhly osmiúhelníku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1148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Každý vnitřní úhel má …….. .</a:t>
            </a:r>
          </a:p>
          <a:p>
            <a:endParaRPr lang="cs-CZ" dirty="0" smtClean="0"/>
          </a:p>
          <a:p>
            <a:r>
              <a:rPr lang="cs-CZ" dirty="0" smtClean="0"/>
              <a:t>Součet vnitřních úhlů je …….. .</a:t>
            </a:r>
          </a:p>
        </p:txBody>
      </p:sp>
      <p:sp>
        <p:nvSpPr>
          <p:cNvPr id="44" name="Osmiúhelník 43"/>
          <p:cNvSpPr/>
          <p:nvPr/>
        </p:nvSpPr>
        <p:spPr>
          <a:xfrm>
            <a:off x="4860032" y="1988840"/>
            <a:ext cx="3600000" cy="3600000"/>
          </a:xfrm>
          <a:prstGeom prst="octagon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4483006" y="4448725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635134" y="5517232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219310" y="5528845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8718654" y="4437112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427984" y="2852936"/>
            <a:ext cx="39305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H</a:t>
            </a:r>
            <a:endParaRPr lang="cs-CZ" sz="26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8515454" y="2852936"/>
            <a:ext cx="34817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E</a:t>
            </a:r>
            <a:endParaRPr lang="cs-CZ" sz="26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291318" y="1556792"/>
            <a:ext cx="3385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F</a:t>
            </a:r>
            <a:endParaRPr lang="cs-CZ" sz="26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707142" y="1556792"/>
            <a:ext cx="39466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G</a:t>
            </a:r>
            <a:endParaRPr lang="cs-CZ" sz="26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004048" y="4869160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7956376" y="4869160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516216" y="5456837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443058" y="3501008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8547514" y="3501008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5019122" y="2144469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7956376" y="2144469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6531290" y="1556792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61" name="Oblouk 60"/>
          <p:cNvSpPr/>
          <p:nvPr/>
        </p:nvSpPr>
        <p:spPr>
          <a:xfrm>
            <a:off x="5472200" y="5121288"/>
            <a:ext cx="900000" cy="900000"/>
          </a:xfrm>
          <a:prstGeom prst="arc">
            <a:avLst>
              <a:gd name="adj1" fmla="val 13489993"/>
              <a:gd name="adj2" fmla="val 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louk 61"/>
          <p:cNvSpPr/>
          <p:nvPr/>
        </p:nvSpPr>
        <p:spPr>
          <a:xfrm>
            <a:off x="6948264" y="5157192"/>
            <a:ext cx="900000" cy="900000"/>
          </a:xfrm>
          <a:prstGeom prst="arc">
            <a:avLst>
              <a:gd name="adj1" fmla="val 11039342"/>
              <a:gd name="adj2" fmla="val 1881772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louk 62"/>
          <p:cNvSpPr/>
          <p:nvPr/>
        </p:nvSpPr>
        <p:spPr>
          <a:xfrm>
            <a:off x="8028384" y="4113176"/>
            <a:ext cx="900000" cy="900000"/>
          </a:xfrm>
          <a:prstGeom prst="arc">
            <a:avLst>
              <a:gd name="adj1" fmla="val 8414044"/>
              <a:gd name="adj2" fmla="val 1606147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louk 63"/>
          <p:cNvSpPr/>
          <p:nvPr/>
        </p:nvSpPr>
        <p:spPr>
          <a:xfrm>
            <a:off x="8028384" y="2636912"/>
            <a:ext cx="900000" cy="900000"/>
          </a:xfrm>
          <a:prstGeom prst="arc">
            <a:avLst>
              <a:gd name="adj1" fmla="val 5730928"/>
              <a:gd name="adj2" fmla="val 1352551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louk 64"/>
          <p:cNvSpPr/>
          <p:nvPr/>
        </p:nvSpPr>
        <p:spPr>
          <a:xfrm>
            <a:off x="6984368" y="1556792"/>
            <a:ext cx="900000" cy="900000"/>
          </a:xfrm>
          <a:prstGeom prst="arc">
            <a:avLst>
              <a:gd name="adj1" fmla="val 2777102"/>
              <a:gd name="adj2" fmla="val 1095201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louk 65"/>
          <p:cNvSpPr/>
          <p:nvPr/>
        </p:nvSpPr>
        <p:spPr>
          <a:xfrm>
            <a:off x="5472200" y="1556792"/>
            <a:ext cx="900000" cy="900000"/>
          </a:xfrm>
          <a:prstGeom prst="arc">
            <a:avLst>
              <a:gd name="adj1" fmla="val 6074"/>
              <a:gd name="adj2" fmla="val 8176402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louk 66"/>
          <p:cNvSpPr/>
          <p:nvPr/>
        </p:nvSpPr>
        <p:spPr>
          <a:xfrm>
            <a:off x="4464088" y="2601008"/>
            <a:ext cx="900000" cy="900000"/>
          </a:xfrm>
          <a:prstGeom prst="arc">
            <a:avLst>
              <a:gd name="adj1" fmla="val 18560397"/>
              <a:gd name="adj2" fmla="val 590478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louk 67"/>
          <p:cNvSpPr/>
          <p:nvPr/>
        </p:nvSpPr>
        <p:spPr>
          <a:xfrm>
            <a:off x="4427984" y="4113176"/>
            <a:ext cx="900000" cy="900000"/>
          </a:xfrm>
          <a:prstGeom prst="arc">
            <a:avLst>
              <a:gd name="adj1" fmla="val 16038914"/>
              <a:gd name="adj2" fmla="val 246848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5" name="Přímá spojovací čára 74"/>
          <p:cNvCxnSpPr>
            <a:stCxn id="44" idx="6"/>
            <a:endCxn id="44" idx="2"/>
          </p:cNvCxnSpPr>
          <p:nvPr/>
        </p:nvCxnSpPr>
        <p:spPr>
          <a:xfrm>
            <a:off x="5914436" y="1988840"/>
            <a:ext cx="1491192" cy="360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ovací čára 78"/>
          <p:cNvCxnSpPr>
            <a:stCxn id="44" idx="7"/>
            <a:endCxn id="44" idx="3"/>
          </p:cNvCxnSpPr>
          <p:nvPr/>
        </p:nvCxnSpPr>
        <p:spPr>
          <a:xfrm flipH="1">
            <a:off x="5914436" y="1988840"/>
            <a:ext cx="1491192" cy="360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TextovéPole 81"/>
          <p:cNvSpPr txBox="1"/>
          <p:nvPr/>
        </p:nvSpPr>
        <p:spPr>
          <a:xfrm>
            <a:off x="6516216" y="3224589"/>
            <a:ext cx="3385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</a:t>
            </a:r>
            <a:endParaRPr lang="cs-CZ" sz="2600" dirty="0"/>
          </a:p>
        </p:txBody>
      </p:sp>
      <p:sp>
        <p:nvSpPr>
          <p:cNvPr id="34" name="Oblouk 33"/>
          <p:cNvSpPr/>
          <p:nvPr/>
        </p:nvSpPr>
        <p:spPr>
          <a:xfrm>
            <a:off x="6228184" y="3537112"/>
            <a:ext cx="900000" cy="900000"/>
          </a:xfrm>
          <a:prstGeom prst="arc">
            <a:avLst>
              <a:gd name="adj1" fmla="val 3556678"/>
              <a:gd name="adj2" fmla="val 7423496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6512180" y="4067780"/>
            <a:ext cx="292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6414270" y="4077072"/>
            <a:ext cx="46198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45°</a:t>
            </a:r>
            <a:endParaRPr lang="cs-CZ" sz="1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020272" y="5229200"/>
            <a:ext cx="292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6012160" y="5229200"/>
            <a:ext cx="292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6732240" y="5949280"/>
            <a:ext cx="7889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67°30‘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871233" y="5949280"/>
            <a:ext cx="7889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67°30‘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788024" y="4283804"/>
            <a:ext cx="6142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135°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827584" y="2060848"/>
            <a:ext cx="801823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135°</a:t>
            </a:r>
            <a:endParaRPr lang="cs-CZ" sz="26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1187624" y="3728645"/>
            <a:ext cx="970137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1080°</a:t>
            </a:r>
            <a:endParaRPr lang="cs-CZ" sz="2600" dirty="0"/>
          </a:p>
        </p:txBody>
      </p:sp>
      <p:cxnSp>
        <p:nvCxnSpPr>
          <p:cNvPr id="71" name="Přímá spojovací šipka 70"/>
          <p:cNvCxnSpPr>
            <a:stCxn id="40" idx="0"/>
          </p:cNvCxnSpPr>
          <p:nvPr/>
        </p:nvCxnSpPr>
        <p:spPr>
          <a:xfrm flipH="1" flipV="1">
            <a:off x="6156177" y="5445224"/>
            <a:ext cx="109556" cy="504056"/>
          </a:xfrm>
          <a:prstGeom prst="straightConnector1">
            <a:avLst/>
          </a:prstGeom>
          <a:ln w="571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ovací šipka 75"/>
          <p:cNvCxnSpPr/>
          <p:nvPr/>
        </p:nvCxnSpPr>
        <p:spPr>
          <a:xfrm flipV="1">
            <a:off x="7057820" y="5445224"/>
            <a:ext cx="106468" cy="504056"/>
          </a:xfrm>
          <a:prstGeom prst="straightConnector1">
            <a:avLst/>
          </a:prstGeom>
          <a:ln w="57150">
            <a:solidFill>
              <a:srgbClr val="00B0F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8" name="TextovéPole 77"/>
          <p:cNvSpPr txBox="1"/>
          <p:nvPr/>
        </p:nvSpPr>
        <p:spPr>
          <a:xfrm>
            <a:off x="4928004" y="4283804"/>
            <a:ext cx="292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?</a:t>
            </a:r>
            <a:endParaRPr lang="cs-CZ" dirty="0"/>
          </a:p>
        </p:txBody>
      </p:sp>
      <p:cxnSp>
        <p:nvCxnSpPr>
          <p:cNvPr id="81" name="Přímá spojovací čára 80"/>
          <p:cNvCxnSpPr>
            <a:stCxn id="44" idx="4"/>
            <a:endCxn id="44" idx="0"/>
          </p:cNvCxnSpPr>
          <p:nvPr/>
        </p:nvCxnSpPr>
        <p:spPr>
          <a:xfrm flipV="1">
            <a:off x="4860032" y="3043244"/>
            <a:ext cx="3600000" cy="14911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ovací čára 86"/>
          <p:cNvCxnSpPr>
            <a:stCxn id="44" idx="5"/>
            <a:endCxn id="44" idx="1"/>
          </p:cNvCxnSpPr>
          <p:nvPr/>
        </p:nvCxnSpPr>
        <p:spPr>
          <a:xfrm>
            <a:off x="4860032" y="3043244"/>
            <a:ext cx="3600000" cy="14911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9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5" grpId="0"/>
      <p:bldP spid="35" grpId="1"/>
      <p:bldP spid="36" grpId="0"/>
      <p:bldP spid="37" grpId="0"/>
      <p:bldP spid="37" grpId="1"/>
      <p:bldP spid="38" grpId="0"/>
      <p:bldP spid="38" grpId="1"/>
      <p:bldP spid="39" grpId="0"/>
      <p:bldP spid="40" grpId="0"/>
      <p:bldP spid="41" grpId="0"/>
      <p:bldP spid="42" grpId="0"/>
      <p:bldP spid="43" grpId="0"/>
      <p:bldP spid="78" grpId="0"/>
      <p:bldP spid="78" grpId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Kružnice opsaná osmiúhelníku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1148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k(S; r) – kružnice opsaná pravidelného osmiúhelníku</a:t>
            </a:r>
          </a:p>
          <a:p>
            <a:r>
              <a:rPr lang="cs-CZ" dirty="0" smtClean="0"/>
              <a:t>r – poloměr kružnice opsané</a:t>
            </a:r>
          </a:p>
          <a:p>
            <a:r>
              <a:rPr lang="cs-CZ" dirty="0" smtClean="0"/>
              <a:t>a – délka strany osmiúhelníku</a:t>
            </a:r>
          </a:p>
        </p:txBody>
      </p:sp>
      <p:sp>
        <p:nvSpPr>
          <p:cNvPr id="44" name="Osmiúhelník 43"/>
          <p:cNvSpPr/>
          <p:nvPr/>
        </p:nvSpPr>
        <p:spPr>
          <a:xfrm>
            <a:off x="4860032" y="1988840"/>
            <a:ext cx="3600000" cy="3600000"/>
          </a:xfrm>
          <a:prstGeom prst="octagon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TextovéPole 44"/>
          <p:cNvSpPr txBox="1"/>
          <p:nvPr/>
        </p:nvSpPr>
        <p:spPr>
          <a:xfrm>
            <a:off x="4483006" y="4448725"/>
            <a:ext cx="37702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5635134" y="5517232"/>
            <a:ext cx="36580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7219310" y="5528845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8718654" y="4437112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4427984" y="2852936"/>
            <a:ext cx="39305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H</a:t>
            </a:r>
            <a:endParaRPr lang="cs-CZ" sz="26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8515454" y="2852936"/>
            <a:ext cx="34817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E</a:t>
            </a:r>
            <a:endParaRPr lang="cs-CZ" sz="26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7291318" y="1556792"/>
            <a:ext cx="3385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F</a:t>
            </a:r>
            <a:endParaRPr lang="cs-CZ" sz="26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707142" y="1556792"/>
            <a:ext cx="39466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G</a:t>
            </a:r>
            <a:endParaRPr lang="cs-CZ" sz="26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307154" y="4653136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7611410" y="4653136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6516216" y="5157192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4803098" y="3501008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8172400" y="3501008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5307154" y="2348880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7668344" y="2360493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6531290" y="1856437"/>
            <a:ext cx="34496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61" name="Oblouk 60"/>
          <p:cNvSpPr/>
          <p:nvPr/>
        </p:nvSpPr>
        <p:spPr>
          <a:xfrm>
            <a:off x="5472200" y="5121288"/>
            <a:ext cx="900000" cy="900000"/>
          </a:xfrm>
          <a:prstGeom prst="arc">
            <a:avLst>
              <a:gd name="adj1" fmla="val 13489993"/>
              <a:gd name="adj2" fmla="val 0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louk 61"/>
          <p:cNvSpPr/>
          <p:nvPr/>
        </p:nvSpPr>
        <p:spPr>
          <a:xfrm>
            <a:off x="6948264" y="5157192"/>
            <a:ext cx="900000" cy="900000"/>
          </a:xfrm>
          <a:prstGeom prst="arc">
            <a:avLst>
              <a:gd name="adj1" fmla="val 11039342"/>
              <a:gd name="adj2" fmla="val 1881772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louk 62"/>
          <p:cNvSpPr/>
          <p:nvPr/>
        </p:nvSpPr>
        <p:spPr>
          <a:xfrm>
            <a:off x="8028384" y="4113176"/>
            <a:ext cx="900000" cy="900000"/>
          </a:xfrm>
          <a:prstGeom prst="arc">
            <a:avLst>
              <a:gd name="adj1" fmla="val 8414044"/>
              <a:gd name="adj2" fmla="val 16061473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louk 63"/>
          <p:cNvSpPr/>
          <p:nvPr/>
        </p:nvSpPr>
        <p:spPr>
          <a:xfrm>
            <a:off x="8028384" y="2636912"/>
            <a:ext cx="900000" cy="900000"/>
          </a:xfrm>
          <a:prstGeom prst="arc">
            <a:avLst>
              <a:gd name="adj1" fmla="val 5730928"/>
              <a:gd name="adj2" fmla="val 1352551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louk 64"/>
          <p:cNvSpPr/>
          <p:nvPr/>
        </p:nvSpPr>
        <p:spPr>
          <a:xfrm>
            <a:off x="6984368" y="1556792"/>
            <a:ext cx="900000" cy="900000"/>
          </a:xfrm>
          <a:prstGeom prst="arc">
            <a:avLst>
              <a:gd name="adj1" fmla="val 2777102"/>
              <a:gd name="adj2" fmla="val 10952018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louk 65"/>
          <p:cNvSpPr/>
          <p:nvPr/>
        </p:nvSpPr>
        <p:spPr>
          <a:xfrm>
            <a:off x="5472200" y="1556792"/>
            <a:ext cx="900000" cy="900000"/>
          </a:xfrm>
          <a:prstGeom prst="arc">
            <a:avLst>
              <a:gd name="adj1" fmla="val 6074"/>
              <a:gd name="adj2" fmla="val 8176402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louk 66"/>
          <p:cNvSpPr/>
          <p:nvPr/>
        </p:nvSpPr>
        <p:spPr>
          <a:xfrm>
            <a:off x="4464088" y="2601008"/>
            <a:ext cx="900000" cy="900000"/>
          </a:xfrm>
          <a:prstGeom prst="arc">
            <a:avLst>
              <a:gd name="adj1" fmla="val 18560397"/>
              <a:gd name="adj2" fmla="val 590478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louk 67"/>
          <p:cNvSpPr/>
          <p:nvPr/>
        </p:nvSpPr>
        <p:spPr>
          <a:xfrm>
            <a:off x="4427984" y="4113176"/>
            <a:ext cx="900000" cy="900000"/>
          </a:xfrm>
          <a:prstGeom prst="arc">
            <a:avLst>
              <a:gd name="adj1" fmla="val 16038914"/>
              <a:gd name="adj2" fmla="val 246848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0" name="Přímá spojovací čára 69"/>
          <p:cNvCxnSpPr>
            <a:stCxn id="44" idx="5"/>
            <a:endCxn id="44" idx="1"/>
          </p:cNvCxnSpPr>
          <p:nvPr/>
        </p:nvCxnSpPr>
        <p:spPr>
          <a:xfrm>
            <a:off x="4860032" y="3043244"/>
            <a:ext cx="3600000" cy="14911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Přímá spojovací čára 72"/>
          <p:cNvCxnSpPr>
            <a:stCxn id="44" idx="4"/>
            <a:endCxn id="44" idx="0"/>
          </p:cNvCxnSpPr>
          <p:nvPr/>
        </p:nvCxnSpPr>
        <p:spPr>
          <a:xfrm flipV="1">
            <a:off x="4860032" y="3043244"/>
            <a:ext cx="3600000" cy="149119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Přímá spojovací čára 74"/>
          <p:cNvCxnSpPr>
            <a:stCxn id="44" idx="6"/>
            <a:endCxn id="44" idx="2"/>
          </p:cNvCxnSpPr>
          <p:nvPr/>
        </p:nvCxnSpPr>
        <p:spPr>
          <a:xfrm>
            <a:off x="5914436" y="1988840"/>
            <a:ext cx="1491192" cy="360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ovací čára 78"/>
          <p:cNvCxnSpPr>
            <a:stCxn id="44" idx="7"/>
            <a:endCxn id="44" idx="3"/>
          </p:cNvCxnSpPr>
          <p:nvPr/>
        </p:nvCxnSpPr>
        <p:spPr>
          <a:xfrm flipH="1">
            <a:off x="5914436" y="1988840"/>
            <a:ext cx="1491192" cy="3600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TextovéPole 81"/>
          <p:cNvSpPr txBox="1"/>
          <p:nvPr/>
        </p:nvSpPr>
        <p:spPr>
          <a:xfrm>
            <a:off x="6516216" y="3224589"/>
            <a:ext cx="3385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</a:t>
            </a:r>
            <a:endParaRPr lang="cs-CZ" sz="2600" dirty="0"/>
          </a:p>
        </p:txBody>
      </p:sp>
      <p:sp>
        <p:nvSpPr>
          <p:cNvPr id="34" name="Elipsa 33"/>
          <p:cNvSpPr/>
          <p:nvPr/>
        </p:nvSpPr>
        <p:spPr>
          <a:xfrm>
            <a:off x="4716016" y="1845256"/>
            <a:ext cx="3924000" cy="3924000"/>
          </a:xfrm>
          <a:prstGeom prst="ellipse">
            <a:avLst/>
          </a:prstGeom>
          <a:noFill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7510674" y="3800653"/>
            <a:ext cx="30168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r</a:t>
            </a:r>
            <a:endParaRPr lang="cs-CZ" sz="26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380312" y="3008565"/>
            <a:ext cx="30168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r</a:t>
            </a:r>
            <a:endParaRPr lang="cs-CZ" sz="26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6804248" y="2576517"/>
            <a:ext cx="30168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r</a:t>
            </a:r>
            <a:endParaRPr lang="cs-CZ" sz="26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998506" y="2636912"/>
            <a:ext cx="30168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r</a:t>
            </a:r>
            <a:endParaRPr lang="cs-CZ" sz="2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580112" y="3284984"/>
            <a:ext cx="30168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r</a:t>
            </a:r>
            <a:endParaRPr lang="cs-CZ" sz="2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710474" y="4005064"/>
            <a:ext cx="30168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r</a:t>
            </a:r>
            <a:endParaRPr lang="cs-CZ" sz="26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228184" y="4509120"/>
            <a:ext cx="30168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r</a:t>
            </a:r>
            <a:endParaRPr lang="cs-CZ" sz="26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078626" y="4376717"/>
            <a:ext cx="30168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r</a:t>
            </a:r>
            <a:endParaRPr lang="cs-CZ" sz="26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8187474" y="2216477"/>
            <a:ext cx="33695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k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1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6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3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/>
      <p:bldP spid="54" grpId="0"/>
      <p:bldP spid="55" grpId="0"/>
      <p:bldP spid="56" grpId="0"/>
      <p:bldP spid="57" grpId="0"/>
      <p:bldP spid="58" grpId="0"/>
      <p:bldP spid="59" grpId="0"/>
      <p:bldP spid="60" grpId="0"/>
      <p:bldP spid="34" grpId="0" animBg="1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6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Konstrukce pravidelného osmiúhelníku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2195736" y="1629320"/>
            <a:ext cx="4680000" cy="4680000"/>
          </a:xfrm>
          <a:prstGeom prst="ellipse">
            <a:avLst/>
          </a:prstGeom>
          <a:noFill/>
          <a:ln w="9525"/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499992" y="4016677"/>
            <a:ext cx="3385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S</a:t>
            </a:r>
            <a:endParaRPr lang="cs-CZ" sz="2600" dirty="0"/>
          </a:p>
        </p:txBody>
      </p:sp>
      <p:cxnSp>
        <p:nvCxnSpPr>
          <p:cNvPr id="19" name="Přímá spojovací čára 18"/>
          <p:cNvCxnSpPr>
            <a:stCxn id="31" idx="2"/>
            <a:endCxn id="31" idx="6"/>
          </p:cNvCxnSpPr>
          <p:nvPr/>
        </p:nvCxnSpPr>
        <p:spPr>
          <a:xfrm>
            <a:off x="1764304" y="3969368"/>
            <a:ext cx="554400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1890718" y="3861048"/>
            <a:ext cx="37702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A</a:t>
            </a:r>
            <a:endParaRPr lang="cs-CZ" sz="26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699792" y="5589240"/>
            <a:ext cx="36580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/>
              <a:t>B</a:t>
            </a:r>
            <a:endParaRPr lang="cs-CZ" sz="26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497432" y="6248925"/>
            <a:ext cx="36260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C</a:t>
            </a:r>
            <a:endParaRPr lang="cs-CZ" sz="26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228184" y="5373216"/>
            <a:ext cx="38985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D</a:t>
            </a:r>
            <a:endParaRPr lang="cs-CZ" sz="26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816116" y="3861048"/>
            <a:ext cx="348172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E</a:t>
            </a:r>
            <a:endParaRPr lang="cs-CZ" sz="26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033646" y="1856437"/>
            <a:ext cx="338554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F</a:t>
            </a:r>
            <a:endParaRPr lang="cs-CZ" sz="2600" dirty="0"/>
          </a:p>
        </p:txBody>
      </p:sp>
      <p:sp>
        <p:nvSpPr>
          <p:cNvPr id="31" name="Elipsa 30"/>
          <p:cNvSpPr/>
          <p:nvPr/>
        </p:nvSpPr>
        <p:spPr>
          <a:xfrm>
            <a:off x="1764304" y="1197368"/>
            <a:ext cx="5544000" cy="5544000"/>
          </a:xfrm>
          <a:prstGeom prst="ellipse">
            <a:avLst/>
          </a:prstGeom>
          <a:noFill/>
          <a:ln w="9525">
            <a:noFill/>
          </a:ln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3" name="Přímá spojovací čára 32"/>
          <p:cNvCxnSpPr>
            <a:stCxn id="31" idx="3"/>
          </p:cNvCxnSpPr>
          <p:nvPr/>
        </p:nvCxnSpPr>
        <p:spPr>
          <a:xfrm flipV="1">
            <a:off x="2576205" y="1196752"/>
            <a:ext cx="4732099" cy="4732717"/>
          </a:xfrm>
          <a:prstGeom prst="line">
            <a:avLst/>
          </a:prstGeom>
          <a:ln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>
            <a:stCxn id="31" idx="0"/>
            <a:endCxn id="31" idx="4"/>
          </p:cNvCxnSpPr>
          <p:nvPr/>
        </p:nvCxnSpPr>
        <p:spPr>
          <a:xfrm>
            <a:off x="4536304" y="1197368"/>
            <a:ext cx="0" cy="5544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>
            <a:endCxn id="31" idx="5"/>
          </p:cNvCxnSpPr>
          <p:nvPr/>
        </p:nvCxnSpPr>
        <p:spPr>
          <a:xfrm>
            <a:off x="1835696" y="1268760"/>
            <a:ext cx="4660707" cy="4660709"/>
          </a:xfrm>
          <a:prstGeom prst="line">
            <a:avLst/>
          </a:prstGeom>
          <a:ln>
            <a:solidFill>
              <a:schemeClr val="tx1"/>
            </a:solidFill>
            <a:prstDash val="dash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8" name="Volný tvar 47"/>
          <p:cNvSpPr/>
          <p:nvPr/>
        </p:nvSpPr>
        <p:spPr>
          <a:xfrm>
            <a:off x="4436269" y="3971925"/>
            <a:ext cx="185737" cy="0"/>
          </a:xfrm>
          <a:custGeom>
            <a:avLst/>
            <a:gdLst>
              <a:gd name="connsiteX0" fmla="*/ 0 w 185737"/>
              <a:gd name="connsiteY0" fmla="*/ 0 h 0"/>
              <a:gd name="connsiteX1" fmla="*/ 185737 w 185737"/>
              <a:gd name="connsiteY1" fmla="*/ 0 h 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85737">
                <a:moveTo>
                  <a:pt x="0" y="0"/>
                </a:moveTo>
                <a:lnTo>
                  <a:pt x="185737" y="0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TextovéPole 53"/>
          <p:cNvSpPr txBox="1"/>
          <p:nvPr/>
        </p:nvSpPr>
        <p:spPr>
          <a:xfrm>
            <a:off x="4177340" y="1208365"/>
            <a:ext cx="394660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G</a:t>
            </a:r>
            <a:endParaRPr lang="cs-CZ" sz="26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2450752" y="2072461"/>
            <a:ext cx="393056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600" dirty="0" smtClean="0"/>
              <a:t>H</a:t>
            </a:r>
            <a:endParaRPr lang="cs-CZ" sz="2600" dirty="0"/>
          </a:p>
        </p:txBody>
      </p:sp>
      <p:sp>
        <p:nvSpPr>
          <p:cNvPr id="56" name="Oblouk 55"/>
          <p:cNvSpPr/>
          <p:nvPr/>
        </p:nvSpPr>
        <p:spPr>
          <a:xfrm>
            <a:off x="2195736" y="-530920"/>
            <a:ext cx="4680000" cy="4680000"/>
          </a:xfrm>
          <a:prstGeom prst="arc">
            <a:avLst>
              <a:gd name="adj1" fmla="val 20496730"/>
              <a:gd name="adj2" fmla="val 306787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louk 56"/>
          <p:cNvSpPr/>
          <p:nvPr/>
        </p:nvSpPr>
        <p:spPr>
          <a:xfrm>
            <a:off x="4572000" y="1628800"/>
            <a:ext cx="4680000" cy="4680000"/>
          </a:xfrm>
          <a:prstGeom prst="arc">
            <a:avLst>
              <a:gd name="adj1" fmla="val 15393371"/>
              <a:gd name="adj2" fmla="val 1697140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louk 57"/>
          <p:cNvSpPr/>
          <p:nvPr/>
        </p:nvSpPr>
        <p:spPr>
          <a:xfrm>
            <a:off x="36016" y="1628800"/>
            <a:ext cx="4680000" cy="4680000"/>
          </a:xfrm>
          <a:prstGeom prst="arc">
            <a:avLst>
              <a:gd name="adj1" fmla="val 15393371"/>
              <a:gd name="adj2" fmla="val 16971404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louk 58"/>
          <p:cNvSpPr/>
          <p:nvPr/>
        </p:nvSpPr>
        <p:spPr>
          <a:xfrm>
            <a:off x="2195736" y="-459432"/>
            <a:ext cx="4680000" cy="4680000"/>
          </a:xfrm>
          <a:prstGeom prst="arc">
            <a:avLst>
              <a:gd name="adj1" fmla="val 10498856"/>
              <a:gd name="adj2" fmla="val 11913239"/>
            </a:avLst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4" name="Přímá spojovací čára 63"/>
          <p:cNvCxnSpPr>
            <a:stCxn id="4" idx="1"/>
            <a:endCxn id="4" idx="0"/>
          </p:cNvCxnSpPr>
          <p:nvPr/>
        </p:nvCxnSpPr>
        <p:spPr>
          <a:xfrm flipV="1">
            <a:off x="2881107" y="1629320"/>
            <a:ext cx="1654629" cy="68537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ovací čára 64"/>
          <p:cNvCxnSpPr>
            <a:stCxn id="4" idx="7"/>
            <a:endCxn id="4" idx="0"/>
          </p:cNvCxnSpPr>
          <p:nvPr/>
        </p:nvCxnSpPr>
        <p:spPr>
          <a:xfrm flipH="1" flipV="1">
            <a:off x="4535736" y="1629320"/>
            <a:ext cx="1654629" cy="68537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ovací čára 67"/>
          <p:cNvCxnSpPr>
            <a:stCxn id="4" idx="6"/>
            <a:endCxn id="4" idx="7"/>
          </p:cNvCxnSpPr>
          <p:nvPr/>
        </p:nvCxnSpPr>
        <p:spPr>
          <a:xfrm flipH="1" flipV="1">
            <a:off x="6190365" y="2314690"/>
            <a:ext cx="685371" cy="165463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Přímá spojovací čára 70"/>
          <p:cNvCxnSpPr>
            <a:stCxn id="4" idx="5"/>
            <a:endCxn id="4" idx="6"/>
          </p:cNvCxnSpPr>
          <p:nvPr/>
        </p:nvCxnSpPr>
        <p:spPr>
          <a:xfrm flipV="1">
            <a:off x="6190365" y="3969320"/>
            <a:ext cx="685371" cy="165463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Přímá spojovací čára 73"/>
          <p:cNvCxnSpPr>
            <a:stCxn id="4" idx="4"/>
            <a:endCxn id="4" idx="5"/>
          </p:cNvCxnSpPr>
          <p:nvPr/>
        </p:nvCxnSpPr>
        <p:spPr>
          <a:xfrm flipV="1">
            <a:off x="4535736" y="5623950"/>
            <a:ext cx="1654629" cy="68537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ovací čára 76"/>
          <p:cNvCxnSpPr>
            <a:stCxn id="4" idx="3"/>
            <a:endCxn id="4" idx="4"/>
          </p:cNvCxnSpPr>
          <p:nvPr/>
        </p:nvCxnSpPr>
        <p:spPr>
          <a:xfrm>
            <a:off x="2881107" y="5623950"/>
            <a:ext cx="1654629" cy="68537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ovací čára 79"/>
          <p:cNvCxnSpPr>
            <a:stCxn id="4" idx="3"/>
            <a:endCxn id="4" idx="2"/>
          </p:cNvCxnSpPr>
          <p:nvPr/>
        </p:nvCxnSpPr>
        <p:spPr>
          <a:xfrm flipH="1" flipV="1">
            <a:off x="2195736" y="3969320"/>
            <a:ext cx="685371" cy="165463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ovací čára 84"/>
          <p:cNvCxnSpPr>
            <a:stCxn id="4" idx="2"/>
            <a:endCxn id="4" idx="1"/>
          </p:cNvCxnSpPr>
          <p:nvPr/>
        </p:nvCxnSpPr>
        <p:spPr>
          <a:xfrm flipV="1">
            <a:off x="2195736" y="2314690"/>
            <a:ext cx="685371" cy="165463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6" name="Volný tvar 95"/>
          <p:cNvSpPr/>
          <p:nvPr/>
        </p:nvSpPr>
        <p:spPr>
          <a:xfrm>
            <a:off x="4536281" y="3900488"/>
            <a:ext cx="0" cy="154781"/>
          </a:xfrm>
          <a:custGeom>
            <a:avLst/>
            <a:gdLst>
              <a:gd name="connsiteX0" fmla="*/ 0 w 0"/>
              <a:gd name="connsiteY0" fmla="*/ 0 h 154781"/>
              <a:gd name="connsiteX1" fmla="*/ 0 w 0"/>
              <a:gd name="connsiteY1" fmla="*/ 154781 h 15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h="154781">
                <a:moveTo>
                  <a:pt x="0" y="0"/>
                </a:moveTo>
                <a:lnTo>
                  <a:pt x="0" y="154781"/>
                </a:lnTo>
              </a:path>
            </a:pathLst>
          </a:cu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500"/>
                            </p:stCondLst>
                            <p:childTnLst>
                              <p:par>
                                <p:cTn id="73" presetID="53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1500"/>
                            </p:stCondLst>
                            <p:childTnLst>
                              <p:par>
                                <p:cTn id="79" presetID="53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500"/>
                            </p:stCondLst>
                            <p:childTnLst>
                              <p:par>
                                <p:cTn id="85" presetID="53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3500"/>
                            </p:stCondLst>
                            <p:childTnLst>
                              <p:par>
                                <p:cTn id="91" presetID="53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4500"/>
                            </p:stCondLst>
                            <p:childTnLst>
                              <p:par>
                                <p:cTn id="97" presetID="53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5500"/>
                            </p:stCondLst>
                            <p:childTnLst>
                              <p:par>
                                <p:cTn id="103" presetID="53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6500"/>
                            </p:stCondLst>
                            <p:childTnLst>
                              <p:par>
                                <p:cTn id="109" presetID="53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3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8" dur="5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9" fill="hold">
                            <p:stCondLst>
                              <p:cond delay="500"/>
                            </p:stCondLst>
                            <p:childTnLst>
                              <p:par>
                                <p:cTn id="120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2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1500"/>
                            </p:stCondLst>
                            <p:childTnLst>
                              <p:par>
                                <p:cTn id="124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6" dur="5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2500"/>
                            </p:stCondLst>
                            <p:childTnLst>
                              <p:par>
                                <p:cTn id="128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0" dur="5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1" fill="hold">
                            <p:stCondLst>
                              <p:cond delay="3500"/>
                            </p:stCondLst>
                            <p:childTnLst>
                              <p:par>
                                <p:cTn id="132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4" dur="5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4500"/>
                            </p:stCondLst>
                            <p:childTnLst>
                              <p:par>
                                <p:cTn id="136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8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5500"/>
                            </p:stCondLst>
                            <p:childTnLst>
                              <p:par>
                                <p:cTn id="140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6500"/>
                            </p:stCondLst>
                            <p:childTnLst>
                              <p:par>
                                <p:cTn id="144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6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7" grpId="0"/>
      <p:bldP spid="37" grpId="0"/>
      <p:bldP spid="38" grpId="0"/>
      <p:bldP spid="39" grpId="0"/>
      <p:bldP spid="40" grpId="0"/>
      <p:bldP spid="41" grpId="0"/>
      <p:bldP spid="42" grpId="0"/>
      <p:bldP spid="48" grpId="0" animBg="1"/>
      <p:bldP spid="54" grpId="0"/>
      <p:bldP spid="55" grpId="0"/>
      <p:bldP spid="56" grpId="0" animBg="1"/>
      <p:bldP spid="57" grpId="0" animBg="1"/>
      <p:bldP spid="58" grpId="0" animBg="1"/>
      <p:bldP spid="59" grpId="0" animBg="1"/>
      <p:bldP spid="9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arenR"/>
            </a:pPr>
            <a:r>
              <a:rPr lang="cs-CZ" dirty="0" smtClean="0"/>
              <a:t>Narýsuj pravidelný osmiúhelník, jehož kružnice opsaná má poloměr 5 cm.</a:t>
            </a:r>
          </a:p>
          <a:p>
            <a:pPr marL="514350" indent="-514350">
              <a:buFont typeface="Arial" pitchFamily="34" charset="0"/>
              <a:buAutoNum type="arabicParenR"/>
            </a:pPr>
            <a:r>
              <a:rPr lang="cs-CZ" dirty="0" smtClean="0"/>
              <a:t>Narýsuj pravidelný osmiúhelník, jehož kružnice opsaná má poloměr 37 mm.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385</Words>
  <Application>Microsoft Office PowerPoint</Application>
  <PresentationFormat>Předvádění na obrazovce (4:3)</PresentationFormat>
  <Paragraphs>134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sady Office</vt:lpstr>
      <vt:lpstr>1_Motiv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Pravidelný osmiúhelník</vt:lpstr>
      <vt:lpstr>Osmiúhelník</vt:lpstr>
      <vt:lpstr>Pravidelný osmiúhelník</vt:lpstr>
      <vt:lpstr>Vnitřní úhly osmiúhelníku</vt:lpstr>
      <vt:lpstr>Kružnice opsaná osmiúhelníku</vt:lpstr>
      <vt:lpstr>Konstrukce pravidelného osmiúhelníku</vt:lpstr>
      <vt:lpstr>Úkoly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Pravidelný šestiúhleník</dc:title>
  <dc:creator>Roman</dc:creator>
  <cp:lastModifiedBy>Roman Marshner</cp:lastModifiedBy>
  <cp:revision>25</cp:revision>
  <dcterms:created xsi:type="dcterms:W3CDTF">2012-06-13T16:03:57Z</dcterms:created>
  <dcterms:modified xsi:type="dcterms:W3CDTF">2012-06-20T11:19:27Z</dcterms:modified>
</cp:coreProperties>
</file>