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1" r:id="rId1"/>
  </p:sldMasterIdLst>
  <p:sldIdLst>
    <p:sldId id="262" r:id="rId2"/>
    <p:sldId id="256" r:id="rId3"/>
    <p:sldId id="258" r:id="rId4"/>
    <p:sldId id="259" r:id="rId5"/>
    <p:sldId id="260" r:id="rId6"/>
    <p:sldId id="257" r:id="rId7"/>
    <p:sldId id="261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1406020"/>
            <a:ext cx="6172199" cy="2251579"/>
          </a:xfrm>
        </p:spPr>
        <p:txBody>
          <a:bodyPr lIns="0" rIns="0" anchor="t">
            <a:noAutofit/>
          </a:bodyPr>
          <a:lstStyle>
            <a:lvl1pPr>
              <a:defRPr sz="6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3905864"/>
            <a:ext cx="6172200" cy="1123336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531FC-1C44-4FDE-B241-B7CD371F1EB5}" type="datetimeFigureOut">
              <a:rPr lang="cs-CZ" smtClean="0"/>
              <a:t>11.6.2012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226A43E-6251-4CEB-93DA-B4685DBA6513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3456432" y="1545336"/>
            <a:ext cx="4224528" cy="3886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7B9531FC-1C44-4FDE-B241-B7CD371F1EB5}" type="datetimeFigureOut">
              <a:rPr lang="cs-CZ" smtClean="0"/>
              <a:t>11.6.2012</a:t>
            </a:fld>
            <a:endParaRPr lang="cs-CZ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7226A43E-6251-4CEB-93DA-B4685DBA6513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9848" y="1472184"/>
            <a:ext cx="6172200" cy="2130552"/>
          </a:xfrm>
        </p:spPr>
        <p:txBody>
          <a:bodyPr anchor="t">
            <a:noAutofit/>
          </a:bodyPr>
          <a:lstStyle>
            <a:lvl1pPr algn="l">
              <a:defRPr sz="4800" b="1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3886200"/>
            <a:ext cx="6172200" cy="914400"/>
          </a:xfrm>
        </p:spPr>
        <p:txBody>
          <a:bodyPr anchor="t">
            <a:normAutofit/>
          </a:bodyPr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531FC-1C44-4FDE-B241-B7CD371F1EB5}" type="datetimeFigureOut">
              <a:rPr lang="cs-CZ" smtClean="0"/>
              <a:t>11.6.2012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226A43E-6251-4CEB-93DA-B4685DBA6513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9600"/>
            <a:ext cx="3616325" cy="10668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486998" y="1915859"/>
            <a:ext cx="3646966" cy="2881426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6754" y="1915881"/>
            <a:ext cx="3639311" cy="288139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531FC-1C44-4FDE-B241-B7CD371F1EB5}" type="datetimeFigureOut">
              <a:rPr lang="cs-CZ" smtClean="0"/>
              <a:t>11.6.2012</a:t>
            </a:fld>
            <a:endParaRPr lang="cs-CZ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226A43E-6251-4CEB-93DA-B4685DBA6513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>
          <a:xfrm>
            <a:off x="493776" y="6356350"/>
            <a:ext cx="5102352" cy="365125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9600"/>
            <a:ext cx="3615734" cy="1066799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1" y="1916113"/>
            <a:ext cx="3638550" cy="646112"/>
          </a:xfrm>
        </p:spPr>
        <p:txBody>
          <a:bodyPr anchor="t">
            <a:normAutofit/>
          </a:bodyPr>
          <a:lstStyle>
            <a:lvl1pPr marL="0" indent="0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860676"/>
            <a:ext cx="3638550" cy="288289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92625" y="1916113"/>
            <a:ext cx="3660775" cy="646112"/>
          </a:xfrm>
        </p:spPr>
        <p:txBody>
          <a:bodyPr anchor="t">
            <a:normAutofit/>
          </a:bodyPr>
          <a:lstStyle>
            <a:lvl1pPr marL="0" indent="0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92626" y="2860676"/>
            <a:ext cx="3651250" cy="28829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531FC-1C44-4FDE-B241-B7CD371F1EB5}" type="datetimeFigureOut">
              <a:rPr lang="cs-CZ" smtClean="0"/>
              <a:t>11.6.2012</a:t>
            </a:fld>
            <a:endParaRPr lang="cs-CZ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226A43E-6251-4CEB-93DA-B4685DBA6513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>
          <a:xfrm>
            <a:off x="493776" y="6356350"/>
            <a:ext cx="5102352" cy="365125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7162800" y="1551543"/>
            <a:ext cx="1828800" cy="365125"/>
          </a:xfrm>
        </p:spPr>
        <p:txBody>
          <a:bodyPr/>
          <a:lstStyle/>
          <a:p>
            <a:fld id="{7B9531FC-1C44-4FDE-B241-B7CD371F1EB5}" type="datetimeFigureOut">
              <a:rPr lang="cs-CZ" smtClean="0"/>
              <a:t>11.6.2012</a:t>
            </a:fld>
            <a:endParaRPr lang="cs-CZ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226A43E-6251-4CEB-93DA-B4685DBA6513}" type="slidenum">
              <a:rPr lang="cs-CZ" smtClean="0"/>
              <a:t>‹#›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531FC-1C44-4FDE-B241-B7CD371F1EB5}" type="datetimeFigureOut">
              <a:rPr lang="cs-CZ" smtClean="0"/>
              <a:t>11.6.2012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6A43E-6251-4CEB-93DA-B4685DBA651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9450" y="1920876"/>
            <a:ext cx="3654425" cy="288924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6425"/>
            <a:ext cx="3629025" cy="1041400"/>
          </a:xfrm>
        </p:spPr>
        <p:txBody>
          <a:bodyPr anchor="t">
            <a:normAutofit/>
          </a:bodyPr>
          <a:lstStyle>
            <a:lvl1pPr algn="l">
              <a:defRPr sz="18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920875"/>
            <a:ext cx="3629025" cy="1812925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531FC-1C44-4FDE-B241-B7CD371F1EB5}" type="datetimeFigureOut">
              <a:rPr lang="cs-CZ" smtClean="0"/>
              <a:t>11.6.2012</a:t>
            </a:fld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226A43E-6251-4CEB-93DA-B4685DBA6513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493776" y="6356350"/>
            <a:ext cx="5102352" cy="365125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0074"/>
            <a:ext cx="2074862" cy="1981201"/>
          </a:xfrm>
          <a:ln>
            <a:noFill/>
          </a:ln>
        </p:spPr>
        <p:txBody>
          <a:bodyPr anchor="t">
            <a:normAutofit/>
          </a:bodyPr>
          <a:lstStyle>
            <a:lvl1pPr algn="l">
              <a:defRPr sz="1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63862" y="1650999"/>
            <a:ext cx="5627687" cy="422076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963862" y="614363"/>
            <a:ext cx="3741738" cy="909637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531FC-1C44-4FDE-B241-B7CD371F1EB5}" type="datetimeFigureOut">
              <a:rPr lang="cs-CZ" smtClean="0"/>
              <a:t>11.6.2012</a:t>
            </a:fld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226A43E-6251-4CEB-93DA-B4685DBA6513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493776" y="6356350"/>
            <a:ext cx="5102352" cy="365125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54400" y="1554480"/>
            <a:ext cx="4222308" cy="3886202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531FC-1C44-4FDE-B241-B7CD371F1EB5}" type="datetimeFigureOut">
              <a:rPr lang="cs-CZ" smtClean="0"/>
              <a:t>11.6.2012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6A43E-6251-4CEB-93DA-B4685DBA651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69848" y="1554480"/>
            <a:ext cx="2075688" cy="38862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56432" y="1554480"/>
            <a:ext cx="4224528" cy="3886200"/>
          </a:xfrm>
        </p:spPr>
        <p:txBody>
          <a:bodyPr vert="eaVer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531FC-1C44-4FDE-B241-B7CD371F1EB5}" type="datetimeFigureOut">
              <a:rPr lang="cs-CZ" smtClean="0"/>
              <a:t>11.6.2012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6A43E-6251-4CEB-93DA-B4685DBA651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1554480"/>
            <a:ext cx="2073348" cy="197946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54400" y="1547036"/>
            <a:ext cx="4222308" cy="38862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162800" y="189468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9531FC-1C44-4FDE-B241-B7CD371F1EB5}" type="datetimeFigureOut">
              <a:rPr lang="cs-CZ" smtClean="0"/>
              <a:t>11.6.2012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69848" y="6356350"/>
            <a:ext cx="5102352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159752" y="6356350"/>
            <a:ext cx="1137684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26A43E-6251-4CEB-93DA-B4685DBA6513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06" r:id="rId5"/>
    <p:sldLayoutId id="2147483707" r:id="rId6"/>
    <p:sldLayoutId id="2147483708" r:id="rId7"/>
    <p:sldLayoutId id="2147483709" r:id="rId8"/>
    <p:sldLayoutId id="2147483710" r:id="rId9"/>
    <p:sldLayoutId id="2147483711" r:id="rId10"/>
    <p:sldLayoutId id="2147483712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1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493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Zástupný symbol pro obsah 4"/>
          <p:cNvSpPr txBox="1">
            <a:spLocks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i="1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i="1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i="1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i="1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i="1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i="1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i="1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i="1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dirty="0" smtClean="0"/>
          </a:p>
          <a:p>
            <a:pPr algn="ctr"/>
            <a:r>
              <a:rPr lang="cs-CZ" sz="4700" dirty="0" smtClean="0"/>
              <a:t>Člověk-zuby</a:t>
            </a:r>
            <a:endParaRPr lang="cs-CZ" sz="4700" dirty="0" smtClean="0">
              <a:solidFill>
                <a:srgbClr val="FF0000"/>
              </a:solidFill>
            </a:endParaRPr>
          </a:p>
          <a:p>
            <a:endParaRPr lang="cs-CZ" dirty="0" smtClean="0"/>
          </a:p>
          <a:p>
            <a:pPr algn="ctr"/>
            <a:r>
              <a:rPr lang="cs-CZ" sz="3500" dirty="0" smtClean="0"/>
              <a:t>Autor:  </a:t>
            </a:r>
            <a:r>
              <a:rPr lang="cs-CZ" sz="3500" dirty="0" smtClean="0">
                <a:solidFill>
                  <a:srgbClr val="FF0000"/>
                </a:solidFill>
              </a:rPr>
              <a:t>Mgr. Iveta Váňová</a:t>
            </a:r>
          </a:p>
          <a:p>
            <a:endParaRPr lang="cs-CZ" sz="3500" dirty="0" smtClean="0"/>
          </a:p>
          <a:p>
            <a:pPr algn="ctr"/>
            <a:r>
              <a:rPr lang="cs-CZ" sz="3500" dirty="0" smtClean="0"/>
              <a:t>VY_32_INOVACE_15_</a:t>
            </a:r>
            <a:r>
              <a:rPr lang="cs-CZ" sz="3500" dirty="0">
                <a:solidFill>
                  <a:srgbClr val="FF0000"/>
                </a:solidFill>
              </a:rPr>
              <a:t>Č</a:t>
            </a:r>
            <a:r>
              <a:rPr lang="cs-CZ" sz="3500" dirty="0" smtClean="0">
                <a:solidFill>
                  <a:srgbClr val="FF0000"/>
                </a:solidFill>
              </a:rPr>
              <a:t>lověk-zuby</a:t>
            </a:r>
          </a:p>
          <a:p>
            <a:endParaRPr lang="cs-CZ" dirty="0" smtClean="0"/>
          </a:p>
          <a:p>
            <a:endParaRPr lang="cs-CZ" dirty="0" smtClean="0"/>
          </a:p>
          <a:p>
            <a:pPr algn="ctr"/>
            <a:r>
              <a:rPr lang="cs-CZ" sz="2200" dirty="0" smtClean="0"/>
              <a:t>Vytvořeno v rámci projektu „EU peníze školám“.</a:t>
            </a:r>
          </a:p>
          <a:p>
            <a:pPr algn="ctr"/>
            <a:r>
              <a:rPr lang="cs-CZ" sz="2200" dirty="0" smtClean="0"/>
              <a:t>OP VK oblast podpory 1.4 s názvem Zlepšení podmínek pro vzdělávání na základních školách.</a:t>
            </a:r>
            <a:endParaRPr lang="cs-CZ" sz="2200" dirty="0"/>
          </a:p>
        </p:txBody>
      </p:sp>
    </p:spTree>
    <p:extLst>
      <p:ext uri="{BB962C8B-B14F-4D97-AF65-F5344CB8AC3E}">
        <p14:creationId xmlns:p14="http://schemas.microsoft.com/office/powerpoint/2010/main" val="143992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5796136" y="476672"/>
            <a:ext cx="2952328" cy="101566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txBody>
          <a:bodyPr wrap="square" rtlCol="0">
            <a:spAutoFit/>
          </a:bodyPr>
          <a:lstStyle/>
          <a:p>
            <a:r>
              <a:rPr lang="cs-CZ" sz="6000" b="1" cap="all" dirty="0" smtClean="0">
                <a:ln w="9000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  Zuby</a:t>
            </a:r>
            <a:endParaRPr lang="cs-CZ" sz="6000" b="1" cap="all" dirty="0">
              <a:ln w="9000" cmpd="sng">
                <a:solidFill>
                  <a:srgbClr val="FF0000"/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2050" name="Picture 2" descr="C:\Users\Asus\AppData\Local\Microsoft\Windows\Temporary Internet Files\Content.IE5\14JV2MKJ\MP90042437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09668">
            <a:off x="539552" y="332656"/>
            <a:ext cx="2996952" cy="2996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399" b="17990"/>
          <a:stretch/>
        </p:blipFill>
        <p:spPr bwMode="auto">
          <a:xfrm>
            <a:off x="5076056" y="4869160"/>
            <a:ext cx="3672408" cy="1639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bdélník 4"/>
          <p:cNvSpPr/>
          <p:nvPr/>
        </p:nvSpPr>
        <p:spPr>
          <a:xfrm>
            <a:off x="2348822" y="3429000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Zuby slouží hlavně k uchopování, oddělování a rozmělňování potravy a v neposlední řadě také k obraně i útoku. Soubor zubů se nazývá chrup neboli dentice.</a:t>
            </a: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0500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899592" y="6285950"/>
            <a:ext cx="32403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Správný počet zubů je 32.</a:t>
            </a:r>
          </a:p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128048" y="116632"/>
            <a:ext cx="2592288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cs-CZ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Popiš zub</a:t>
            </a:r>
            <a:endParaRPr lang="cs-CZ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67544" y="548680"/>
            <a:ext cx="47244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5984032" y="1124744"/>
            <a:ext cx="288032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pPr marL="342900" indent="-342900">
              <a:buAutoNum type="arabicParenR"/>
            </a:pPr>
            <a:r>
              <a:rPr lang="cs-CZ" dirty="0" smtClean="0"/>
              <a:t>zubní sklovina</a:t>
            </a:r>
          </a:p>
          <a:p>
            <a:pPr marL="342900" indent="-342900">
              <a:buAutoNum type="arabicParenR"/>
            </a:pPr>
            <a:r>
              <a:rPr lang="cs-CZ" dirty="0"/>
              <a:t>z</a:t>
            </a:r>
            <a:r>
              <a:rPr lang="cs-CZ" dirty="0" smtClean="0"/>
              <a:t>ubovina</a:t>
            </a:r>
          </a:p>
          <a:p>
            <a:pPr marL="342900" indent="-342900">
              <a:buAutoNum type="arabicParenR"/>
            </a:pPr>
            <a:r>
              <a:rPr lang="cs-CZ" dirty="0"/>
              <a:t>z</a:t>
            </a:r>
            <a:r>
              <a:rPr lang="cs-CZ" dirty="0" smtClean="0"/>
              <a:t>ubní dřeň</a:t>
            </a:r>
          </a:p>
          <a:p>
            <a:pPr marL="342900" indent="-342900">
              <a:buAutoNum type="arabicParenR"/>
            </a:pPr>
            <a:r>
              <a:rPr lang="cs-CZ" dirty="0" smtClean="0"/>
              <a:t>dáseň</a:t>
            </a:r>
          </a:p>
          <a:p>
            <a:endParaRPr lang="cs-CZ" dirty="0"/>
          </a:p>
          <a:p>
            <a:r>
              <a:rPr lang="cs-CZ" dirty="0" smtClean="0">
                <a:solidFill>
                  <a:schemeClr val="bg1"/>
                </a:solidFill>
              </a:rPr>
              <a:t>A-</a:t>
            </a:r>
            <a:r>
              <a:rPr lang="cs-CZ" dirty="0" smtClean="0"/>
              <a:t> korunka 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B- </a:t>
            </a:r>
            <a:r>
              <a:rPr lang="cs-CZ" dirty="0" smtClean="0"/>
              <a:t>kořen</a:t>
            </a:r>
          </a:p>
          <a:p>
            <a:pPr marL="342900" indent="-342900">
              <a:buAutoNum type="arabicParenR"/>
            </a:pP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3779912" y="2996952"/>
            <a:ext cx="504056" cy="409228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3923928" y="4221088"/>
            <a:ext cx="360040" cy="144016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3491880" y="2996952"/>
            <a:ext cx="540060" cy="266429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4689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8952806"/>
              </p:ext>
            </p:extLst>
          </p:nvPr>
        </p:nvGraphicFramePr>
        <p:xfrm>
          <a:off x="-1476672" y="1556792"/>
          <a:ext cx="208280" cy="1080120"/>
        </p:xfrm>
        <a:graphic>
          <a:graphicData uri="http://schemas.openxmlformats.org/drawingml/2006/table">
            <a:tbl>
              <a:tblPr/>
              <a:tblGrid>
                <a:gridCol w="208280"/>
              </a:tblGrid>
              <a:tr h="108012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2411760" y="260647"/>
            <a:ext cx="3240360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cs-CZ" sz="4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Dělení zubů</a:t>
            </a:r>
            <a:endParaRPr lang="cs-CZ" sz="44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899592" y="1484784"/>
            <a:ext cx="583264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Stoličky</a:t>
            </a:r>
            <a:r>
              <a:rPr lang="cs-CZ" dirty="0" smtClean="0"/>
              <a:t> k rozmělňování potravy, člověk jich má celkem 12, jsou ploché s malými výstupky</a:t>
            </a:r>
          </a:p>
          <a:p>
            <a:r>
              <a:rPr lang="cs-CZ" b="1" dirty="0" smtClean="0">
                <a:solidFill>
                  <a:schemeClr val="bg1"/>
                </a:solidFill>
              </a:rPr>
              <a:t>Třenové zuby </a:t>
            </a:r>
            <a:r>
              <a:rPr lang="cs-CZ" dirty="0" smtClean="0"/>
              <a:t>podobné stoličkám, ale jsou menší</a:t>
            </a:r>
          </a:p>
          <a:p>
            <a:r>
              <a:rPr lang="cs-CZ" b="1" dirty="0" smtClean="0">
                <a:solidFill>
                  <a:schemeClr val="bg1"/>
                </a:solidFill>
              </a:rPr>
              <a:t>Špičáky</a:t>
            </a:r>
            <a:r>
              <a:rPr lang="cs-CZ" dirty="0" smtClean="0"/>
              <a:t> k trhání potravy</a:t>
            </a:r>
          </a:p>
          <a:p>
            <a:r>
              <a:rPr lang="cs-CZ" b="1" dirty="0" smtClean="0">
                <a:solidFill>
                  <a:schemeClr val="bg1"/>
                </a:solidFill>
              </a:rPr>
              <a:t>Řezáky</a:t>
            </a:r>
            <a:r>
              <a:rPr lang="cs-CZ" dirty="0" smtClean="0"/>
              <a:t> k uchopování a krájení potravy</a:t>
            </a: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6378" y="2223448"/>
            <a:ext cx="1890928" cy="19328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977" y="2994368"/>
            <a:ext cx="2990850" cy="3590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94216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123728" y="260648"/>
            <a:ext cx="5256584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cs-CZ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Zdravé zuby</a:t>
            </a:r>
            <a:endParaRPr lang="cs-CZ" sz="3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755576" y="1196752"/>
            <a:ext cx="48965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Každý by si měl čistit ráno a večer zuby. Pokud si zuby nevyčistíte , zůstanou tam zbytky jídla a časem z toho bude kaz.</a:t>
            </a:r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3962" y="260648"/>
            <a:ext cx="2752700" cy="22159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0306" y="2924944"/>
            <a:ext cx="4098032" cy="3073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 descr="C:\Users\Asus\AppData\Local\Microsoft\Windows\Temporary Internet Files\Content.IE5\IFY4LPZC\MP900175010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928" y="2636912"/>
            <a:ext cx="3657600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537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339752" y="302507"/>
            <a:ext cx="6120680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cs-CZ" sz="32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Zdroje textů a obrázků</a:t>
            </a:r>
            <a:endParaRPr lang="cs-CZ" sz="32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39552" y="1052736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 obrázek z galerie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539552" y="1422068"/>
            <a:ext cx="79208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http://cs.wikipedia.org/wiki/Soubor:Teeth_by_David_Shankbone.jpg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556854" y="1793817"/>
            <a:ext cx="682345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http://cs.wikipedia.org/wiki/Soubor:Amalgam.jpg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624104" y="2163149"/>
            <a:ext cx="74042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http://cs.wikipedia.org/wiki/Soubor:Toothbrush_x3_20050716_002.jpg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641406" y="2532481"/>
            <a:ext cx="803504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http://cs.wikipedia.org/wiki/Soubor:Tooth_section_international.png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641406" y="2843979"/>
            <a:ext cx="738697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</a:t>
            </a:r>
            <a:r>
              <a:rPr lang="cs-CZ" dirty="0" smtClean="0"/>
              <a:t>cs.wikipedia.org/wiki/Soubor:Lower_wisdom_tooth.jpg</a:t>
            </a:r>
          </a:p>
          <a:p>
            <a:r>
              <a:rPr lang="cs-CZ" dirty="0" smtClean="0"/>
              <a:t>Text vlastní.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5699639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115616" y="692696"/>
            <a:ext cx="7488832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itchFamily="2" charset="2"/>
              <a:buChar char="Ø"/>
            </a:pPr>
            <a:r>
              <a:rPr lang="cs-CZ" sz="2800" dirty="0">
                <a:latin typeface="Arial" pitchFamily="34" charset="0"/>
                <a:cs typeface="Arial" pitchFamily="34" charset="0"/>
              </a:rPr>
              <a:t>V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ytvořeno jako DUM do předmětu prvouka na ZŠ a MŠ 17.listopadu 1325, Mladá Boleslav pro třetí ročník základní školy.</a:t>
            </a:r>
          </a:p>
          <a:p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Wingdings" pitchFamily="2" charset="2"/>
              <a:buChar char="Ø"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Materiál slouží k doplnění učiva o člověk-zuby.</a:t>
            </a:r>
          </a:p>
          <a:p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Wingdings" pitchFamily="2" charset="2"/>
              <a:buChar char="Ø"/>
            </a:pPr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Wingdings" pitchFamily="2" charset="2"/>
              <a:buChar char="Ø"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Materiál doporučuji prezentovat pomocí interaktivní tabule.</a:t>
            </a:r>
          </a:p>
          <a:p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Wingdings" pitchFamily="2" charset="2"/>
              <a:buChar char="Ø"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Materiál byl vytvořen a pilotován ve II. pololetí školního roku 2011/2012.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0659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radeshow">
  <a:themeElements>
    <a:clrScheme name="Základní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Tradeshow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宋体"/>
        <a:font script="Hant" typeface="新細明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Tradeshow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300000"/>
              </a:schemeClr>
            </a:gs>
            <a:gs pos="35000">
              <a:schemeClr val="phClr">
                <a:tint val="45000"/>
                <a:satMod val="300000"/>
              </a:schemeClr>
            </a:gs>
            <a:gs pos="69000">
              <a:schemeClr val="phClr">
                <a:tint val="45000"/>
                <a:satMod val="350000"/>
              </a:schemeClr>
            </a:gs>
            <a:gs pos="100000">
              <a:schemeClr val="phClr">
                <a:tint val="60000"/>
                <a:satMod val="350000"/>
              </a:schemeClr>
            </a:gs>
          </a:gsLst>
          <a:path path="circle">
            <a:fillToRect l="50000" t="50000" r="100000" b="100000"/>
          </a:path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38475" cap="flat" cmpd="sng" algn="ctr">
          <a:solidFill>
            <a:schemeClr val="phClr"/>
          </a:solidFill>
          <a:prstDash val="solid"/>
        </a:ln>
        <a:ln w="548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4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brightRoom" dir="tl">
              <a:rot lat="0" lon="0" rev="3600000"/>
            </a:lightRig>
          </a:scene3d>
          <a:sp3d contourW="31750" prstMaterial="flat">
            <a:bevelT w="127000" h="254000" prst="angle"/>
            <a:contourClr>
              <a:schemeClr val="phClr">
                <a:shade val="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20000">
              <a:schemeClr val="phClr">
                <a:tint val="80000"/>
                <a:lumMod val="100000"/>
              </a:schemeClr>
            </a:gs>
            <a:gs pos="100000">
              <a:schemeClr val="phClr">
                <a:tint val="100000"/>
                <a:lumMod val="80000"/>
              </a:schemeClr>
            </a:gs>
          </a:gsLst>
          <a:path path="circle">
            <a:fillToRect l="50000" t="20000" r="100000" b="100000"/>
          </a:path>
        </a:gradFill>
        <a:gradFill rotWithShape="1">
          <a:gsLst>
            <a:gs pos="0">
              <a:schemeClr val="phClr">
                <a:tint val="100000"/>
                <a:lumMod val="100000"/>
              </a:schemeClr>
            </a:gs>
            <a:gs pos="100000">
              <a:schemeClr val="phClr">
                <a:shade val="100000"/>
                <a:lumMod val="60000"/>
              </a:schemeClr>
            </a:gs>
          </a:gsLst>
          <a:path path="circle">
            <a:fillToRect l="50000" t="2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Veletrh</Template>
  <TotalTime>72</TotalTime>
  <Words>219</Words>
  <Application>Microsoft Office PowerPoint</Application>
  <PresentationFormat>Předvádění na obrazovce (4:3)</PresentationFormat>
  <Paragraphs>45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Tradeshow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Asus</dc:creator>
  <cp:lastModifiedBy>Asus</cp:lastModifiedBy>
  <cp:revision>10</cp:revision>
  <dcterms:created xsi:type="dcterms:W3CDTF">2012-06-08T18:01:46Z</dcterms:created>
  <dcterms:modified xsi:type="dcterms:W3CDTF">2012-06-11T16:28:14Z</dcterms:modified>
</cp:coreProperties>
</file>