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185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002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853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371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937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280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512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411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82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627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251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393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180336"/>
              </p:ext>
            </p:extLst>
          </p:nvPr>
        </p:nvGraphicFramePr>
        <p:xfrm>
          <a:off x="1665288" y="2414588"/>
          <a:ext cx="5813425" cy="282592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VY_32_Inovace_3289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Present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simple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- klad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Present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simple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tvorbu přítomného času prostého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kladu.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vyjadřuje pomocí přítomného času prostého, chápe funkci pomocných sloves při tvorbě otázky a záporu.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621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Přítomný čas prostý v kladu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I, </a:t>
            </a:r>
            <a:r>
              <a:rPr lang="cs-CZ" sz="4400" dirty="0" err="1" smtClean="0">
                <a:solidFill>
                  <a:srgbClr val="002060"/>
                </a:solidFill>
              </a:rPr>
              <a:t>you</a:t>
            </a:r>
            <a:r>
              <a:rPr lang="cs-CZ" sz="4400" dirty="0" smtClean="0">
                <a:solidFill>
                  <a:srgbClr val="002060"/>
                </a:solidFill>
              </a:rPr>
              <a:t>, </a:t>
            </a:r>
            <a:r>
              <a:rPr lang="cs-CZ" sz="4400" dirty="0" err="1" smtClean="0">
                <a:solidFill>
                  <a:srgbClr val="002060"/>
                </a:solidFill>
              </a:rPr>
              <a:t>we</a:t>
            </a:r>
            <a:r>
              <a:rPr lang="cs-CZ" sz="4400" dirty="0" smtClean="0">
                <a:solidFill>
                  <a:srgbClr val="002060"/>
                </a:solidFill>
              </a:rPr>
              <a:t>, </a:t>
            </a:r>
            <a:r>
              <a:rPr lang="cs-CZ" sz="4400" dirty="0" err="1" smtClean="0">
                <a:solidFill>
                  <a:srgbClr val="002060"/>
                </a:solidFill>
              </a:rPr>
              <a:t>they</a:t>
            </a:r>
            <a:r>
              <a:rPr lang="cs-CZ" sz="4400" dirty="0" smtClean="0">
                <a:solidFill>
                  <a:srgbClr val="002060"/>
                </a:solidFill>
              </a:rPr>
              <a:t> + infinitiv bez to</a:t>
            </a:r>
          </a:p>
          <a:p>
            <a:r>
              <a:rPr lang="cs-CZ" sz="4400" dirty="0" smtClean="0">
                <a:solidFill>
                  <a:srgbClr val="00B050"/>
                </a:solidFill>
              </a:rPr>
              <a:t>I , </a:t>
            </a:r>
            <a:r>
              <a:rPr lang="cs-CZ" sz="4400" dirty="0" err="1" smtClean="0">
                <a:solidFill>
                  <a:srgbClr val="00B050"/>
                </a:solidFill>
              </a:rPr>
              <a:t>you</a:t>
            </a:r>
            <a:r>
              <a:rPr lang="cs-CZ" sz="4400" dirty="0" smtClean="0">
                <a:solidFill>
                  <a:srgbClr val="00B050"/>
                </a:solidFill>
              </a:rPr>
              <a:t>, </a:t>
            </a:r>
            <a:r>
              <a:rPr lang="cs-CZ" sz="4400" dirty="0" err="1" smtClean="0">
                <a:solidFill>
                  <a:srgbClr val="00B050"/>
                </a:solidFill>
              </a:rPr>
              <a:t>we</a:t>
            </a:r>
            <a:r>
              <a:rPr lang="cs-CZ" sz="4400" dirty="0" smtClean="0">
                <a:solidFill>
                  <a:srgbClr val="00B050"/>
                </a:solidFill>
              </a:rPr>
              <a:t>, </a:t>
            </a:r>
            <a:r>
              <a:rPr lang="cs-CZ" sz="4400" dirty="0" err="1" smtClean="0">
                <a:solidFill>
                  <a:srgbClr val="00B050"/>
                </a:solidFill>
              </a:rPr>
              <a:t>they</a:t>
            </a:r>
            <a:r>
              <a:rPr lang="cs-CZ" sz="4400" dirty="0" smtClean="0">
                <a:solidFill>
                  <a:srgbClr val="00B050"/>
                </a:solidFill>
              </a:rPr>
              <a:t> + play</a:t>
            </a:r>
          </a:p>
          <a:p>
            <a:r>
              <a:rPr lang="cs-CZ" sz="4400" dirty="0">
                <a:solidFill>
                  <a:srgbClr val="002060"/>
                </a:solidFill>
              </a:rPr>
              <a:t>h</a:t>
            </a:r>
            <a:r>
              <a:rPr lang="cs-CZ" sz="4400" dirty="0" smtClean="0">
                <a:solidFill>
                  <a:srgbClr val="002060"/>
                </a:solidFill>
              </a:rPr>
              <a:t>e, </a:t>
            </a:r>
            <a:r>
              <a:rPr lang="cs-CZ" sz="4400" dirty="0" err="1" smtClean="0">
                <a:solidFill>
                  <a:srgbClr val="002060"/>
                </a:solidFill>
              </a:rPr>
              <a:t>she</a:t>
            </a:r>
            <a:r>
              <a:rPr lang="cs-CZ" sz="4400" dirty="0" smtClean="0">
                <a:solidFill>
                  <a:srgbClr val="002060"/>
                </a:solidFill>
              </a:rPr>
              <a:t>, </a:t>
            </a:r>
            <a:r>
              <a:rPr lang="cs-CZ" sz="4400" dirty="0" err="1" smtClean="0">
                <a:solidFill>
                  <a:srgbClr val="002060"/>
                </a:solidFill>
              </a:rPr>
              <a:t>it</a:t>
            </a:r>
            <a:r>
              <a:rPr lang="cs-CZ" sz="4400" dirty="0" smtClean="0">
                <a:solidFill>
                  <a:srgbClr val="002060"/>
                </a:solidFill>
              </a:rPr>
              <a:t> + infinitiv bez to + koncovka –s</a:t>
            </a:r>
          </a:p>
          <a:p>
            <a:r>
              <a:rPr lang="cs-CZ" sz="4400" dirty="0">
                <a:solidFill>
                  <a:srgbClr val="C00000"/>
                </a:solidFill>
              </a:rPr>
              <a:t>h</a:t>
            </a:r>
            <a:r>
              <a:rPr lang="cs-CZ" sz="4400" dirty="0" smtClean="0">
                <a:solidFill>
                  <a:srgbClr val="C00000"/>
                </a:solidFill>
              </a:rPr>
              <a:t>e, </a:t>
            </a:r>
            <a:r>
              <a:rPr lang="cs-CZ" sz="4400" dirty="0" err="1" smtClean="0">
                <a:solidFill>
                  <a:srgbClr val="C00000"/>
                </a:solidFill>
              </a:rPr>
              <a:t>she</a:t>
            </a:r>
            <a:r>
              <a:rPr lang="cs-CZ" sz="4400" dirty="0" smtClean="0">
                <a:solidFill>
                  <a:srgbClr val="C00000"/>
                </a:solidFill>
              </a:rPr>
              <a:t>, </a:t>
            </a:r>
            <a:r>
              <a:rPr lang="cs-CZ" sz="4400" dirty="0" err="1" smtClean="0">
                <a:solidFill>
                  <a:srgbClr val="C00000"/>
                </a:solidFill>
              </a:rPr>
              <a:t>it</a:t>
            </a:r>
            <a:r>
              <a:rPr lang="cs-CZ" sz="4400" dirty="0" smtClean="0">
                <a:solidFill>
                  <a:srgbClr val="C00000"/>
                </a:solidFill>
              </a:rPr>
              <a:t> + </a:t>
            </a:r>
            <a:r>
              <a:rPr lang="cs-CZ" sz="4400" dirty="0" err="1" smtClean="0">
                <a:solidFill>
                  <a:srgbClr val="C00000"/>
                </a:solidFill>
              </a:rPr>
              <a:t>play</a:t>
            </a:r>
            <a:r>
              <a:rPr lang="cs-CZ" sz="4400" dirty="0" err="1" smtClean="0">
                <a:solidFill>
                  <a:srgbClr val="FFC000"/>
                </a:solidFill>
              </a:rPr>
              <a:t>s</a:t>
            </a:r>
            <a:endParaRPr lang="cs-CZ" sz="4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75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Výslovnost koncového –s/-es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Vyslovuje se /s/   po   </a:t>
            </a:r>
            <a:r>
              <a:rPr lang="cs-CZ" dirty="0" smtClean="0">
                <a:solidFill>
                  <a:schemeClr val="tx2"/>
                </a:solidFill>
              </a:rPr>
              <a:t>p, t, k, f , </a:t>
            </a:r>
            <a:r>
              <a:rPr lang="cs-CZ" dirty="0" err="1" smtClean="0">
                <a:solidFill>
                  <a:schemeClr val="tx2"/>
                </a:solidFill>
              </a:rPr>
              <a:t>th</a:t>
            </a:r>
            <a:r>
              <a:rPr lang="cs-CZ" dirty="0" smtClean="0">
                <a:solidFill>
                  <a:schemeClr val="tx2"/>
                </a:solidFill>
              </a:rPr>
              <a:t> (neznělé souhlásky); </a:t>
            </a:r>
            <a:r>
              <a:rPr lang="cs-CZ" dirty="0" err="1" smtClean="0"/>
              <a:t>sto</a:t>
            </a:r>
            <a:r>
              <a:rPr lang="cs-CZ" dirty="0" err="1" smtClean="0">
                <a:solidFill>
                  <a:schemeClr val="tx2"/>
                </a:solidFill>
              </a:rPr>
              <a:t>p</a:t>
            </a:r>
            <a:r>
              <a:rPr lang="cs-CZ" dirty="0" err="1" smtClean="0"/>
              <a:t>s</a:t>
            </a:r>
            <a:r>
              <a:rPr lang="cs-CZ" dirty="0" smtClean="0"/>
              <a:t>, </a:t>
            </a:r>
            <a:r>
              <a:rPr lang="cs-CZ" dirty="0" err="1" smtClean="0"/>
              <a:t>ea</a:t>
            </a:r>
            <a:r>
              <a:rPr lang="cs-CZ" dirty="0" err="1" smtClean="0">
                <a:solidFill>
                  <a:schemeClr val="tx2"/>
                </a:solidFill>
              </a:rPr>
              <a:t>t</a:t>
            </a:r>
            <a:r>
              <a:rPr lang="cs-CZ" dirty="0" err="1" smtClean="0"/>
              <a:t>s</a:t>
            </a:r>
            <a:r>
              <a:rPr lang="cs-CZ" dirty="0" smtClean="0"/>
              <a:t>, </a:t>
            </a:r>
            <a:r>
              <a:rPr lang="cs-CZ" dirty="0" err="1" smtClean="0"/>
              <a:t>spea</a:t>
            </a:r>
            <a:r>
              <a:rPr lang="cs-CZ" dirty="0" err="1" smtClean="0">
                <a:solidFill>
                  <a:schemeClr val="tx2"/>
                </a:solidFill>
              </a:rPr>
              <a:t>k</a:t>
            </a:r>
            <a:r>
              <a:rPr lang="cs-CZ" dirty="0" err="1" smtClean="0"/>
              <a:t>s</a:t>
            </a:r>
            <a:r>
              <a:rPr lang="cs-CZ" dirty="0"/>
              <a:t> 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Vyslovuje se /z/  po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všech ostatních (znělé) souhláskách kromě sykavek</a:t>
            </a:r>
          </a:p>
          <a:p>
            <a:r>
              <a:rPr lang="cs-CZ" dirty="0" err="1"/>
              <a:t>r</a:t>
            </a:r>
            <a:r>
              <a:rPr lang="cs-CZ" dirty="0" err="1" smtClean="0"/>
              <a:t>ea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d</a:t>
            </a:r>
            <a:r>
              <a:rPr lang="cs-CZ" dirty="0" err="1" smtClean="0"/>
              <a:t>s</a:t>
            </a:r>
            <a:r>
              <a:rPr lang="cs-CZ" dirty="0" smtClean="0"/>
              <a:t>, </a:t>
            </a:r>
            <a:r>
              <a:rPr lang="cs-CZ" dirty="0" err="1" smtClean="0"/>
              <a:t>kno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w</a:t>
            </a:r>
            <a:r>
              <a:rPr lang="cs-CZ" dirty="0" err="1" smtClean="0"/>
              <a:t>s</a:t>
            </a:r>
            <a:r>
              <a:rPr lang="cs-CZ" dirty="0" smtClean="0"/>
              <a:t>, </a:t>
            </a:r>
            <a:r>
              <a:rPr lang="cs-CZ" dirty="0" err="1" smtClean="0"/>
              <a:t>liste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dirty="0" err="1" smtClean="0"/>
              <a:t>s</a:t>
            </a:r>
            <a:r>
              <a:rPr lang="cs-CZ" dirty="0" smtClean="0"/>
              <a:t>, </a:t>
            </a:r>
            <a:r>
              <a:rPr lang="cs-CZ" dirty="0" err="1" smtClean="0"/>
              <a:t>swi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m</a:t>
            </a:r>
            <a:r>
              <a:rPr lang="cs-CZ" dirty="0" err="1" smtClean="0"/>
              <a:t>s</a:t>
            </a:r>
            <a:r>
              <a:rPr lang="cs-CZ" dirty="0"/>
              <a:t> 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Vyslovuje se /</a:t>
            </a:r>
            <a:r>
              <a:rPr lang="cs-CZ" dirty="0" err="1" smtClean="0"/>
              <a:t>iz</a:t>
            </a:r>
            <a:r>
              <a:rPr lang="cs-CZ" dirty="0" smtClean="0"/>
              <a:t>/  po </a:t>
            </a:r>
            <a:r>
              <a:rPr lang="cs-CZ" dirty="0" smtClean="0">
                <a:solidFill>
                  <a:srgbClr val="C00000"/>
                </a:solidFill>
              </a:rPr>
              <a:t>sykavkách (</a:t>
            </a:r>
            <a:r>
              <a:rPr lang="cs-CZ" dirty="0" err="1" smtClean="0">
                <a:solidFill>
                  <a:srgbClr val="C00000"/>
                </a:solidFill>
              </a:rPr>
              <a:t>s,š,č,z,ž,dž</a:t>
            </a:r>
            <a:r>
              <a:rPr lang="cs-CZ" dirty="0" smtClean="0">
                <a:solidFill>
                  <a:srgbClr val="C00000"/>
                </a:solidFill>
              </a:rPr>
              <a:t>)</a:t>
            </a:r>
            <a:r>
              <a:rPr lang="cs-CZ" dirty="0" smtClean="0"/>
              <a:t> – přidáme </a:t>
            </a:r>
            <a:r>
              <a:rPr lang="cs-CZ" dirty="0" smtClean="0">
                <a:solidFill>
                  <a:srgbClr val="C00000"/>
                </a:solidFill>
              </a:rPr>
              <a:t>-es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err="1" smtClean="0">
                <a:solidFill>
                  <a:srgbClr val="C00000"/>
                </a:solidFill>
              </a:rPr>
              <a:t>sh</a:t>
            </a:r>
            <a:r>
              <a:rPr lang="cs-CZ" dirty="0" err="1" smtClean="0"/>
              <a:t>es</a:t>
            </a:r>
            <a:r>
              <a:rPr lang="cs-CZ" dirty="0" smtClean="0"/>
              <a:t>, </a:t>
            </a:r>
            <a:r>
              <a:rPr lang="cs-CZ" dirty="0" err="1" smtClean="0"/>
              <a:t>wa</a:t>
            </a:r>
            <a:r>
              <a:rPr lang="cs-CZ" dirty="0" err="1" smtClean="0">
                <a:solidFill>
                  <a:srgbClr val="C00000"/>
                </a:solidFill>
              </a:rPr>
              <a:t>tch</a:t>
            </a:r>
            <a:r>
              <a:rPr lang="cs-CZ" dirty="0" err="1" smtClean="0"/>
              <a:t>es</a:t>
            </a:r>
            <a:r>
              <a:rPr lang="cs-CZ" dirty="0" smtClean="0"/>
              <a:t>, </a:t>
            </a:r>
            <a:r>
              <a:rPr lang="cs-CZ" dirty="0" err="1" smtClean="0"/>
              <a:t>tea</a:t>
            </a:r>
            <a:r>
              <a:rPr lang="cs-CZ" dirty="0" err="1" smtClean="0">
                <a:solidFill>
                  <a:srgbClr val="C00000"/>
                </a:solidFill>
              </a:rPr>
              <a:t>ch</a:t>
            </a:r>
            <a:r>
              <a:rPr lang="cs-CZ" dirty="0" err="1" smtClean="0"/>
              <a:t>es</a:t>
            </a:r>
            <a:r>
              <a:rPr lang="cs-CZ" dirty="0" smtClean="0"/>
              <a:t>, </a:t>
            </a:r>
            <a:r>
              <a:rPr lang="cs-CZ" dirty="0" err="1" smtClean="0"/>
              <a:t>bru</a:t>
            </a:r>
            <a:r>
              <a:rPr lang="cs-CZ" dirty="0" err="1" smtClean="0">
                <a:solidFill>
                  <a:srgbClr val="C00000"/>
                </a:solidFill>
              </a:rPr>
              <a:t>sh</a:t>
            </a:r>
            <a:r>
              <a:rPr lang="cs-CZ" dirty="0" err="1" smtClean="0"/>
              <a:t>es</a:t>
            </a:r>
            <a:r>
              <a:rPr lang="cs-CZ" dirty="0" smtClean="0"/>
              <a:t>, </a:t>
            </a:r>
            <a:r>
              <a:rPr lang="cs-CZ" dirty="0" err="1" smtClean="0"/>
              <a:t>ki</a:t>
            </a:r>
            <a:r>
              <a:rPr lang="cs-CZ" dirty="0" err="1" smtClean="0">
                <a:solidFill>
                  <a:srgbClr val="C00000"/>
                </a:solidFill>
              </a:rPr>
              <a:t>ss</a:t>
            </a:r>
            <a:r>
              <a:rPr lang="cs-CZ" dirty="0" err="1" smtClean="0"/>
              <a:t>es</a:t>
            </a:r>
            <a:r>
              <a:rPr lang="cs-CZ" dirty="0" smtClean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15802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Psaní koncovky –s/-es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Pokud infinitiv už končí na </a:t>
            </a:r>
            <a:r>
              <a:rPr lang="cs-CZ" b="1" dirty="0" smtClean="0">
                <a:solidFill>
                  <a:srgbClr val="C00000"/>
                </a:solidFill>
              </a:rPr>
              <a:t>–e,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</a:t>
            </a:r>
            <a:r>
              <a:rPr lang="cs-CZ" dirty="0" smtClean="0"/>
              <a:t>přidáme pouze </a:t>
            </a:r>
            <a:r>
              <a:rPr lang="cs-CZ" b="1" dirty="0" smtClean="0">
                <a:solidFill>
                  <a:srgbClr val="00B050"/>
                </a:solidFill>
              </a:rPr>
              <a:t>–s;</a:t>
            </a:r>
            <a:r>
              <a:rPr lang="cs-CZ" dirty="0" smtClean="0"/>
              <a:t> </a:t>
            </a:r>
            <a:r>
              <a:rPr lang="cs-CZ" dirty="0" err="1" smtClean="0"/>
              <a:t>live</a:t>
            </a:r>
            <a:r>
              <a:rPr lang="cs-CZ" dirty="0" err="1" smtClean="0">
                <a:solidFill>
                  <a:srgbClr val="00B050"/>
                </a:solidFill>
              </a:rPr>
              <a:t>s</a:t>
            </a:r>
            <a:r>
              <a:rPr lang="cs-CZ" dirty="0" smtClean="0"/>
              <a:t>, </a:t>
            </a:r>
            <a:r>
              <a:rPr lang="cs-CZ" dirty="0" err="1" smtClean="0"/>
              <a:t>like</a:t>
            </a:r>
            <a:r>
              <a:rPr lang="cs-CZ" dirty="0" err="1" smtClean="0">
                <a:solidFill>
                  <a:srgbClr val="00B050"/>
                </a:solidFill>
              </a:rPr>
              <a:t>s</a:t>
            </a:r>
            <a:r>
              <a:rPr lang="cs-CZ" dirty="0" smtClean="0"/>
              <a:t>, </a:t>
            </a:r>
            <a:r>
              <a:rPr lang="cs-CZ" dirty="0" err="1" smtClean="0"/>
              <a:t>write</a:t>
            </a:r>
            <a:r>
              <a:rPr lang="cs-CZ" dirty="0" err="1" smtClean="0">
                <a:solidFill>
                  <a:srgbClr val="00B050"/>
                </a:solidFill>
              </a:rPr>
              <a:t>s</a:t>
            </a:r>
            <a:r>
              <a:rPr lang="cs-CZ" dirty="0" smtClean="0"/>
              <a:t>, </a:t>
            </a:r>
            <a:r>
              <a:rPr lang="cs-CZ" dirty="0" err="1" smtClean="0"/>
              <a:t>love</a:t>
            </a:r>
            <a:r>
              <a:rPr lang="cs-CZ" dirty="0" err="1" smtClean="0">
                <a:solidFill>
                  <a:srgbClr val="00B050"/>
                </a:solidFill>
              </a:rPr>
              <a:t>s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Pokud končí na </a:t>
            </a:r>
            <a:r>
              <a:rPr lang="cs-CZ" b="1" dirty="0" smtClean="0">
                <a:solidFill>
                  <a:srgbClr val="C00000"/>
                </a:solidFill>
              </a:rPr>
              <a:t>–y</a:t>
            </a:r>
            <a:r>
              <a:rPr lang="cs-CZ" dirty="0" smtClean="0"/>
              <a:t> po souhlásce, mění se 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ies</a:t>
            </a:r>
            <a:r>
              <a:rPr lang="cs-CZ" dirty="0" smtClean="0"/>
              <a:t>; </a:t>
            </a:r>
            <a:r>
              <a:rPr lang="cs-CZ" dirty="0" err="1" smtClean="0"/>
              <a:t>try</a:t>
            </a:r>
            <a:r>
              <a:rPr lang="cs-CZ" dirty="0" smtClean="0"/>
              <a:t> – </a:t>
            </a:r>
            <a:r>
              <a:rPr lang="cs-CZ" dirty="0" err="1" smtClean="0"/>
              <a:t>tr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ies</a:t>
            </a:r>
            <a:r>
              <a:rPr lang="cs-CZ" dirty="0" smtClean="0"/>
              <a:t>, study – </a:t>
            </a:r>
            <a:r>
              <a:rPr lang="cs-CZ" dirty="0" err="1" smtClean="0"/>
              <a:t>stud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ies</a:t>
            </a:r>
            <a:r>
              <a:rPr lang="cs-CZ" dirty="0" smtClean="0"/>
              <a:t>, </a:t>
            </a:r>
            <a:r>
              <a:rPr lang="cs-CZ" dirty="0" err="1" smtClean="0"/>
              <a:t>carry</a:t>
            </a:r>
            <a:r>
              <a:rPr lang="cs-CZ" dirty="0" smtClean="0"/>
              <a:t> – </a:t>
            </a:r>
            <a:r>
              <a:rPr lang="cs-CZ" dirty="0" err="1" smtClean="0"/>
              <a:t>carr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ies</a:t>
            </a:r>
            <a:endParaRPr lang="cs-CZ" dirty="0" smtClean="0"/>
          </a:p>
          <a:p>
            <a:r>
              <a:rPr lang="cs-CZ" dirty="0" smtClean="0"/>
              <a:t>Pokud končí na </a:t>
            </a:r>
            <a:r>
              <a:rPr lang="cs-CZ" b="1" dirty="0" smtClean="0">
                <a:solidFill>
                  <a:srgbClr val="C00000"/>
                </a:solidFill>
              </a:rPr>
              <a:t>–y</a:t>
            </a:r>
            <a:r>
              <a:rPr lang="cs-CZ" dirty="0" smtClean="0"/>
              <a:t> po samohlásce, zůstává </a:t>
            </a:r>
            <a:r>
              <a:rPr lang="cs-CZ" dirty="0" smtClean="0">
                <a:solidFill>
                  <a:srgbClr val="FFC000"/>
                </a:solidFill>
              </a:rPr>
              <a:t>–y</a:t>
            </a:r>
            <a:r>
              <a:rPr lang="cs-CZ" dirty="0" smtClean="0"/>
              <a:t>;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rgbClr val="FFC000"/>
                </a:solidFill>
              </a:rPr>
              <a:t>s</a:t>
            </a:r>
            <a:r>
              <a:rPr lang="cs-CZ" dirty="0" smtClean="0"/>
              <a:t>, </a:t>
            </a:r>
            <a:r>
              <a:rPr lang="cs-CZ" dirty="0" err="1" smtClean="0"/>
              <a:t>buy</a:t>
            </a:r>
            <a:r>
              <a:rPr lang="cs-CZ" dirty="0" err="1" smtClean="0">
                <a:solidFill>
                  <a:srgbClr val="FFC000"/>
                </a:solidFill>
              </a:rPr>
              <a:t>s</a:t>
            </a:r>
            <a:r>
              <a:rPr lang="cs-CZ" dirty="0" smtClean="0"/>
              <a:t>, </a:t>
            </a:r>
            <a:r>
              <a:rPr lang="cs-CZ" dirty="0" err="1" smtClean="0"/>
              <a:t>pay</a:t>
            </a:r>
            <a:r>
              <a:rPr lang="cs-CZ" dirty="0" err="1" smtClean="0">
                <a:solidFill>
                  <a:srgbClr val="FFC000"/>
                </a:solidFill>
              </a:rPr>
              <a:t>s</a:t>
            </a:r>
            <a:r>
              <a:rPr lang="cs-CZ" dirty="0" smtClean="0"/>
              <a:t>, </a:t>
            </a:r>
            <a:r>
              <a:rPr lang="cs-CZ" dirty="0" err="1" smtClean="0"/>
              <a:t>say</a:t>
            </a:r>
            <a:r>
              <a:rPr lang="cs-CZ" dirty="0" err="1" smtClean="0">
                <a:solidFill>
                  <a:srgbClr val="FFC000"/>
                </a:solidFill>
              </a:rPr>
              <a:t>s</a:t>
            </a:r>
            <a:r>
              <a:rPr lang="cs-CZ" dirty="0"/>
              <a:t> </a:t>
            </a:r>
            <a:r>
              <a:rPr lang="cs-CZ" dirty="0" smtClean="0"/>
              <a:t>/</a:t>
            </a:r>
            <a:r>
              <a:rPr lang="cs-CZ" dirty="0" err="1" smtClean="0"/>
              <a:t>sez</a:t>
            </a:r>
            <a:r>
              <a:rPr lang="cs-CZ" dirty="0" smtClean="0"/>
              <a:t>/ ……..</a:t>
            </a:r>
          </a:p>
          <a:p>
            <a:r>
              <a:rPr lang="cs-CZ" smtClean="0"/>
              <a:t>Pokud </a:t>
            </a:r>
            <a:r>
              <a:rPr lang="cs-CZ" dirty="0" smtClean="0"/>
              <a:t>končí na </a:t>
            </a:r>
            <a:r>
              <a:rPr lang="cs-CZ" b="1" dirty="0" smtClean="0">
                <a:solidFill>
                  <a:srgbClr val="C00000"/>
                </a:solidFill>
              </a:rPr>
              <a:t>–o</a:t>
            </a:r>
            <a:r>
              <a:rPr lang="cs-CZ" dirty="0" smtClean="0"/>
              <a:t>; </a:t>
            </a:r>
            <a:r>
              <a:rPr lang="cs-CZ" dirty="0" err="1" smtClean="0"/>
              <a:t>does</a:t>
            </a:r>
            <a:r>
              <a:rPr lang="cs-CZ" dirty="0" smtClean="0"/>
              <a:t> /</a:t>
            </a:r>
            <a:r>
              <a:rPr lang="cs-CZ" dirty="0" err="1" smtClean="0"/>
              <a:t>daz</a:t>
            </a:r>
            <a:r>
              <a:rPr lang="cs-CZ" dirty="0" smtClean="0"/>
              <a:t>/, </a:t>
            </a:r>
            <a:r>
              <a:rPr lang="cs-CZ" dirty="0" err="1" smtClean="0"/>
              <a:t>goes</a:t>
            </a:r>
            <a:r>
              <a:rPr lang="cs-CZ" dirty="0" smtClean="0"/>
              <a:t> /</a:t>
            </a:r>
            <a:r>
              <a:rPr lang="cs-CZ" dirty="0" err="1" smtClean="0"/>
              <a:t>gouz</a:t>
            </a:r>
            <a:r>
              <a:rPr lang="cs-CZ" dirty="0" smtClean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2040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read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endParaRPr lang="cs-CZ" dirty="0" smtClean="0"/>
          </a:p>
          <a:p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e 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reads</a:t>
            </a:r>
            <a:endParaRPr lang="cs-CZ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bg1">
                    <a:lumMod val="50000"/>
                  </a:schemeClr>
                </a:solidFill>
              </a:rPr>
              <a:t>s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he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reads</a:t>
            </a:r>
            <a:endParaRPr lang="cs-CZ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bg1">
                    <a:lumMod val="50000"/>
                  </a:schemeClr>
                </a:solidFill>
              </a:rPr>
              <a:t>i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reads</a:t>
            </a:r>
            <a:endParaRPr lang="cs-CZ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/>
              <a:t>j</a:t>
            </a:r>
            <a:r>
              <a:rPr lang="cs-CZ" dirty="0" smtClean="0"/>
              <a:t>á čtu</a:t>
            </a:r>
          </a:p>
          <a:p>
            <a:r>
              <a:rPr lang="cs-CZ" dirty="0"/>
              <a:t>t</a:t>
            </a:r>
            <a:r>
              <a:rPr lang="cs-CZ" dirty="0" smtClean="0"/>
              <a:t>y čteš</a:t>
            </a:r>
          </a:p>
          <a:p>
            <a:r>
              <a:rPr lang="cs-CZ" dirty="0"/>
              <a:t>o</a:t>
            </a:r>
            <a:r>
              <a:rPr lang="cs-CZ" dirty="0" smtClean="0"/>
              <a:t>n čte</a:t>
            </a:r>
          </a:p>
          <a:p>
            <a:r>
              <a:rPr lang="cs-CZ" dirty="0"/>
              <a:t>o</a:t>
            </a:r>
            <a:r>
              <a:rPr lang="cs-CZ" dirty="0" smtClean="0"/>
              <a:t>na čte</a:t>
            </a:r>
          </a:p>
          <a:p>
            <a:r>
              <a:rPr lang="cs-CZ" dirty="0"/>
              <a:t>o</a:t>
            </a:r>
            <a:r>
              <a:rPr lang="cs-CZ" dirty="0" smtClean="0"/>
              <a:t>no čte</a:t>
            </a:r>
          </a:p>
          <a:p>
            <a:r>
              <a:rPr lang="cs-CZ" dirty="0"/>
              <a:t>m</a:t>
            </a:r>
            <a:r>
              <a:rPr lang="cs-CZ" dirty="0" smtClean="0"/>
              <a:t>y čteme</a:t>
            </a:r>
          </a:p>
          <a:p>
            <a:r>
              <a:rPr lang="cs-CZ" dirty="0"/>
              <a:t>v</a:t>
            </a:r>
            <a:r>
              <a:rPr lang="cs-CZ" dirty="0" smtClean="0"/>
              <a:t>y čtete</a:t>
            </a:r>
          </a:p>
          <a:p>
            <a:r>
              <a:rPr lang="cs-CZ" dirty="0"/>
              <a:t>o</a:t>
            </a:r>
            <a:r>
              <a:rPr lang="cs-CZ" dirty="0" smtClean="0"/>
              <a:t>ni čtou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2018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Prostý přítomný čas vyjadřuje:</a:t>
            </a:r>
          </a:p>
          <a:p>
            <a:r>
              <a:rPr lang="cs-CZ" dirty="0" smtClean="0"/>
              <a:t>1. obvyklý či opakovaný děj v přítomnosti</a:t>
            </a:r>
          </a:p>
          <a:p>
            <a:pPr marL="0" indent="0">
              <a:buNone/>
            </a:pPr>
            <a:r>
              <a:rPr lang="cs-CZ" dirty="0" smtClean="0"/>
              <a:t>        (rutiny)</a:t>
            </a:r>
          </a:p>
          <a:p>
            <a:r>
              <a:rPr lang="cs-CZ" dirty="0" smtClean="0"/>
              <a:t>2. stav nebo děj, který právě probíhá u sloves, která netvoří průběhové tvary</a:t>
            </a:r>
          </a:p>
          <a:p>
            <a:r>
              <a:rPr lang="cs-CZ" dirty="0" smtClean="0"/>
              <a:t>3. vyjadřuje děj časově neomezený, obecné platnosti</a:t>
            </a:r>
          </a:p>
          <a:p>
            <a:r>
              <a:rPr lang="cs-CZ" dirty="0" smtClean="0"/>
              <a:t>Př. </a:t>
            </a:r>
            <a:r>
              <a:rPr lang="cs-CZ" dirty="0" err="1" smtClean="0"/>
              <a:t>Fishes</a:t>
            </a:r>
            <a:r>
              <a:rPr lang="cs-CZ" dirty="0" smtClean="0"/>
              <a:t> live in </a:t>
            </a:r>
            <a:r>
              <a:rPr lang="cs-CZ" dirty="0" err="1" smtClean="0"/>
              <a:t>water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403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25842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372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Přítomný čas prostý v kladu </vt:lpstr>
      <vt:lpstr>Výslovnost koncového –s/-es</vt:lpstr>
      <vt:lpstr>Psaní koncovky –s/-es</vt:lpstr>
      <vt:lpstr>Časování:</vt:lpstr>
      <vt:lpstr>Použití: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14</cp:revision>
  <dcterms:created xsi:type="dcterms:W3CDTF">2012-03-31T07:36:25Z</dcterms:created>
  <dcterms:modified xsi:type="dcterms:W3CDTF">2012-04-02T13:27:05Z</dcterms:modified>
</cp:coreProperties>
</file>