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57" r:id="rId4"/>
    <p:sldId id="258" r:id="rId5"/>
    <p:sldId id="261" r:id="rId6"/>
    <p:sldId id="260" r:id="rId7"/>
    <p:sldId id="262" r:id="rId8"/>
    <p:sldId id="259" r:id="rId9"/>
    <p:sldId id="263" r:id="rId10"/>
    <p:sldId id="264" r:id="rId11"/>
    <p:sldId id="267" r:id="rId12"/>
    <p:sldId id="268" r:id="rId13"/>
    <p:sldId id="266" r:id="rId14"/>
    <p:sldId id="269" r:id="rId15"/>
    <p:sldId id="270" r:id="rId16"/>
    <p:sldId id="271" r:id="rId17"/>
    <p:sldId id="265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01625"/>
            <a:ext cx="7772400" cy="146208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CA7A1722-124A-4995-9F3F-88D12820758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01625"/>
            <a:ext cx="7772400" cy="146208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534C662-1C2E-491E-B853-2A8EB9C60F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20888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Elektrický proud, elektrické napětí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750" y="5105400"/>
            <a:ext cx="785495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>
              <a:latin typeface="+mn-lt"/>
            </a:endParaRP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Autor: Pavlína Čermáková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Vytvořeno v rámci v projektu „EU peníze školám“ 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b="1" dirty="0">
                <a:latin typeface="+mn-lt"/>
              </a:rPr>
              <a:t>OP VK oblast podpory 1.4 s názvem Zlepšení podmínek pro vzdělávání na základních školách</a:t>
            </a:r>
            <a:endParaRPr lang="cs-CZ" sz="1600" dirty="0"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35696" y="4149080"/>
            <a:ext cx="55446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VY_32_INOVACE_51_Elektricky_proud,</a:t>
            </a:r>
            <a:r>
              <a:rPr lang="cs-CZ" dirty="0" err="1" smtClean="0"/>
              <a:t>elektricke</a:t>
            </a:r>
            <a:r>
              <a:rPr lang="cs-CZ" dirty="0" smtClean="0"/>
              <a:t>_</a:t>
            </a:r>
            <a:r>
              <a:rPr lang="cs-CZ" dirty="0" err="1" smtClean="0"/>
              <a:t>napeti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/>
              <a:t>Proud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620688"/>
            <a:ext cx="4716015" cy="2160240"/>
          </a:xfrm>
        </p:spPr>
        <p:txBody>
          <a:bodyPr/>
          <a:lstStyle/>
          <a:p>
            <a:r>
              <a:rPr lang="cs-CZ" sz="2400" dirty="0"/>
              <a:t>Kdy mluvíme o proudu?</a:t>
            </a:r>
          </a:p>
          <a:p>
            <a:r>
              <a:rPr lang="cs-CZ" sz="2400" dirty="0"/>
              <a:t>Proud velkého počtu </a:t>
            </a:r>
            <a:r>
              <a:rPr lang="cs-CZ" sz="2400" dirty="0" smtClean="0"/>
              <a:t>lidí, aut</a:t>
            </a:r>
            <a:endParaRPr lang="cs-CZ" sz="2400" dirty="0"/>
          </a:p>
          <a:p>
            <a:r>
              <a:rPr lang="cs-CZ" sz="2400" dirty="0"/>
              <a:t>Proud vody, světla, vzduchu</a:t>
            </a:r>
          </a:p>
          <a:p>
            <a:r>
              <a:rPr lang="cs-CZ" sz="2400" b="1" dirty="0"/>
              <a:t>VE FYZICE – PROUD NABITÝCH ČÁSTIC (JEDNÍM SMĚREM)</a:t>
            </a:r>
          </a:p>
        </p:txBody>
      </p:sp>
      <p:pic>
        <p:nvPicPr>
          <p:cNvPr id="11271" name="Picture 7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9367" y="692696"/>
            <a:ext cx="3765706" cy="2824280"/>
          </a:xfrm>
          <a:noFill/>
          <a:ln/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2727504"/>
            <a:ext cx="2629903" cy="39429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73" name="Picture 9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2638" y="3687055"/>
            <a:ext cx="4376075" cy="2892377"/>
          </a:xfrm>
          <a:noFill/>
          <a:ln/>
        </p:spPr>
      </p:pic>
      <p:sp>
        <p:nvSpPr>
          <p:cNvPr id="2" name="Obdélník 1"/>
          <p:cNvSpPr/>
          <p:nvPr/>
        </p:nvSpPr>
        <p:spPr>
          <a:xfrm>
            <a:off x="3907875" y="3098861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[1]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38498" y="6268683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40818" y="6301102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2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nimBg="1"/>
      <p:bldP spid="2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1880" y="299582"/>
            <a:ext cx="5450766" cy="4360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3419872" cy="138499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Jakým způsobem by se dalo změřit zatížení vozovky?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556792"/>
            <a:ext cx="3419872" cy="224676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Stačí spočítat, kolik dopravních prostředků projede za sekundu  v průměru vozovkou?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955529"/>
            <a:ext cx="3347864" cy="138499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Které dopravní prostředky zatěžují vozovku nejvíce?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473005"/>
            <a:ext cx="9144000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Přesnější by bylo spočítat , kolika kilogramy je vozovka během 1 sekundy zatížena.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499896" y="4648027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Obdobné je to i s velikostí elektrického proudu.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620688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je to elektrický proud?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052736"/>
            <a:ext cx="817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= usměrněný pohyb volných částic s elektrickým nábojem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412776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Které volné částice obsahují kovy?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844824"/>
            <a:ext cx="817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...elektrony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227687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Které volné částice obsahují kapalné vodiče?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2780928"/>
            <a:ext cx="817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...ionty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328498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Které volné částice obsahují plynné vodiče?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3789040"/>
            <a:ext cx="817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...ionty a volné elektrony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4365104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Elektrony i ionty mají různou velikost elektrického náboje.</a:t>
            </a:r>
            <a:endParaRPr lang="cs-CZ" sz="2800" b="1" dirty="0"/>
          </a:p>
        </p:txBody>
      </p:sp>
      <p:sp>
        <p:nvSpPr>
          <p:cNvPr id="12" name="Šipka doprava 11"/>
          <p:cNvSpPr/>
          <p:nvPr/>
        </p:nvSpPr>
        <p:spPr>
          <a:xfrm>
            <a:off x="611560" y="5157192"/>
            <a:ext cx="720080" cy="36004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4941168"/>
            <a:ext cx="7524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Elektrický proud = velikost elektrického náboje, který projde průřezem vodiče za 1 sekundu.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609329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 = 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5903893"/>
            <a:ext cx="5760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Q</a:t>
            </a:r>
          </a:p>
          <a:p>
            <a:r>
              <a:rPr lang="cs-CZ" sz="2800" b="1" dirty="0" smtClean="0"/>
              <a:t> t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3131840" y="5877272"/>
            <a:ext cx="1800200" cy="98072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 animBg="1"/>
      <p:bldP spid="12" grpId="0" animBg="1"/>
      <p:bldP spid="13" grpId="0"/>
      <p:bldP spid="14" grpId="0"/>
      <p:bldP spid="15" grpId="0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615553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 dirty="0" smtClean="0">
                <a:solidFill>
                  <a:srgbClr val="000000"/>
                </a:solidFill>
                <a:latin typeface="Times New Roman" pitchFamily="18" charset="0"/>
              </a:rPr>
              <a:t>Elektrony v kovech</a:t>
            </a:r>
            <a:endParaRPr lang="cs-CZ" sz="4000" dirty="0">
              <a:latin typeface="Times New Roman" pitchFamily="18" charset="0"/>
            </a:endParaRPr>
          </a:p>
        </p:txBody>
      </p:sp>
      <p:sp>
        <p:nvSpPr>
          <p:cNvPr id="2060" name="Line 12"/>
          <p:cNvSpPr>
            <a:spLocks noChangeShapeType="1"/>
          </p:cNvSpPr>
          <p:nvPr/>
        </p:nvSpPr>
        <p:spPr bwMode="auto">
          <a:xfrm>
            <a:off x="0" y="1557338"/>
            <a:ext cx="9144000" cy="0"/>
          </a:xfrm>
          <a:prstGeom prst="line">
            <a:avLst/>
          </a:prstGeom>
          <a:noFill/>
          <a:ln w="25400">
            <a:solidFill>
              <a:srgbClr val="CC66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61" name="Line 13"/>
          <p:cNvSpPr>
            <a:spLocks noChangeShapeType="1"/>
          </p:cNvSpPr>
          <p:nvPr/>
        </p:nvSpPr>
        <p:spPr bwMode="auto">
          <a:xfrm>
            <a:off x="0" y="2997200"/>
            <a:ext cx="9144000" cy="0"/>
          </a:xfrm>
          <a:prstGeom prst="line">
            <a:avLst/>
          </a:prstGeom>
          <a:noFill/>
          <a:ln w="25400">
            <a:solidFill>
              <a:srgbClr val="CC66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62" name="Text Box 14"/>
          <p:cNvSpPr txBox="1">
            <a:spLocks noChangeArrowheads="1"/>
          </p:cNvSpPr>
          <p:nvPr/>
        </p:nvSpPr>
        <p:spPr bwMode="auto">
          <a:xfrm>
            <a:off x="142875" y="2000250"/>
            <a:ext cx="1071563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CC6600"/>
                </a:solidFill>
                <a:latin typeface="Times New Roman" pitchFamily="18" charset="0"/>
                <a:cs typeface="Times New Roman" pitchFamily="18" charset="0"/>
              </a:rPr>
              <a:t>Kovový vodič</a:t>
            </a:r>
          </a:p>
        </p:txBody>
      </p:sp>
      <p:grpSp>
        <p:nvGrpSpPr>
          <p:cNvPr id="2" name="Group 30"/>
          <p:cNvGrpSpPr>
            <a:grpSpLocks/>
          </p:cNvGrpSpPr>
          <p:nvPr/>
        </p:nvGrpSpPr>
        <p:grpSpPr bwMode="auto">
          <a:xfrm>
            <a:off x="1714500" y="1928813"/>
            <a:ext cx="431800" cy="431800"/>
            <a:chOff x="1202" y="935"/>
            <a:chExt cx="272" cy="272"/>
          </a:xfrm>
        </p:grpSpPr>
        <p:sp>
          <p:nvSpPr>
            <p:cNvPr id="2063" name="Oval 15"/>
            <p:cNvSpPr>
              <a:spLocks noChangeArrowheads="1"/>
            </p:cNvSpPr>
            <p:nvPr/>
          </p:nvSpPr>
          <p:spPr bwMode="auto">
            <a:xfrm>
              <a:off x="1202" y="935"/>
              <a:ext cx="272" cy="272"/>
            </a:xfrm>
            <a:prstGeom prst="ellipse">
              <a:avLst/>
            </a:prstGeom>
            <a:noFill/>
            <a:ln w="9525">
              <a:solidFill>
                <a:srgbClr val="339966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4" name="Text Box 16"/>
            <p:cNvSpPr txBox="1">
              <a:spLocks noChangeArrowheads="1"/>
            </p:cNvSpPr>
            <p:nvPr/>
          </p:nvSpPr>
          <p:spPr bwMode="auto">
            <a:xfrm>
              <a:off x="1290" y="985"/>
              <a:ext cx="13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>
                  <a:solidFill>
                    <a:schemeClr val="hlink"/>
                  </a:solidFill>
                </a:rPr>
                <a:t>e</a:t>
              </a:r>
              <a:r>
                <a:rPr lang="cs-CZ" baseline="30000">
                  <a:solidFill>
                    <a:schemeClr val="hlink"/>
                  </a:solidFill>
                </a:rPr>
                <a:t>-</a:t>
              </a:r>
            </a:p>
          </p:txBody>
        </p:sp>
      </p:grpSp>
      <p:sp>
        <p:nvSpPr>
          <p:cNvPr id="2072" name="Text Box 24"/>
          <p:cNvSpPr txBox="1">
            <a:spLocks noChangeArrowheads="1"/>
          </p:cNvSpPr>
          <p:nvPr/>
        </p:nvSpPr>
        <p:spPr bwMode="auto">
          <a:xfrm>
            <a:off x="703065" y="3284984"/>
            <a:ext cx="759569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just"/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Pohyb elektronu (e</a:t>
            </a:r>
            <a:r>
              <a:rPr lang="cs-CZ" sz="2800" baseline="30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) není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usměrněný.</a:t>
            </a:r>
            <a:endParaRPr lang="cs-CZ" sz="2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 pohybu elektronu nepřevládá žádný směr.</a:t>
            </a:r>
          </a:p>
        </p:txBody>
      </p:sp>
      <p:sp>
        <p:nvSpPr>
          <p:cNvPr id="2073" name="Text Box 25"/>
          <p:cNvSpPr txBox="1">
            <a:spLocks noChangeArrowheads="1"/>
          </p:cNvSpPr>
          <p:nvPr/>
        </p:nvSpPr>
        <p:spPr bwMode="auto">
          <a:xfrm>
            <a:off x="197197" y="6489700"/>
            <a:ext cx="874960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VODIČEM NEPROTÉKÁ ŽÁDNÝ ELEKTRICKÝ PROUD!!!</a:t>
            </a:r>
          </a:p>
        </p:txBody>
      </p:sp>
      <p:sp>
        <p:nvSpPr>
          <p:cNvPr id="2074" name="Text Box 26"/>
          <p:cNvSpPr txBox="1">
            <a:spLocks noChangeArrowheads="1"/>
          </p:cNvSpPr>
          <p:nvPr/>
        </p:nvSpPr>
        <p:spPr bwMode="auto">
          <a:xfrm>
            <a:off x="720725" y="4180850"/>
            <a:ext cx="7217991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 kovovém vodiči jsou vždy volné elektrony. </a:t>
            </a:r>
          </a:p>
        </p:txBody>
      </p:sp>
      <p:sp>
        <p:nvSpPr>
          <p:cNvPr id="2075" name="Text Box 27"/>
          <p:cNvSpPr txBox="1">
            <a:spLocks noChangeArrowheads="1"/>
          </p:cNvSpPr>
          <p:nvPr/>
        </p:nvSpPr>
        <p:spPr bwMode="auto">
          <a:xfrm>
            <a:off x="678656" y="4710812"/>
            <a:ext cx="7235651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Volné elektrony nejsou vázány v atomech kovu. </a:t>
            </a:r>
          </a:p>
        </p:txBody>
      </p:sp>
      <p:sp>
        <p:nvSpPr>
          <p:cNvPr id="2076" name="Text Box 28"/>
          <p:cNvSpPr txBox="1">
            <a:spLocks noChangeArrowheads="1"/>
          </p:cNvSpPr>
          <p:nvPr/>
        </p:nvSpPr>
        <p:spPr bwMode="auto">
          <a:xfrm>
            <a:off x="703065" y="5148121"/>
            <a:ext cx="7595691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Volné elektrony se mohou volně pohybovat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kovu. </a:t>
            </a:r>
          </a:p>
        </p:txBody>
      </p:sp>
      <p:sp>
        <p:nvSpPr>
          <p:cNvPr id="2077" name="Text Box 29"/>
          <p:cNvSpPr txBox="1">
            <a:spLocks noChangeArrowheads="1"/>
          </p:cNvSpPr>
          <p:nvPr/>
        </p:nvSpPr>
        <p:spPr bwMode="auto">
          <a:xfrm>
            <a:off x="720725" y="5586827"/>
            <a:ext cx="7883723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Volné elektrony se pohybují chaoticky, neuspořádaně.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07407E-6 C 0.00955 -0.01041 0.0191 -0.02083 0.02796 -0.01967 C 0.03681 -0.01851 0.06251 -0.00416 0.05365 0.00649 C 0.0448 0.01713 -0.01093 0.04862 -0.0257 0.04375 C -0.04046 0.03889 -0.05018 -0.00833 -0.03542 -0.02291 C -0.02066 -0.0375 0.04844 -0.06157 0.06337 -0.04398 C 0.0783 -0.02638 0.06667 0.08149 0.05365 0.08287 C 0.04063 0.08426 -0.00017 -0.02013 -0.01476 -0.03588 C -0.02935 -0.05162 -0.03681 -0.03032 -0.03421 -0.01134 C -0.0316 0.00764 -0.01216 0.07084 0.00122 0.07801 C 0.01459 0.08519 0.03039 0.0588 0.04635 0.03241 " pathEditMode="relative" rAng="0" ptsTypes="aaaaaaaaaaA">
                                      <p:cBhvr>
                                        <p:cTn id="1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0" y="1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0" grpId="0" animBg="1"/>
      <p:bldP spid="2061" grpId="0" animBg="1"/>
      <p:bldP spid="2062" grpId="0"/>
      <p:bldP spid="2072" grpId="0"/>
      <p:bldP spid="2073" grpId="0"/>
      <p:bldP spid="2074" grpId="0"/>
      <p:bldP spid="2075" grpId="0"/>
      <p:bldP spid="2076" grpId="0"/>
      <p:bldP spid="207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1"/>
          <p:cNvGrpSpPr>
            <a:grpSpLocks/>
          </p:cNvGrpSpPr>
          <p:nvPr/>
        </p:nvGrpSpPr>
        <p:grpSpPr bwMode="auto">
          <a:xfrm>
            <a:off x="2500313" y="2066925"/>
            <a:ext cx="431800" cy="431800"/>
            <a:chOff x="1202" y="935"/>
            <a:chExt cx="272" cy="272"/>
          </a:xfrm>
        </p:grpSpPr>
        <p:sp>
          <p:nvSpPr>
            <p:cNvPr id="3088" name="Oval 32"/>
            <p:cNvSpPr>
              <a:spLocks noChangeArrowheads="1"/>
            </p:cNvSpPr>
            <p:nvPr/>
          </p:nvSpPr>
          <p:spPr bwMode="auto">
            <a:xfrm>
              <a:off x="1202" y="935"/>
              <a:ext cx="272" cy="272"/>
            </a:xfrm>
            <a:prstGeom prst="ellipse">
              <a:avLst/>
            </a:prstGeom>
            <a:noFill/>
            <a:ln w="9525">
              <a:solidFill>
                <a:srgbClr val="339966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89" name="Text Box 33"/>
            <p:cNvSpPr txBox="1">
              <a:spLocks noChangeArrowheads="1"/>
            </p:cNvSpPr>
            <p:nvPr/>
          </p:nvSpPr>
          <p:spPr bwMode="auto">
            <a:xfrm>
              <a:off x="1290" y="985"/>
              <a:ext cx="13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>
                  <a:solidFill>
                    <a:schemeClr val="hlink"/>
                  </a:solidFill>
                </a:rPr>
                <a:t>e</a:t>
              </a:r>
              <a:r>
                <a:rPr lang="cs-CZ" baseline="30000">
                  <a:solidFill>
                    <a:schemeClr val="hlink"/>
                  </a:solidFill>
                </a:rPr>
                <a:t>-</a:t>
              </a:r>
            </a:p>
          </p:txBody>
        </p:sp>
      </p:grpSp>
      <p:sp>
        <p:nvSpPr>
          <p:cNvPr id="8" name="Text Box 34"/>
          <p:cNvSpPr txBox="1">
            <a:spLocks noChangeArrowheads="1"/>
          </p:cNvSpPr>
          <p:nvPr/>
        </p:nvSpPr>
        <p:spPr bwMode="auto">
          <a:xfrm>
            <a:off x="720725" y="3284984"/>
            <a:ext cx="799465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Pohyb elektronu (e</a:t>
            </a:r>
            <a:r>
              <a:rPr lang="cs-CZ" sz="2800" baseline="30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) je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usměrněný.</a:t>
            </a:r>
            <a:endParaRPr lang="cs-CZ" sz="2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spcBef>
                <a:spcPct val="50000"/>
              </a:spcBef>
            </a:pP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 pohybu elektronu převládá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směr </a:t>
            </a: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od </a:t>
            </a:r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–pólu</a:t>
            </a: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k </a:t>
            </a:r>
            <a:r>
              <a:rPr lang="cs-CZ" sz="2800" dirty="0">
                <a:solidFill>
                  <a:srgbClr val="99CC00"/>
                </a:solidFill>
                <a:latin typeface="Times New Roman" pitchFamily="18" charset="0"/>
                <a:cs typeface="Times New Roman" pitchFamily="18" charset="0"/>
              </a:rPr>
              <a:t>+pólu</a:t>
            </a: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9" name="Text Box 35"/>
          <p:cNvSpPr txBox="1">
            <a:spLocks noChangeArrowheads="1"/>
          </p:cNvSpPr>
          <p:nvPr/>
        </p:nvSpPr>
        <p:spPr bwMode="auto">
          <a:xfrm>
            <a:off x="720724" y="6300788"/>
            <a:ext cx="752368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VODIČEM PROTÉKÁ ELEKTRICKÝ PROUD</a:t>
            </a:r>
            <a:r>
              <a:rPr lang="cs-CZ" sz="2400" dirty="0">
                <a:solidFill>
                  <a:srgbClr val="99CC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grpSp>
        <p:nvGrpSpPr>
          <p:cNvPr id="3" name="Skupina 25"/>
          <p:cNvGrpSpPr>
            <a:grpSpLocks/>
          </p:cNvGrpSpPr>
          <p:nvPr/>
        </p:nvGrpSpPr>
        <p:grpSpPr bwMode="auto">
          <a:xfrm>
            <a:off x="0" y="1558925"/>
            <a:ext cx="9144000" cy="1439863"/>
            <a:chOff x="0" y="1558800"/>
            <a:chExt cx="9144000" cy="1440000"/>
          </a:xfrm>
        </p:grpSpPr>
        <p:sp>
          <p:nvSpPr>
            <p:cNvPr id="3083" name="Line 18"/>
            <p:cNvSpPr>
              <a:spLocks noChangeShapeType="1"/>
            </p:cNvSpPr>
            <p:nvPr/>
          </p:nvSpPr>
          <p:spPr bwMode="auto">
            <a:xfrm>
              <a:off x="0" y="1558800"/>
              <a:ext cx="9144000" cy="0"/>
            </a:xfrm>
            <a:prstGeom prst="line">
              <a:avLst/>
            </a:prstGeom>
            <a:noFill/>
            <a:ln w="25400">
              <a:solidFill>
                <a:srgbClr val="CC66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84" name="Line 19"/>
            <p:cNvSpPr>
              <a:spLocks noChangeShapeType="1"/>
            </p:cNvSpPr>
            <p:nvPr/>
          </p:nvSpPr>
          <p:spPr bwMode="auto">
            <a:xfrm>
              <a:off x="0" y="2998800"/>
              <a:ext cx="9144000" cy="0"/>
            </a:xfrm>
            <a:prstGeom prst="line">
              <a:avLst/>
            </a:prstGeom>
            <a:noFill/>
            <a:ln w="25400">
              <a:solidFill>
                <a:srgbClr val="CC66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85" name="Text Box 20"/>
            <p:cNvSpPr txBox="1">
              <a:spLocks noChangeArrowheads="1"/>
            </p:cNvSpPr>
            <p:nvPr/>
          </p:nvSpPr>
          <p:spPr bwMode="auto">
            <a:xfrm>
              <a:off x="571472" y="2000240"/>
              <a:ext cx="1439862" cy="7386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>
                  <a:solidFill>
                    <a:srgbClr val="CC6600"/>
                  </a:solidFill>
                  <a:latin typeface="Times New Roman" pitchFamily="18" charset="0"/>
                  <a:cs typeface="Times New Roman" pitchFamily="18" charset="0"/>
                </a:rPr>
                <a:t>Kovový vodič</a:t>
              </a:r>
            </a:p>
          </p:txBody>
        </p:sp>
        <p:sp>
          <p:nvSpPr>
            <p:cNvPr id="3086" name="TextovéPole 9"/>
            <p:cNvSpPr txBox="1">
              <a:spLocks noChangeArrowheads="1"/>
            </p:cNvSpPr>
            <p:nvPr/>
          </p:nvSpPr>
          <p:spPr bwMode="auto">
            <a:xfrm>
              <a:off x="0" y="1709724"/>
              <a:ext cx="571500" cy="1016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600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-</a:t>
              </a:r>
            </a:p>
          </p:txBody>
        </p:sp>
        <p:sp>
          <p:nvSpPr>
            <p:cNvPr id="3087" name="TextovéPole 10"/>
            <p:cNvSpPr txBox="1">
              <a:spLocks noChangeArrowheads="1"/>
            </p:cNvSpPr>
            <p:nvPr/>
          </p:nvSpPr>
          <p:spPr bwMode="auto">
            <a:xfrm>
              <a:off x="8429625" y="1781162"/>
              <a:ext cx="571500" cy="1016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6000">
                  <a:solidFill>
                    <a:srgbClr val="00B050"/>
                  </a:solidFill>
                  <a:latin typeface="Times New Roman" pitchFamily="18" charset="0"/>
                  <a:cs typeface="Times New Roman" pitchFamily="18" charset="0"/>
                </a:rPr>
                <a:t>+</a:t>
              </a:r>
            </a:p>
          </p:txBody>
        </p:sp>
      </p:grpSp>
      <p:sp>
        <p:nvSpPr>
          <p:cNvPr id="3078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615553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Elektrický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proud v kovech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 Box 5"/>
          <p:cNvSpPr txBox="1">
            <a:spLocks noChangeArrowheads="1"/>
          </p:cNvSpPr>
          <p:nvPr/>
        </p:nvSpPr>
        <p:spPr bwMode="auto">
          <a:xfrm>
            <a:off x="161193" y="939339"/>
            <a:ext cx="8821613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0066FF"/>
                </a:solidFill>
                <a:latin typeface="Times New Roman" pitchFamily="18" charset="0"/>
                <a:cs typeface="Times New Roman" pitchFamily="18" charset="0"/>
              </a:rPr>
              <a:t>Elektrický proud je usměrněný pohyb částic s nábojem.</a:t>
            </a:r>
          </a:p>
        </p:txBody>
      </p:sp>
      <p:sp>
        <p:nvSpPr>
          <p:cNvPr id="24" name="Text Box 34"/>
          <p:cNvSpPr txBox="1">
            <a:spLocks noChangeArrowheads="1"/>
          </p:cNvSpPr>
          <p:nvPr/>
        </p:nvSpPr>
        <p:spPr bwMode="auto">
          <a:xfrm>
            <a:off x="720725" y="4571087"/>
            <a:ext cx="799465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Elektron (e</a:t>
            </a:r>
            <a:r>
              <a:rPr lang="cs-CZ" sz="2800" baseline="30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) je přitahován silou od </a:t>
            </a:r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–pólu</a:t>
            </a:r>
            <a:r>
              <a:rPr lang="cs-CZ" sz="2800" dirty="0">
                <a:solidFill>
                  <a:srgbClr val="0066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>
                <a:solidFill>
                  <a:srgbClr val="0066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rgbClr val="99CC00"/>
                </a:solidFill>
                <a:latin typeface="Times New Roman" pitchFamily="18" charset="0"/>
                <a:cs typeface="Times New Roman" pitchFamily="18" charset="0"/>
              </a:rPr>
              <a:t>+pólu</a:t>
            </a: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25" name="Text Box 34"/>
          <p:cNvSpPr txBox="1">
            <a:spLocks noChangeArrowheads="1"/>
          </p:cNvSpPr>
          <p:nvPr/>
        </p:nvSpPr>
        <p:spPr bwMode="auto">
          <a:xfrm>
            <a:off x="695076" y="5301208"/>
            <a:ext cx="589314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Síla </a:t>
            </a: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dává elektronu převládající směr.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0 C 0.05816 -0.03356 0.11649 -0.06713 0.13577 -0.06505 C 0.15504 -0.06296 0.12934 0.01111 0.11563 0.01296 C 0.10174 0.01481 0.06024 -0.05579 0.05261 -0.0537 C 0.04497 -0.05162 0.03472 0.01319 0.06997 0.02569 C 0.10521 0.03819 0.2408 0.03519 0.26372 0.02083 C 0.28663 0.00648 0.21684 -0.06181 0.20781 -0.06019 C 0.19879 -0.05856 0.1875 0.01551 0.20903 0.03056 C 0.23056 0.0456 0.30469 0.04306 0.33681 0.03056 C 0.36858 0.01806 0.39236 -0.03796 0.40139 -0.04398 C 0.41059 -0.05 0.39965 -0.01042 0.39132 -0.00509 C 0.38299 0.00023 0.35434 -0.01852 0.3507 -0.01157 C 0.3474 -0.00463 0.3566 0.02917 0.37014 0.03704 C 0.38351 0.04491 0.41563 0.04815 0.43195 0.03542 C 0.44844 0.02269 0.45417 -0.03218 0.46858 -0.03935 C 0.48281 -0.04653 0.52274 -0.01273 0.51806 -0.0081 C 0.51337 -0.00347 0.45399 -0.00486 0.43993 -0.01134 C 0.42587 -0.01782 0.41441 -0.04468 0.43403 -0.04745 C 0.45365 -0.05023 0.53368 -0.04005 0.55781 -0.02801 C 0.58195 -0.01597 0.58403 0.01227 0.57899 0.02431 C 0.57396 0.03634 0.5349 0.05208 0.52726 0.04375 C 0.51962 0.03542 0.52049 -0.0088 0.53333 -0.02616 C 0.54618 -0.04352 0.59236 -0.05417 0.60434 -0.06019 " pathEditMode="relative" rAng="0" ptsTypes="aaaaaaaaaaaaaaaaaaaaaaa">
                                      <p:cBhvr>
                                        <p:cTn id="1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200" y="-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al 32"/>
          <p:cNvSpPr>
            <a:spLocks noChangeArrowheads="1"/>
          </p:cNvSpPr>
          <p:nvPr/>
        </p:nvSpPr>
        <p:spPr bwMode="auto">
          <a:xfrm>
            <a:off x="2286000" y="3286125"/>
            <a:ext cx="214313" cy="214313"/>
          </a:xfrm>
          <a:prstGeom prst="ellipse">
            <a:avLst/>
          </a:pr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0" y="2428875"/>
            <a:ext cx="5715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24" name="Text Box 20"/>
          <p:cNvSpPr txBox="1">
            <a:spLocks noChangeArrowheads="1"/>
          </p:cNvSpPr>
          <p:nvPr/>
        </p:nvSpPr>
        <p:spPr bwMode="auto">
          <a:xfrm>
            <a:off x="571500" y="2719388"/>
            <a:ext cx="1439863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CC6600"/>
                </a:solidFill>
                <a:latin typeface="Times New Roman" pitchFamily="18" charset="0"/>
                <a:cs typeface="Times New Roman" pitchFamily="18" charset="0"/>
              </a:rPr>
              <a:t>Kovový vodič</a:t>
            </a:r>
          </a:p>
        </p:txBody>
      </p:sp>
      <p:sp>
        <p:nvSpPr>
          <p:cNvPr id="22" name="Line 18"/>
          <p:cNvSpPr>
            <a:spLocks noChangeShapeType="1"/>
          </p:cNvSpPr>
          <p:nvPr/>
        </p:nvSpPr>
        <p:spPr bwMode="auto">
          <a:xfrm>
            <a:off x="0" y="2278063"/>
            <a:ext cx="9144000" cy="0"/>
          </a:xfrm>
          <a:prstGeom prst="line">
            <a:avLst/>
          </a:prstGeom>
          <a:noFill/>
          <a:ln w="25400">
            <a:solidFill>
              <a:srgbClr val="CC66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3" name="Line 19"/>
          <p:cNvSpPr>
            <a:spLocks noChangeShapeType="1"/>
          </p:cNvSpPr>
          <p:nvPr/>
        </p:nvSpPr>
        <p:spPr bwMode="auto">
          <a:xfrm>
            <a:off x="0" y="3714750"/>
            <a:ext cx="9144000" cy="0"/>
          </a:xfrm>
          <a:prstGeom prst="line">
            <a:avLst/>
          </a:prstGeom>
          <a:noFill/>
          <a:ln w="25400">
            <a:solidFill>
              <a:srgbClr val="CC66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4" name="Text Box 4"/>
          <p:cNvSpPr txBox="1">
            <a:spLocks noChangeArrowheads="1"/>
          </p:cNvSpPr>
          <p:nvPr/>
        </p:nvSpPr>
        <p:spPr bwMode="auto">
          <a:xfrm>
            <a:off x="47625" y="1071563"/>
            <a:ext cx="90963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Velikost elektrického proudu je  množství náboje,</a:t>
            </a:r>
          </a:p>
          <a:p>
            <a:pPr algn="ctr">
              <a:spcBef>
                <a:spcPct val="50000"/>
              </a:spcBef>
            </a:pP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který projde vodičem za jednotku času.</a:t>
            </a:r>
          </a:p>
        </p:txBody>
      </p:sp>
      <p:sp>
        <p:nvSpPr>
          <p:cNvPr id="4104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615553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 dirty="0">
                <a:latin typeface="Times New Roman" pitchFamily="18" charset="0"/>
              </a:rPr>
              <a:t>Elektrický </a:t>
            </a:r>
            <a:r>
              <a:rPr lang="cs-CZ" sz="4000" dirty="0" smtClean="0">
                <a:latin typeface="Times New Roman" pitchFamily="18" charset="0"/>
              </a:rPr>
              <a:t>proud – jeho velikost</a:t>
            </a:r>
            <a:endParaRPr lang="cs-CZ" sz="4000" dirty="0">
              <a:latin typeface="Times New Roman" pitchFamily="18" charset="0"/>
            </a:endParaRPr>
          </a:p>
        </p:txBody>
      </p:sp>
      <p:sp>
        <p:nvSpPr>
          <p:cNvPr id="10" name="Oval 32"/>
          <p:cNvSpPr>
            <a:spLocks noChangeArrowheads="1"/>
          </p:cNvSpPr>
          <p:nvPr/>
        </p:nvSpPr>
        <p:spPr bwMode="auto">
          <a:xfrm>
            <a:off x="2286000" y="2428875"/>
            <a:ext cx="214313" cy="214313"/>
          </a:xfrm>
          <a:prstGeom prst="ellipse">
            <a:avLst/>
          </a:pr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8429625" y="2500313"/>
            <a:ext cx="5715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sp>
        <p:nvSpPr>
          <p:cNvPr id="18" name="Oval 32"/>
          <p:cNvSpPr>
            <a:spLocks noChangeArrowheads="1"/>
          </p:cNvSpPr>
          <p:nvPr/>
        </p:nvSpPr>
        <p:spPr bwMode="auto">
          <a:xfrm>
            <a:off x="2286000" y="2714625"/>
            <a:ext cx="214313" cy="214313"/>
          </a:xfrm>
          <a:prstGeom prst="ellipse">
            <a:avLst/>
          </a:pr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Oval 32"/>
          <p:cNvSpPr>
            <a:spLocks noChangeArrowheads="1"/>
          </p:cNvSpPr>
          <p:nvPr/>
        </p:nvSpPr>
        <p:spPr bwMode="auto">
          <a:xfrm>
            <a:off x="2286000" y="3000375"/>
            <a:ext cx="214313" cy="214313"/>
          </a:xfrm>
          <a:prstGeom prst="ellipse">
            <a:avLst/>
          </a:pr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2" name="Skupina 95"/>
          <p:cNvGrpSpPr>
            <a:grpSpLocks/>
          </p:cNvGrpSpPr>
          <p:nvPr/>
        </p:nvGrpSpPr>
        <p:grpSpPr bwMode="auto">
          <a:xfrm>
            <a:off x="2500313" y="3714750"/>
            <a:ext cx="5503862" cy="512763"/>
            <a:chOff x="2500298" y="3714752"/>
            <a:chExt cx="5503108" cy="512208"/>
          </a:xfrm>
        </p:grpSpPr>
        <p:grpSp>
          <p:nvGrpSpPr>
            <p:cNvPr id="3" name="Skupina 94"/>
            <p:cNvGrpSpPr>
              <a:grpSpLocks/>
            </p:cNvGrpSpPr>
            <p:nvPr/>
          </p:nvGrpSpPr>
          <p:grpSpPr bwMode="auto">
            <a:xfrm>
              <a:off x="2500298" y="3714752"/>
              <a:ext cx="5503108" cy="214314"/>
              <a:chOff x="2500298" y="3714752"/>
              <a:chExt cx="5503108" cy="214314"/>
            </a:xfrm>
          </p:grpSpPr>
          <p:cxnSp>
            <p:nvCxnSpPr>
              <p:cNvPr id="27" name="Přímá spojovací čára 26"/>
              <p:cNvCxnSpPr/>
              <p:nvPr/>
            </p:nvCxnSpPr>
            <p:spPr>
              <a:xfrm rot="5400000">
                <a:off x="2430524" y="3786112"/>
                <a:ext cx="141134" cy="158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28"/>
              <p:cNvCxnSpPr/>
              <p:nvPr/>
            </p:nvCxnSpPr>
            <p:spPr>
              <a:xfrm rot="5400000">
                <a:off x="7930458" y="3784525"/>
                <a:ext cx="142721" cy="3175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" name="Skupina 51"/>
              <p:cNvGrpSpPr>
                <a:grpSpLocks/>
              </p:cNvGrpSpPr>
              <p:nvPr/>
            </p:nvGrpSpPr>
            <p:grpSpPr bwMode="auto">
              <a:xfrm>
                <a:off x="2500298" y="3786190"/>
                <a:ext cx="5500726" cy="142876"/>
                <a:chOff x="2500298" y="4143380"/>
                <a:chExt cx="5500726" cy="142876"/>
              </a:xfrm>
            </p:grpSpPr>
            <p:cxnSp>
              <p:nvCxnSpPr>
                <p:cNvPr id="34" name="Přímá spojovací čára 33"/>
                <p:cNvCxnSpPr/>
                <p:nvPr/>
              </p:nvCxnSpPr>
              <p:spPr>
                <a:xfrm>
                  <a:off x="2500298" y="4214663"/>
                  <a:ext cx="5499933" cy="1586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5" name="Skupina 47"/>
                <p:cNvGrpSpPr>
                  <a:grpSpLocks/>
                </p:cNvGrpSpPr>
                <p:nvPr/>
              </p:nvGrpSpPr>
              <p:grpSpPr bwMode="auto">
                <a:xfrm>
                  <a:off x="7786710" y="4143380"/>
                  <a:ext cx="214314" cy="142876"/>
                  <a:chOff x="7786710" y="4143380"/>
                  <a:chExt cx="214314" cy="142876"/>
                </a:xfrm>
              </p:grpSpPr>
              <p:cxnSp>
                <p:nvCxnSpPr>
                  <p:cNvPr id="36" name="Přímá spojovací čára 35"/>
                  <p:cNvCxnSpPr/>
                  <p:nvPr/>
                </p:nvCxnSpPr>
                <p:spPr>
                  <a:xfrm rot="10800000">
                    <a:off x="7785948" y="4143303"/>
                    <a:ext cx="214283" cy="7136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3" name="Přímá spojovací čára 42"/>
                  <p:cNvCxnSpPr/>
                  <p:nvPr/>
                </p:nvCxnSpPr>
                <p:spPr>
                  <a:xfrm rot="10800000" flipV="1">
                    <a:off x="7785948" y="4214663"/>
                    <a:ext cx="214283" cy="71361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6" name="Skupina 45"/>
                <p:cNvGrpSpPr>
                  <a:grpSpLocks/>
                </p:cNvGrpSpPr>
                <p:nvPr/>
              </p:nvGrpSpPr>
              <p:grpSpPr bwMode="auto">
                <a:xfrm rot="10800000">
                  <a:off x="2500298" y="4143380"/>
                  <a:ext cx="214314" cy="142876"/>
                  <a:chOff x="6858016" y="3929066"/>
                  <a:chExt cx="214314" cy="142876"/>
                </a:xfrm>
              </p:grpSpPr>
              <p:cxnSp>
                <p:nvCxnSpPr>
                  <p:cNvPr id="44" name="Přímá spojovací čára 43"/>
                  <p:cNvCxnSpPr/>
                  <p:nvPr/>
                </p:nvCxnSpPr>
                <p:spPr>
                  <a:xfrm rot="10800000">
                    <a:off x="6861222" y="3932470"/>
                    <a:ext cx="214283" cy="71361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5" name="Přímá spojovací čára 44"/>
                  <p:cNvCxnSpPr/>
                  <p:nvPr/>
                </p:nvCxnSpPr>
                <p:spPr>
                  <a:xfrm rot="10800000" flipV="1">
                    <a:off x="6861222" y="4003831"/>
                    <a:ext cx="214283" cy="7136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sp>
          <p:nvSpPr>
            <p:cNvPr id="4136" name="TextovéPole 50"/>
            <p:cNvSpPr txBox="1">
              <a:spLocks noChangeArrowheads="1"/>
            </p:cNvSpPr>
            <p:nvPr/>
          </p:nvSpPr>
          <p:spPr bwMode="auto">
            <a:xfrm>
              <a:off x="4929190" y="3857628"/>
              <a:ext cx="3571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r>
                <a:rPr lang="cs-CZ" sz="2400">
                  <a:latin typeface="Times New Roman" pitchFamily="18" charset="0"/>
                  <a:cs typeface="Times New Roman" pitchFamily="18" charset="0"/>
                </a:rPr>
                <a:t>1 s</a:t>
              </a:r>
            </a:p>
          </p:txBody>
        </p:sp>
      </p:grpSp>
      <p:sp>
        <p:nvSpPr>
          <p:cNvPr id="66" name="TextovéPole 65"/>
          <p:cNvSpPr txBox="1">
            <a:spLocks noChangeArrowheads="1"/>
          </p:cNvSpPr>
          <p:nvPr/>
        </p:nvSpPr>
        <p:spPr bwMode="auto">
          <a:xfrm>
            <a:off x="0" y="4786313"/>
            <a:ext cx="5715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67" name="Text Box 20"/>
          <p:cNvSpPr txBox="1">
            <a:spLocks noChangeArrowheads="1"/>
          </p:cNvSpPr>
          <p:nvPr/>
        </p:nvSpPr>
        <p:spPr bwMode="auto">
          <a:xfrm>
            <a:off x="571500" y="5076825"/>
            <a:ext cx="1439863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CC6600"/>
                </a:solidFill>
                <a:latin typeface="Times New Roman" pitchFamily="18" charset="0"/>
                <a:cs typeface="Times New Roman" pitchFamily="18" charset="0"/>
              </a:rPr>
              <a:t>Kovový vodič</a:t>
            </a:r>
          </a:p>
        </p:txBody>
      </p:sp>
      <p:sp>
        <p:nvSpPr>
          <p:cNvPr id="68" name="Line 18"/>
          <p:cNvSpPr>
            <a:spLocks noChangeShapeType="1"/>
          </p:cNvSpPr>
          <p:nvPr/>
        </p:nvSpPr>
        <p:spPr bwMode="auto">
          <a:xfrm>
            <a:off x="0" y="4635500"/>
            <a:ext cx="9144000" cy="0"/>
          </a:xfrm>
          <a:prstGeom prst="line">
            <a:avLst/>
          </a:prstGeom>
          <a:noFill/>
          <a:ln w="25400">
            <a:solidFill>
              <a:srgbClr val="CC66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69" name="Line 19"/>
          <p:cNvSpPr>
            <a:spLocks noChangeShapeType="1"/>
          </p:cNvSpPr>
          <p:nvPr/>
        </p:nvSpPr>
        <p:spPr bwMode="auto">
          <a:xfrm>
            <a:off x="0" y="6072188"/>
            <a:ext cx="9144000" cy="0"/>
          </a:xfrm>
          <a:prstGeom prst="line">
            <a:avLst/>
          </a:prstGeom>
          <a:noFill/>
          <a:ln w="25400">
            <a:solidFill>
              <a:srgbClr val="CC66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0" name="TextovéPole 69"/>
          <p:cNvSpPr txBox="1">
            <a:spLocks noChangeArrowheads="1"/>
          </p:cNvSpPr>
          <p:nvPr/>
        </p:nvSpPr>
        <p:spPr bwMode="auto">
          <a:xfrm>
            <a:off x="8429625" y="4857750"/>
            <a:ext cx="5715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grpSp>
        <p:nvGrpSpPr>
          <p:cNvPr id="7" name="Skupina 93"/>
          <p:cNvGrpSpPr>
            <a:grpSpLocks/>
          </p:cNvGrpSpPr>
          <p:nvPr/>
        </p:nvGrpSpPr>
        <p:grpSpPr bwMode="auto">
          <a:xfrm>
            <a:off x="2500313" y="6072188"/>
            <a:ext cx="5502275" cy="481012"/>
            <a:chOff x="2500298" y="6072206"/>
            <a:chExt cx="5502314" cy="480994"/>
          </a:xfrm>
        </p:grpSpPr>
        <p:grpSp>
          <p:nvGrpSpPr>
            <p:cNvPr id="8" name="Skupina 92"/>
            <p:cNvGrpSpPr>
              <a:grpSpLocks/>
            </p:cNvGrpSpPr>
            <p:nvPr/>
          </p:nvGrpSpPr>
          <p:grpSpPr bwMode="auto">
            <a:xfrm>
              <a:off x="2500298" y="6072206"/>
              <a:ext cx="5502314" cy="214314"/>
              <a:chOff x="2500298" y="6072206"/>
              <a:chExt cx="5502314" cy="214314"/>
            </a:xfrm>
          </p:grpSpPr>
          <p:cxnSp>
            <p:nvCxnSpPr>
              <p:cNvPr id="72" name="Přímá spojovací čára 71"/>
              <p:cNvCxnSpPr/>
              <p:nvPr/>
            </p:nvCxnSpPr>
            <p:spPr>
              <a:xfrm rot="5400000">
                <a:off x="2430451" y="6143640"/>
                <a:ext cx="141283" cy="158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ovací čára 72"/>
              <p:cNvCxnSpPr/>
              <p:nvPr/>
            </p:nvCxnSpPr>
            <p:spPr>
              <a:xfrm rot="5400000">
                <a:off x="7930383" y="6142847"/>
                <a:ext cx="142870" cy="1588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" name="Skupina 73"/>
              <p:cNvGrpSpPr>
                <a:grpSpLocks/>
              </p:cNvGrpSpPr>
              <p:nvPr/>
            </p:nvGrpSpPr>
            <p:grpSpPr bwMode="auto">
              <a:xfrm>
                <a:off x="2500298" y="6143644"/>
                <a:ext cx="5500726" cy="142876"/>
                <a:chOff x="2500298" y="4143380"/>
                <a:chExt cx="5500726" cy="142876"/>
              </a:xfrm>
            </p:grpSpPr>
            <p:cxnSp>
              <p:nvCxnSpPr>
                <p:cNvPr id="75" name="Přímá spojovací čára 74"/>
                <p:cNvCxnSpPr/>
                <p:nvPr/>
              </p:nvCxnSpPr>
              <p:spPr>
                <a:xfrm>
                  <a:off x="2500298" y="4214812"/>
                  <a:ext cx="5500726" cy="1587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1" name="Skupina 75"/>
                <p:cNvGrpSpPr>
                  <a:grpSpLocks/>
                </p:cNvGrpSpPr>
                <p:nvPr/>
              </p:nvGrpSpPr>
              <p:grpSpPr bwMode="auto">
                <a:xfrm>
                  <a:off x="7786710" y="4143380"/>
                  <a:ext cx="214314" cy="142876"/>
                  <a:chOff x="7786710" y="4143380"/>
                  <a:chExt cx="214314" cy="142876"/>
                </a:xfrm>
              </p:grpSpPr>
              <p:cxnSp>
                <p:nvCxnSpPr>
                  <p:cNvPr id="80" name="Přímá spojovací čára 79"/>
                  <p:cNvCxnSpPr/>
                  <p:nvPr/>
                </p:nvCxnSpPr>
                <p:spPr>
                  <a:xfrm rot="10800000">
                    <a:off x="7786710" y="4143376"/>
                    <a:ext cx="214314" cy="71436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1" name="Přímá spojovací čára 80"/>
                  <p:cNvCxnSpPr/>
                  <p:nvPr/>
                </p:nvCxnSpPr>
                <p:spPr>
                  <a:xfrm rot="10800000" flipV="1">
                    <a:off x="7786710" y="4214812"/>
                    <a:ext cx="214314" cy="71435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2" name="Skupina 76"/>
                <p:cNvGrpSpPr>
                  <a:grpSpLocks/>
                </p:cNvGrpSpPr>
                <p:nvPr/>
              </p:nvGrpSpPr>
              <p:grpSpPr bwMode="auto">
                <a:xfrm rot="10800000">
                  <a:off x="2500298" y="4143380"/>
                  <a:ext cx="214314" cy="142876"/>
                  <a:chOff x="6858016" y="3929066"/>
                  <a:chExt cx="214314" cy="142876"/>
                </a:xfrm>
              </p:grpSpPr>
              <p:cxnSp>
                <p:nvCxnSpPr>
                  <p:cNvPr id="78" name="Přímá spojovací čára 77"/>
                  <p:cNvCxnSpPr/>
                  <p:nvPr/>
                </p:nvCxnSpPr>
                <p:spPr>
                  <a:xfrm rot="10800000">
                    <a:off x="6858016" y="3932251"/>
                    <a:ext cx="214314" cy="71435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9" name="Přímá spojovací čára 78"/>
                  <p:cNvCxnSpPr/>
                  <p:nvPr/>
                </p:nvCxnSpPr>
                <p:spPr>
                  <a:xfrm rot="10800000" flipV="1">
                    <a:off x="6858016" y="4003685"/>
                    <a:ext cx="214314" cy="71436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sp>
          <p:nvSpPr>
            <p:cNvPr id="4124" name="TextovéPole 81"/>
            <p:cNvSpPr txBox="1">
              <a:spLocks noChangeArrowheads="1"/>
            </p:cNvSpPr>
            <p:nvPr/>
          </p:nvSpPr>
          <p:spPr bwMode="auto">
            <a:xfrm>
              <a:off x="5124448" y="6183868"/>
              <a:ext cx="35719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r>
                <a:rPr lang="cs-CZ" sz="2400">
                  <a:latin typeface="Times New Roman" pitchFamily="18" charset="0"/>
                  <a:cs typeface="Times New Roman" pitchFamily="18" charset="0"/>
                </a:rPr>
                <a:t>1 s</a:t>
              </a:r>
            </a:p>
          </p:txBody>
        </p:sp>
      </p:grpSp>
      <p:sp>
        <p:nvSpPr>
          <p:cNvPr id="83" name="Oval 32"/>
          <p:cNvSpPr>
            <a:spLocks noChangeArrowheads="1"/>
          </p:cNvSpPr>
          <p:nvPr/>
        </p:nvSpPr>
        <p:spPr bwMode="auto">
          <a:xfrm>
            <a:off x="2214563" y="5572125"/>
            <a:ext cx="214312" cy="214313"/>
          </a:xfrm>
          <a:prstGeom prst="ellipse">
            <a:avLst/>
          </a:pr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4" name="Oval 32"/>
          <p:cNvSpPr>
            <a:spLocks noChangeArrowheads="1"/>
          </p:cNvSpPr>
          <p:nvPr/>
        </p:nvSpPr>
        <p:spPr bwMode="auto">
          <a:xfrm>
            <a:off x="2214563" y="4929188"/>
            <a:ext cx="214312" cy="214312"/>
          </a:xfrm>
          <a:prstGeom prst="ellipse">
            <a:avLst/>
          </a:pr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7" name="TextovéPole 96"/>
          <p:cNvSpPr txBox="1">
            <a:spLocks noChangeArrowheads="1"/>
          </p:cNvSpPr>
          <p:nvPr/>
        </p:nvSpPr>
        <p:spPr bwMode="auto">
          <a:xfrm>
            <a:off x="3600450" y="4211638"/>
            <a:ext cx="33258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B050"/>
                </a:solidFill>
              </a:rPr>
              <a:t>Vodičem prochází velký proud.</a:t>
            </a:r>
          </a:p>
        </p:txBody>
      </p:sp>
      <p:sp>
        <p:nvSpPr>
          <p:cNvPr id="98" name="TextovéPole 97"/>
          <p:cNvSpPr txBox="1">
            <a:spLocks noChangeArrowheads="1"/>
          </p:cNvSpPr>
          <p:nvPr/>
        </p:nvSpPr>
        <p:spPr bwMode="auto">
          <a:xfrm>
            <a:off x="3600450" y="6480175"/>
            <a:ext cx="32877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Vodičem prochází malý proud.</a:t>
            </a:r>
          </a:p>
        </p:txBody>
      </p:sp>
      <p:sp>
        <p:nvSpPr>
          <p:cNvPr id="99" name="Oval 32"/>
          <p:cNvSpPr>
            <a:spLocks noChangeArrowheads="1"/>
          </p:cNvSpPr>
          <p:nvPr/>
        </p:nvSpPr>
        <p:spPr bwMode="auto">
          <a:xfrm>
            <a:off x="714375" y="1143000"/>
            <a:ext cx="214313" cy="214313"/>
          </a:xfrm>
          <a:prstGeom prst="ellipse">
            <a:avLst/>
          </a:pr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0" name="TextovéPole 99"/>
          <p:cNvSpPr txBox="1">
            <a:spLocks noChangeArrowheads="1"/>
          </p:cNvSpPr>
          <p:nvPr/>
        </p:nvSpPr>
        <p:spPr bwMode="auto">
          <a:xfrm>
            <a:off x="357188" y="1357313"/>
            <a:ext cx="1071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elektron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7.40741E-6 C 0.01892 0.01134 0.03785 0.02268 0.05 0.01944 C 0.06215 0.0162 0.06615 -0.02547 0.07292 -0.01945 C 0.07969 -0.01343 0.07361 0.03935 0.09063 0.05555 C 0.10764 0.07175 0.15243 0.06573 0.175 0.07777 C 0.19757 0.08981 0.20191 0.12522 0.22604 0.12777 C 0.25017 0.13032 0.2842 0.0949 0.31979 0.09305 C 0.35538 0.0912 0.42378 0.1287 0.43958 0.11666 C 0.45538 0.10462 0.43125 0.03425 0.41458 0.02083 C 0.39792 0.0074 0.34444 0.04305 0.33958 0.0361 C 0.33472 0.02916 0.35972 -0.02501 0.38542 -0.02084 C 0.41111 -0.01667 0.46059 0.04606 0.49375 0.0611 C 0.52691 0.07615 0.56094 0.07708 0.58438 0.06944 C 0.60781 0.0618 0.61979 0.00786 0.63438 0.01527 C 0.64896 0.02268 0.66441 0.10069 0.67188 0.11388 C 0.67934 0.12708 0.6783 0.09606 0.67917 0.09444 C 0.68003 0.09282 0.6776 0.09791 0.67708 0.10416 C 0.67656 0.11041 0.67622 0.12106 0.67604 0.13194 " pathEditMode="relative" ptsTypes="aaaaaaaaaaaaaaaaaA">
                                      <p:cBhvr>
                                        <p:cTn id="44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81481E-6 C 0.05625 -0.02037 0.11268 -0.04051 0.13542 -0.03195 C 0.15816 -0.02338 0.12865 0.0287 0.13646 0.05139 C 0.14427 0.07407 0.17344 0.11296 0.1823 0.10416 C 0.19115 0.09537 0.19306 0.02523 0.18959 -0.00139 C 0.18611 -0.02801 0.15295 -0.04491 0.16146 -0.05556 C 0.16997 -0.06621 0.2257 -0.0757 0.24063 -0.06528 C 0.25556 -0.05486 0.23941 0.00046 0.25105 0.00694 C 0.26268 0.01342 0.29566 -0.02824 0.31042 -0.02639 C 0.32518 -0.02454 0.32431 0.00926 0.33959 0.01805 C 0.35486 0.02685 0.38143 0.03611 0.40209 0.02639 C 0.42275 0.01666 0.44584 -0.04236 0.46355 -0.04028 C 0.48125 -0.0382 0.50608 0.01713 0.50834 0.03889 C 0.51059 0.06065 0.48785 0.09722 0.47709 0.09028 C 0.46632 0.08333 0.43733 0.02199 0.44375 -0.00278 C 0.45018 -0.02755 0.48785 -0.04954 0.51563 -0.05834 C 0.54341 -0.06713 0.58299 -0.06459 0.61042 -0.05556 C 0.63785 -0.04653 0.65903 -0.02547 0.68021 -0.00417 " pathEditMode="relative" ptsTypes="aaaaaaaaaaaaaaaaaA">
                                      <p:cBhvr>
                                        <p:cTn id="46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09 0.00417 C 0.04236 0.0243 0.08264 0.04444 0.1125 0.04028 C 0.14236 0.03611 0.16094 -0.01065 0.18125 -0.02083 C 0.20156 -0.03102 0.2191 -0.00949 0.23438 -0.02083 C 0.24965 -0.03218 0.25677 -0.08958 0.27292 -0.08889 C 0.28906 -0.0882 0.32604 -0.03889 0.33125 -0.01667 C 0.33646 0.00555 0.31858 0.03981 0.30417 0.04444 C 0.28976 0.04907 0.23403 0.025 0.24479 0.01111 C 0.25556 -0.00278 0.34167 -0.0456 0.36875 -0.03889 C 0.39584 -0.03218 0.38386 0.03356 0.40729 0.05139 C 0.43073 0.06921 0.48108 0.0713 0.50938 0.06805 C 0.53768 0.06481 0.55573 0.04329 0.57709 0.03194 C 0.59844 0.0206 0.62222 -0.00463 0.6375 7.40741E-7 C 0.65278 0.00463 0.66077 0.03218 0.66875 0.05972 " pathEditMode="relative" rAng="0" ptsTypes="aaaaaaaaaaaaaA">
                                      <p:cBhvr>
                                        <p:cTn id="48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00" y="-1300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7.40741E-6 C 0.06042 -0.04584 0.12083 -0.09144 0.16563 -0.09028 C 0.21042 -0.08913 0.26111 -0.01204 0.26875 0.00694 C 0.27639 0.02592 0.20174 0.04583 0.21146 0.0236 C 0.22118 0.00138 0.29167 -0.11528 0.32708 -0.1264 C 0.3625 -0.13751 0.38976 -0.05001 0.42396 -0.04306 C 0.45799 -0.03612 0.525 -0.06667 0.53125 -0.08473 C 0.5375 -0.10278 0.46563 -0.16598 0.46146 -0.1514 C 0.45729 -0.13681 0.48576 -0.00765 0.50625 0.00277 C 0.52674 0.01319 0.55729 -0.07778 0.58438 -0.0889 C 0.61146 -0.10001 0.6401 -0.08195 0.66875 -0.0639 " pathEditMode="relative" ptsTypes="aaaaaaaaaaA">
                                      <p:cBhvr>
                                        <p:cTn id="50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2639 0.00509 0.05277 0.01019 0.07187 0.02084 C 0.09097 0.03148 0.09913 0.06968 0.11458 0.06389 C 0.13003 0.0581 0.13958 -0.00578 0.16458 -0.01389 C 0.18958 -0.02199 0.2585 0.00278 0.26458 0.01528 C 0.27066 0.02778 0.21354 0.06713 0.20104 0.06111 C 0.18854 0.05509 0.17361 -0.00416 0.18958 -0.02083 C 0.20555 -0.0375 0.25521 -0.04467 0.29687 -0.03889 C 0.33854 -0.0331 0.40503 0.01204 0.43958 0.01389 C 0.47413 0.01574 0.48593 -0.03379 0.50416 -0.02778 C 0.52239 -0.02176 0.56458 0.04074 0.54896 0.05 C 0.53333 0.05926 0.42413 0.03912 0.41041 0.02778 C 0.3967 0.01644 0.4375 -0.01412 0.46666 -0.01805 C 0.49583 -0.02199 0.55017 0.00324 0.58541 0.00417 C 0.62066 0.00509 0.6493 -0.0037 0.67812 -0.0125 " pathEditMode="relative" ptsTypes="aaaaaaaaaaaaaaA">
                                      <p:cBhvr>
                                        <p:cTn id="78" dur="5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69 -0.00023 C 0.03663 0.02222 0.07396 0.04468 0.08785 0.02755 C 0.10174 0.01042 0.07049 -0.09306 0.08264 -0.10301 C 0.09479 -0.11296 0.12361 -0.04329 0.16076 -0.03218 C 0.19792 -0.02107 0.27135 -0.02037 0.30556 -0.03634 C 0.33976 -0.05232 0.32535 -0.12917 0.36597 -0.12801 C 0.40642 -0.12685 0.54271 -0.05509 0.54931 -0.0294 C 0.5559 -0.0037 0.4408 0.02662 0.40556 0.02616 C 0.37014 0.02569 0.30799 -0.03032 0.33785 -0.03218 C 0.36753 -0.03403 0.52708 0.0118 0.58472 0.01505 C 0.64236 0.01829 0.66302 0.00278 0.68368 -0.01273 " pathEditMode="relative" ptsTypes="aaaaaaaaaaA">
                                      <p:cBhvr>
                                        <p:cTn id="80" dur="5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0" grpId="1" animBg="1"/>
      <p:bldP spid="25" grpId="0"/>
      <p:bldP spid="24" grpId="0"/>
      <p:bldP spid="22" grpId="0" animBg="1"/>
      <p:bldP spid="23" grpId="0" animBg="1"/>
      <p:bldP spid="3074" grpId="0"/>
      <p:bldP spid="10" grpId="0" animBg="1"/>
      <p:bldP spid="10" grpId="1" animBg="1"/>
      <p:bldP spid="17" grpId="0"/>
      <p:bldP spid="18" grpId="0" animBg="1"/>
      <p:bldP spid="18" grpId="1" animBg="1"/>
      <p:bldP spid="19" grpId="0" animBg="1"/>
      <p:bldP spid="19" grpId="1" animBg="1"/>
      <p:bldP spid="66" grpId="0"/>
      <p:bldP spid="67" grpId="0"/>
      <p:bldP spid="68" grpId="0" animBg="1"/>
      <p:bldP spid="69" grpId="0" animBg="1"/>
      <p:bldP spid="70" grpId="0"/>
      <p:bldP spid="83" grpId="0" animBg="1"/>
      <p:bldP spid="83" grpId="1" animBg="1"/>
      <p:bldP spid="84" grpId="0" animBg="1"/>
      <p:bldP spid="84" grpId="1" animBg="1"/>
      <p:bldP spid="97" grpId="0"/>
      <p:bldP spid="98" grpId="0"/>
      <p:bldP spid="99" grpId="0" animBg="1"/>
      <p:bldP spid="10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Elektrický proud jako fyzikální veličina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692696"/>
            <a:ext cx="3059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Značka</a:t>
            </a:r>
            <a:r>
              <a:rPr lang="cs-CZ" sz="2800" b="1" dirty="0" smtClean="0"/>
              <a:t>: I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196752"/>
            <a:ext cx="3563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Jednotka</a:t>
            </a:r>
            <a:r>
              <a:rPr lang="cs-CZ" sz="2800" b="1" dirty="0" smtClean="0"/>
              <a:t>: A (ampér)</a:t>
            </a:r>
            <a:endParaRPr lang="cs-CZ" sz="2800" b="1" dirty="0"/>
          </a:p>
        </p:txBody>
      </p:sp>
      <p:pic>
        <p:nvPicPr>
          <p:cNvPr id="5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548680"/>
            <a:ext cx="2339752" cy="259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0" y="1844824"/>
            <a:ext cx="3563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Měřidlo</a:t>
            </a:r>
            <a:r>
              <a:rPr lang="cs-CZ" sz="2800" b="1" dirty="0" smtClean="0"/>
              <a:t>: ampérmetr</a:t>
            </a:r>
            <a:endParaRPr lang="cs-CZ" sz="2800" b="1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4077072"/>
            <a:ext cx="2843808" cy="576064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Velikost proudu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323528" y="4653136"/>
            <a:ext cx="7056784" cy="19373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Podobně jako u vody – proud je větší, když proteče více vody v daném čase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Elektrický proud je tím větší, čím větší množství nabitých částic projde vodičem za stejný čas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Čím více svítí žárovka – tím větší proud jí prochází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0019" y="4725144"/>
            <a:ext cx="1141291" cy="1733607"/>
          </a:xfrm>
          <a:prstGeom prst="rect">
            <a:avLst/>
          </a:prstGeom>
          <a:noFill/>
          <a:ln/>
        </p:spPr>
      </p:pic>
      <p:sp>
        <p:nvSpPr>
          <p:cNvPr id="12" name="Elipsa 11"/>
          <p:cNvSpPr/>
          <p:nvPr/>
        </p:nvSpPr>
        <p:spPr>
          <a:xfrm>
            <a:off x="3851920" y="3573016"/>
            <a:ext cx="720080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>
            <a:stCxn id="12" idx="2"/>
          </p:cNvCxnSpPr>
          <p:nvPr/>
        </p:nvCxnSpPr>
        <p:spPr>
          <a:xfrm rot="10800000">
            <a:off x="2987824" y="3933056"/>
            <a:ext cx="8640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12" idx="6"/>
          </p:cNvCxnSpPr>
          <p:nvPr/>
        </p:nvCxnSpPr>
        <p:spPr>
          <a:xfrm>
            <a:off x="4572000" y="3933056"/>
            <a:ext cx="8640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995936" y="371703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8671650" y="3108528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17626" y="3578532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8450275" y="6435187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520" y="2297978"/>
            <a:ext cx="1414775" cy="1880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419871" y="702363"/>
            <a:ext cx="3120784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Jednotka elektrického proudu je pojmenována po francouzském fyziku a matematikovi André-Marie Ampérovi.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9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7" grpId="0"/>
      <p:bldP spid="9" grpId="0"/>
      <p:bldP spid="10" grpId="0" uiExpand="1" build="p"/>
      <p:bldP spid="11" grpId="0" build="p" animBg="1"/>
      <p:bldP spid="12" grpId="0" animBg="1"/>
      <p:bldP spid="15" grpId="0"/>
      <p:bldP spid="16" grpId="0"/>
      <p:bldP spid="17" grpId="0"/>
      <p:bldP spid="18" grpId="0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Elektrické napětí</a:t>
            </a:r>
            <a:endParaRPr lang="cs-CZ" sz="2800" b="1" dirty="0"/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0" y="620688"/>
            <a:ext cx="9144000" cy="2736304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 je příčinou toku vody v korytu řeky?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Teče z míst s větší nadmořskou výškou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Příčinou je rozdíl výšek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 FYZICE –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PŘÍČINOU ELEKTRICKÉHO PROUDU JE ROZDÍL ELEKTRICKÉHO NAPĚTÍ NA DVOU MÍSTECH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996952"/>
            <a:ext cx="9144000" cy="265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5877272"/>
            <a:ext cx="9144000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Směr elektrického proudu je v technické praxi stanoven dohodou od kladného k zápornému pólu zdroje.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179512" y="5282330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[8]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animBg="1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Elektrické napětí jako fyzikální veličina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692696"/>
            <a:ext cx="3059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Značka</a:t>
            </a:r>
            <a:r>
              <a:rPr lang="cs-CZ" sz="2800" b="1" dirty="0" smtClean="0"/>
              <a:t>: U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196752"/>
            <a:ext cx="3563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Jednotka</a:t>
            </a:r>
            <a:r>
              <a:rPr lang="cs-CZ" sz="2800" b="1" dirty="0" smtClean="0"/>
              <a:t>: V (volt)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844824"/>
            <a:ext cx="3563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Měřidlo</a:t>
            </a:r>
            <a:r>
              <a:rPr lang="cs-CZ" sz="2800" b="1" dirty="0" smtClean="0"/>
              <a:t>: voltmetr</a:t>
            </a:r>
            <a:endParaRPr lang="cs-CZ" sz="2800" b="1" dirty="0"/>
          </a:p>
        </p:txBody>
      </p:sp>
      <p:pic>
        <p:nvPicPr>
          <p:cNvPr id="6" name="Picture 5" descr="vol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6228184" y="620688"/>
            <a:ext cx="2744788" cy="3384550"/>
          </a:xfrm>
          <a:prstGeom prst="rect">
            <a:avLst/>
          </a:prstGeom>
          <a:noFill/>
          <a:ln/>
        </p:spPr>
      </p:pic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3303478" y="611976"/>
            <a:ext cx="2807865" cy="2215991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>
                <a:latin typeface="Times New Roman" pitchFamily="18" charset="0"/>
              </a:rPr>
              <a:t>Jednotka elektrického </a:t>
            </a:r>
            <a:r>
              <a:rPr lang="cs-CZ" sz="2400" dirty="0" smtClean="0">
                <a:latin typeface="Times New Roman" pitchFamily="18" charset="0"/>
              </a:rPr>
              <a:t>napětí je </a:t>
            </a:r>
            <a:r>
              <a:rPr lang="cs-CZ" sz="2400" dirty="0">
                <a:latin typeface="Times New Roman" pitchFamily="18" charset="0"/>
              </a:rPr>
              <a:t>pojmenována po </a:t>
            </a:r>
            <a:r>
              <a:rPr lang="cs-CZ" sz="2400" dirty="0" smtClean="0">
                <a:latin typeface="Times New Roman" pitchFamily="18" charset="0"/>
              </a:rPr>
              <a:t>fyzikovi, který </a:t>
            </a:r>
            <a:r>
              <a:rPr lang="cs-CZ" sz="2400" dirty="0">
                <a:latin typeface="Times New Roman" pitchFamily="18" charset="0"/>
              </a:rPr>
              <a:t>se jmenoval </a:t>
            </a:r>
            <a:r>
              <a:rPr lang="cs-CZ" sz="2400" dirty="0" smtClean="0"/>
              <a:t>Alessandro </a:t>
            </a:r>
            <a:r>
              <a:rPr lang="cs-CZ" sz="2400" dirty="0" err="1" smtClean="0"/>
              <a:t>Giuseppe</a:t>
            </a:r>
            <a:r>
              <a:rPr lang="cs-CZ" sz="2400" dirty="0" smtClean="0"/>
              <a:t> Antonio </a:t>
            </a:r>
            <a:r>
              <a:rPr lang="cs-CZ" sz="2400" dirty="0" err="1" smtClean="0"/>
              <a:t>Anastasio</a:t>
            </a:r>
            <a:r>
              <a:rPr lang="cs-CZ" sz="2400" dirty="0" smtClean="0"/>
              <a:t> Volta.</a:t>
            </a:r>
          </a:p>
        </p:txBody>
      </p:sp>
      <p:pic>
        <p:nvPicPr>
          <p:cNvPr id="3074" name="Picture 2" descr="http://t0.gstatic.com/images?q=tbn:ANd9GcRBV1iVr12f46ecwbR7rCZc_OYeCmY2-M7unSJEJwxsQoEr6uoDQ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636912"/>
            <a:ext cx="3096344" cy="2079296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 rot="5400000">
            <a:off x="1475656" y="2204864"/>
            <a:ext cx="504056" cy="50405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http://www.cez.cz/edee/content/microsites/elektrina/obr/2-2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4149080"/>
            <a:ext cx="4779615" cy="2520162"/>
          </a:xfrm>
          <a:prstGeom prst="rect">
            <a:avLst/>
          </a:prstGeom>
          <a:noFill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04346" y="4941168"/>
            <a:ext cx="998538" cy="1700808"/>
          </a:xfrm>
          <a:prstGeom prst="rect">
            <a:avLst/>
          </a:prstGeom>
          <a:noFill/>
        </p:spPr>
      </p:pic>
      <p:sp>
        <p:nvSpPr>
          <p:cNvPr id="12" name="Elipsa 11"/>
          <p:cNvSpPr/>
          <p:nvPr/>
        </p:nvSpPr>
        <p:spPr>
          <a:xfrm>
            <a:off x="4499992" y="3356992"/>
            <a:ext cx="720080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>
            <a:stCxn id="12" idx="2"/>
          </p:cNvCxnSpPr>
          <p:nvPr/>
        </p:nvCxnSpPr>
        <p:spPr>
          <a:xfrm rot="10800000">
            <a:off x="3635896" y="3717032"/>
            <a:ext cx="8640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12" idx="6"/>
          </p:cNvCxnSpPr>
          <p:nvPr/>
        </p:nvCxnSpPr>
        <p:spPr>
          <a:xfrm>
            <a:off x="5220072" y="3717032"/>
            <a:ext cx="8640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44008" y="350100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8530222" y="3964414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[9]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33473" y="4716208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[10]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915887" y="6250521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[11]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8431806" y="6419556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[17]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 build="p" animBg="1"/>
      <p:bldP spid="7" grpId="0" animBg="1"/>
      <p:bldP spid="12" grpId="0" animBg="1"/>
      <p:bldP spid="15" grpId="0"/>
      <p:bldP spid="16" grpId="0"/>
      <p:bldP spid="17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2068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/>
              <a:t>Elektrické napětí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2631913"/>
            <a:ext cx="4932040" cy="342210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cs-CZ" dirty="0"/>
              <a:t>Vztahuje se ke dvěma bodům </a:t>
            </a:r>
            <a:r>
              <a:rPr lang="cs-CZ" dirty="0" smtClean="0"/>
              <a:t>vodiče</a:t>
            </a:r>
          </a:p>
          <a:p>
            <a:pPr marL="0" indent="0">
              <a:lnSpc>
                <a:spcPct val="90000"/>
              </a:lnSpc>
              <a:buNone/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hlink"/>
                </a:solidFill>
              </a:rPr>
              <a:t>SOUVISÍ S PŘEBYTKEM ČI NEDOSTATKEM ELEKTRONŮ V DANÝCH </a:t>
            </a:r>
            <a:r>
              <a:rPr lang="cs-CZ" b="1" dirty="0" smtClean="0">
                <a:solidFill>
                  <a:schemeClr val="hlink"/>
                </a:solidFill>
              </a:rPr>
              <a:t>BODECH</a:t>
            </a:r>
          </a:p>
          <a:p>
            <a:pPr marL="0" indent="0">
              <a:lnSpc>
                <a:spcPct val="90000"/>
              </a:lnSpc>
              <a:buNone/>
            </a:pPr>
            <a:endParaRPr lang="cs-CZ" b="1" dirty="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/>
              <a:t>Velkých hodnot dosahuje elektrické napětí mezi mrakem a bleskosvodem při bouřce</a:t>
            </a:r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306" y="744279"/>
            <a:ext cx="7063030" cy="1668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91042" y="2636912"/>
            <a:ext cx="3977332" cy="319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-26463" y="2095702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[12]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518533" y="5845914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animBg="1"/>
      <p:bldP spid="13315" grpId="0" build="p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111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/>
              <a:t>Elektrické výboje v přírodě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3933056"/>
            <a:ext cx="3059832" cy="2376264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hlink"/>
                </a:solidFill>
              </a:rPr>
              <a:t>Rejnok </a:t>
            </a:r>
            <a:r>
              <a:rPr lang="cs-CZ" sz="2800" dirty="0">
                <a:solidFill>
                  <a:schemeClr val="hlink"/>
                </a:solidFill>
              </a:rPr>
              <a:t>elektrický</a:t>
            </a:r>
            <a:r>
              <a:rPr lang="cs-CZ" sz="2800" dirty="0"/>
              <a:t> (severní Atlantik) vydává výboje o velikosti 50A a 60V</a:t>
            </a:r>
          </a:p>
        </p:txBody>
      </p:sp>
      <p:pic>
        <p:nvPicPr>
          <p:cNvPr id="15366" name="Picture 6" descr="rejnok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380334" y="1340768"/>
            <a:ext cx="5763666" cy="4320480"/>
          </a:xfrm>
          <a:noFill/>
          <a:ln/>
        </p:spPr>
      </p:pic>
      <p:sp>
        <p:nvSpPr>
          <p:cNvPr id="5" name="Obdélník 4"/>
          <p:cNvSpPr/>
          <p:nvPr/>
        </p:nvSpPr>
        <p:spPr>
          <a:xfrm>
            <a:off x="0" y="1052736"/>
            <a:ext cx="3131840" cy="26776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Asi 5000 druhů ryb využívá elektrických výbojů k obraně či k omráčení kořisti</a:t>
            </a:r>
          </a:p>
        </p:txBody>
      </p:sp>
      <p:sp>
        <p:nvSpPr>
          <p:cNvPr id="6" name="Obdélník 5"/>
          <p:cNvSpPr/>
          <p:nvPr/>
        </p:nvSpPr>
        <p:spPr>
          <a:xfrm>
            <a:off x="8518533" y="5845914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animBg="1"/>
      <p:bldP spid="15363" grpId="0" build="p" animBg="1"/>
      <p:bldP spid="15366" grpId="0" build="p" animBg="1"/>
      <p:bldP spid="5" grpId="0" animBg="1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0" y="4005064"/>
            <a:ext cx="4644008" cy="165618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Úhoř elektrický (Jižní Amerika) může vyvinout napětí až 886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692696"/>
            <a:ext cx="4499992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3200" dirty="0" smtClean="0">
                <a:solidFill>
                  <a:prstClr val="black"/>
                </a:solidFill>
              </a:rPr>
              <a:t>Sumec elektrický (Afrika) může vyvinout napětí 350 V</a:t>
            </a:r>
          </a:p>
        </p:txBody>
      </p:sp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8024" y="3278018"/>
            <a:ext cx="4291938" cy="3214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4228255" y="2879993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[15]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28852" y="6209801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[16]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7478"/>
            <a:ext cx="4291938" cy="3069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/>
              <a:t>Zajímavosti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340768"/>
            <a:ext cx="9144000" cy="504056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dirty="0"/>
              <a:t>Antický svět znal pravděpodobně afrického </a:t>
            </a:r>
            <a:r>
              <a:rPr lang="cs-CZ" dirty="0">
                <a:solidFill>
                  <a:schemeClr val="hlink"/>
                </a:solidFill>
              </a:rPr>
              <a:t>sumce elektrického</a:t>
            </a:r>
            <a:r>
              <a:rPr lang="cs-CZ" dirty="0"/>
              <a:t>, který se objevuje i v Nilu</a:t>
            </a:r>
            <a:r>
              <a:rPr lang="cs-CZ" dirty="0" smtClean="0"/>
              <a:t>.</a:t>
            </a:r>
          </a:p>
          <a:p>
            <a:pPr>
              <a:lnSpc>
                <a:spcPct val="90000"/>
              </a:lnSpc>
              <a:buNone/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 Zachovaly se zprávy o využívání jejich </a:t>
            </a:r>
            <a:r>
              <a:rPr lang="cs-CZ" dirty="0">
                <a:solidFill>
                  <a:schemeClr val="hlink"/>
                </a:solidFill>
              </a:rPr>
              <a:t>elektrických "šoků" k léčbě nervových onemocnění</a:t>
            </a:r>
            <a:r>
              <a:rPr lang="cs-CZ" dirty="0" smtClean="0"/>
              <a:t>.</a:t>
            </a:r>
          </a:p>
          <a:p>
            <a:pPr>
              <a:lnSpc>
                <a:spcPct val="90000"/>
              </a:lnSpc>
              <a:buNone/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Na hlavu se přikládal elektrický rejnok nebo úhoř. </a:t>
            </a:r>
          </a:p>
          <a:p>
            <a:pPr>
              <a:lnSpc>
                <a:spcPct val="90000"/>
              </a:lnSpc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 Zdá se, že v tomto případě měli antičtí lékaři velmi </a:t>
            </a:r>
            <a:r>
              <a:rPr lang="cs-CZ" dirty="0" smtClean="0"/>
              <a:t> moderní </a:t>
            </a:r>
            <a:r>
              <a:rPr lang="cs-CZ" dirty="0"/>
              <a:t>přístup. </a:t>
            </a:r>
          </a:p>
          <a:p>
            <a:pPr>
              <a:lnSpc>
                <a:spcPct val="90000"/>
              </a:lnSpc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animBg="1"/>
      <p:bldP spid="1843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Zápis:</a:t>
            </a:r>
          </a:p>
          <a:p>
            <a:r>
              <a:rPr lang="cs-CZ" sz="3200" dirty="0" smtClean="0"/>
              <a:t>Téma: </a:t>
            </a:r>
            <a:r>
              <a:rPr lang="cs-CZ" sz="3200" b="1" u="sng" dirty="0" smtClean="0">
                <a:solidFill>
                  <a:srgbClr val="FF0000"/>
                </a:solidFill>
              </a:rPr>
              <a:t>Elektrický proud, elektrické napětí</a:t>
            </a:r>
          </a:p>
          <a:p>
            <a:r>
              <a:rPr lang="cs-CZ" sz="3200" b="1" dirty="0" smtClean="0"/>
              <a:t>Elektrický proud</a:t>
            </a:r>
          </a:p>
          <a:p>
            <a:r>
              <a:rPr lang="cs-CZ" sz="3200" b="1" dirty="0" smtClean="0"/>
              <a:t>	</a:t>
            </a:r>
            <a:r>
              <a:rPr lang="cs-CZ" sz="3200" dirty="0" smtClean="0"/>
              <a:t>= usměrněný pohyb částic s elektrickým 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           </a:t>
            </a:r>
            <a:r>
              <a:rPr lang="cs-CZ" sz="3200" dirty="0" smtClean="0"/>
              <a:t>nábojem</a:t>
            </a:r>
            <a:endParaRPr lang="cs-CZ" sz="3200" dirty="0" smtClean="0"/>
          </a:p>
          <a:p>
            <a:r>
              <a:rPr lang="cs-CZ" sz="3200" dirty="0" smtClean="0"/>
              <a:t>Kovy </a:t>
            </a:r>
            <a:r>
              <a:rPr lang="cs-CZ" sz="3200" dirty="0" smtClean="0"/>
              <a:t>– elektrony</a:t>
            </a:r>
          </a:p>
          <a:p>
            <a:r>
              <a:rPr lang="cs-CZ" sz="3200" dirty="0" smtClean="0"/>
              <a:t>Kapalné </a:t>
            </a:r>
            <a:r>
              <a:rPr lang="cs-CZ" sz="3200" dirty="0" smtClean="0"/>
              <a:t>vodiče – ionty</a:t>
            </a:r>
          </a:p>
          <a:p>
            <a:r>
              <a:rPr lang="cs-CZ" sz="3200" dirty="0" smtClean="0"/>
              <a:t>Plynné </a:t>
            </a:r>
            <a:r>
              <a:rPr lang="cs-CZ" sz="3200" dirty="0" smtClean="0"/>
              <a:t>vodiče – ionty, elektrony</a:t>
            </a:r>
          </a:p>
          <a:p>
            <a:endParaRPr lang="cs-CZ" sz="3200" u="sng" dirty="0" smtClean="0"/>
          </a:p>
          <a:p>
            <a:r>
              <a:rPr lang="cs-CZ" sz="3200" u="sng" dirty="0" smtClean="0"/>
              <a:t>Značka</a:t>
            </a:r>
            <a:r>
              <a:rPr lang="cs-CZ" sz="3200" dirty="0" smtClean="0"/>
              <a:t>: I</a:t>
            </a:r>
          </a:p>
          <a:p>
            <a:r>
              <a:rPr lang="cs-CZ" sz="3200" u="sng" dirty="0" smtClean="0"/>
              <a:t>Jednotka</a:t>
            </a:r>
            <a:r>
              <a:rPr lang="cs-CZ" sz="3200" dirty="0" smtClean="0"/>
              <a:t>: A (ampér)</a:t>
            </a:r>
          </a:p>
          <a:p>
            <a:r>
              <a:rPr lang="cs-CZ" sz="3200" dirty="0" smtClean="0"/>
              <a:t>	1 </a:t>
            </a:r>
            <a:r>
              <a:rPr lang="cs-CZ" sz="3200" dirty="0" err="1" smtClean="0"/>
              <a:t>kA</a:t>
            </a:r>
            <a:r>
              <a:rPr lang="cs-CZ" sz="3200" dirty="0" smtClean="0"/>
              <a:t> = 1 000 A</a:t>
            </a:r>
          </a:p>
          <a:p>
            <a:r>
              <a:rPr lang="cs-CZ" sz="3200" dirty="0" smtClean="0"/>
              <a:t>	1 </a:t>
            </a:r>
            <a:r>
              <a:rPr lang="cs-CZ" sz="3200" dirty="0" err="1" smtClean="0"/>
              <a:t>mA</a:t>
            </a:r>
            <a:r>
              <a:rPr lang="cs-CZ" sz="3200" dirty="0" smtClean="0"/>
              <a:t> =0,001 A</a:t>
            </a:r>
          </a:p>
          <a:p>
            <a:r>
              <a:rPr lang="cs-CZ" sz="3200" u="sng" dirty="0" smtClean="0"/>
              <a:t>Měřidlo</a:t>
            </a:r>
            <a:r>
              <a:rPr lang="cs-CZ" sz="3200" dirty="0" smtClean="0"/>
              <a:t>: ampérmetr</a:t>
            </a:r>
          </a:p>
          <a:p>
            <a:endParaRPr lang="cs-CZ" sz="2800" dirty="0" smtClean="0"/>
          </a:p>
        </p:txBody>
      </p:sp>
      <p:sp>
        <p:nvSpPr>
          <p:cNvPr id="5" name="Elipsa 4"/>
          <p:cNvSpPr/>
          <p:nvPr/>
        </p:nvSpPr>
        <p:spPr>
          <a:xfrm>
            <a:off x="4637824" y="5982492"/>
            <a:ext cx="720080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>
            <a:stCxn id="5" idx="2"/>
          </p:cNvCxnSpPr>
          <p:nvPr/>
        </p:nvCxnSpPr>
        <p:spPr>
          <a:xfrm rot="10800000">
            <a:off x="3773728" y="6342532"/>
            <a:ext cx="8640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stCxn id="5" idx="6"/>
          </p:cNvCxnSpPr>
          <p:nvPr/>
        </p:nvCxnSpPr>
        <p:spPr>
          <a:xfrm>
            <a:off x="5357904" y="6342532"/>
            <a:ext cx="8640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817844" y="6111699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Elektrické </a:t>
            </a:r>
            <a:r>
              <a:rPr lang="cs-CZ" sz="3200" b="1" dirty="0"/>
              <a:t>napětí</a:t>
            </a:r>
          </a:p>
          <a:p>
            <a:r>
              <a:rPr lang="cs-CZ" sz="3200" b="1" dirty="0"/>
              <a:t>	</a:t>
            </a:r>
            <a:r>
              <a:rPr lang="cs-CZ" sz="3200" dirty="0"/>
              <a:t>- jeho velikost závisí na druhu zdroje</a:t>
            </a:r>
          </a:p>
          <a:p>
            <a:r>
              <a:rPr lang="cs-CZ" sz="3200" u="sng" dirty="0"/>
              <a:t>Značka</a:t>
            </a:r>
            <a:r>
              <a:rPr lang="cs-CZ" sz="3200" dirty="0"/>
              <a:t>: U</a:t>
            </a:r>
          </a:p>
          <a:p>
            <a:endParaRPr lang="cs-CZ" sz="3200" u="sng" dirty="0" smtClean="0"/>
          </a:p>
          <a:p>
            <a:r>
              <a:rPr lang="cs-CZ" sz="3200" u="sng" dirty="0" smtClean="0"/>
              <a:t>Jednotka</a:t>
            </a:r>
            <a:r>
              <a:rPr lang="cs-CZ" sz="3200" dirty="0" smtClean="0"/>
              <a:t>: V</a:t>
            </a:r>
          </a:p>
          <a:p>
            <a:r>
              <a:rPr lang="cs-CZ" sz="3200" dirty="0" smtClean="0"/>
              <a:t>	1 </a:t>
            </a:r>
            <a:r>
              <a:rPr lang="cs-CZ" sz="3200" dirty="0" err="1" smtClean="0"/>
              <a:t>kV</a:t>
            </a:r>
            <a:r>
              <a:rPr lang="cs-CZ" sz="3200" dirty="0" smtClean="0"/>
              <a:t> = 1 000 V</a:t>
            </a:r>
          </a:p>
          <a:p>
            <a:r>
              <a:rPr lang="cs-CZ" sz="3200" dirty="0" smtClean="0"/>
              <a:t>	1 </a:t>
            </a:r>
            <a:r>
              <a:rPr lang="cs-CZ" sz="3200" dirty="0" err="1" smtClean="0"/>
              <a:t>mV</a:t>
            </a:r>
            <a:r>
              <a:rPr lang="cs-CZ" sz="3200" dirty="0" smtClean="0"/>
              <a:t> = 0,001 </a:t>
            </a:r>
            <a:r>
              <a:rPr lang="cs-CZ" sz="3200" dirty="0" smtClean="0"/>
              <a:t>V</a:t>
            </a:r>
          </a:p>
          <a:p>
            <a:endParaRPr lang="cs-CZ" sz="3200" dirty="0" smtClean="0"/>
          </a:p>
          <a:p>
            <a:r>
              <a:rPr lang="cs-CZ" sz="3200" u="sng" dirty="0" smtClean="0"/>
              <a:t>Měřidlo</a:t>
            </a:r>
            <a:r>
              <a:rPr lang="cs-CZ" sz="3200" dirty="0" smtClean="0"/>
              <a:t>: voltmetr</a:t>
            </a:r>
            <a:endParaRPr lang="cs-CZ" sz="3200" dirty="0"/>
          </a:p>
        </p:txBody>
      </p:sp>
      <p:sp>
        <p:nvSpPr>
          <p:cNvPr id="3" name="Elipsa 2"/>
          <p:cNvSpPr/>
          <p:nvPr/>
        </p:nvSpPr>
        <p:spPr>
          <a:xfrm>
            <a:off x="4091252" y="3804235"/>
            <a:ext cx="720080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ovací čára 3"/>
          <p:cNvCxnSpPr>
            <a:stCxn id="3" idx="2"/>
          </p:cNvCxnSpPr>
          <p:nvPr/>
        </p:nvCxnSpPr>
        <p:spPr>
          <a:xfrm rot="10800000">
            <a:off x="3227156" y="4164275"/>
            <a:ext cx="8640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>
            <a:stCxn id="3" idx="6"/>
          </p:cNvCxnSpPr>
          <p:nvPr/>
        </p:nvCxnSpPr>
        <p:spPr>
          <a:xfrm>
            <a:off x="4811332" y="4164275"/>
            <a:ext cx="8640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271272" y="3938289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0" y="5780782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Vytvořeno jako DUM do předmětu fyzika na ZŠ Studentská 895, Mnichovo Hradiště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Zdroje:</a:t>
            </a:r>
          </a:p>
          <a:p>
            <a:r>
              <a:rPr lang="cs-CZ" sz="1400" dirty="0" smtClean="0"/>
              <a:t>http://lucy.troja.mff.cuni.cz/~tichy/elektross/elmotor_magnet/merici_pristroje.html</a:t>
            </a:r>
          </a:p>
          <a:p>
            <a:r>
              <a:rPr lang="cs-CZ" sz="1400" dirty="0" smtClean="0"/>
              <a:t>http://</a:t>
            </a:r>
            <a:r>
              <a:rPr lang="cs-CZ" sz="1400" dirty="0" smtClean="0"/>
              <a:t>www.cez.cz/edee/content/microsites/elektrina/2-4.htm</a:t>
            </a:r>
          </a:p>
          <a:p>
            <a:r>
              <a:rPr lang="cs-CZ" sz="1400" dirty="0" smtClean="0"/>
              <a:t>[1]</a:t>
            </a:r>
            <a:endParaRPr lang="cs-CZ" sz="1400" dirty="0" smtClean="0"/>
          </a:p>
          <a:p>
            <a:r>
              <a:rPr lang="cs-CZ" sz="1400" dirty="0"/>
              <a:t>http://</a:t>
            </a:r>
            <a:r>
              <a:rPr lang="cs-CZ" sz="1400" dirty="0" smtClean="0"/>
              <a:t>upload.wikimedia.org/wikipedia/commons/b/bd/SunFromClouds.jpg</a:t>
            </a:r>
          </a:p>
          <a:p>
            <a:r>
              <a:rPr lang="cs-CZ" sz="1400" dirty="0" smtClean="0"/>
              <a:t>[2], [3]</a:t>
            </a:r>
            <a:endParaRPr lang="cs-CZ" sz="1400" dirty="0"/>
          </a:p>
          <a:p>
            <a:r>
              <a:rPr lang="cs-CZ" sz="1400" dirty="0" smtClean="0"/>
              <a:t>Kliparty z www.microsoft.office.cz</a:t>
            </a:r>
          </a:p>
          <a:p>
            <a:r>
              <a:rPr lang="cs-CZ" sz="1400" dirty="0" smtClean="0"/>
              <a:t>[4]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upload.wikimedia.org/wikipedia/commons/3/33/Kolona_na_D1.jpg</a:t>
            </a:r>
            <a:endParaRPr lang="cs-CZ" sz="1400" dirty="0"/>
          </a:p>
          <a:p>
            <a:r>
              <a:rPr lang="cs-CZ" sz="1400" dirty="0" smtClean="0"/>
              <a:t>[5]</a:t>
            </a:r>
            <a:endParaRPr lang="cs-CZ" sz="1400" dirty="0"/>
          </a:p>
          <a:p>
            <a:r>
              <a:rPr lang="cs-CZ" sz="1400" dirty="0"/>
              <a:t>http://</a:t>
            </a:r>
            <a:r>
              <a:rPr lang="cs-CZ" sz="1400" dirty="0" smtClean="0"/>
              <a:t>commons.wikimedia.org/wiki/File:Ampere1.jpg</a:t>
            </a:r>
          </a:p>
          <a:p>
            <a:r>
              <a:rPr lang="cs-CZ" sz="1400" dirty="0" smtClean="0"/>
              <a:t>[7]</a:t>
            </a:r>
          </a:p>
          <a:p>
            <a:r>
              <a:rPr lang="cs-CZ" sz="1400" dirty="0" smtClean="0"/>
              <a:t>Klipart z www.microsoft.office.cz</a:t>
            </a:r>
          </a:p>
          <a:p>
            <a:r>
              <a:rPr lang="cs-CZ" sz="1400" dirty="0" smtClean="0"/>
              <a:t>[8]</a:t>
            </a:r>
          </a:p>
          <a:p>
            <a:r>
              <a:rPr lang="cs-CZ" sz="1400" dirty="0" err="1" smtClean="0"/>
              <a:t>Sken</a:t>
            </a:r>
            <a:r>
              <a:rPr lang="cs-CZ" sz="1400" dirty="0" smtClean="0"/>
              <a:t> z učebnice str. 92: </a:t>
            </a:r>
            <a:r>
              <a:rPr lang="cs-CZ" sz="1400" dirty="0"/>
              <a:t>Doc. Dr. Ing. RAUNER, Karel , et al. Fyzika 8 učebnice pro základní školy a víceletá gymnázia. Plzeň : Fraus, 2006. 128 s. ISBN 80-7238-525-9</a:t>
            </a:r>
            <a:r>
              <a:rPr lang="cs-CZ" sz="1400" dirty="0" smtClean="0"/>
              <a:t>.</a:t>
            </a:r>
            <a:endParaRPr lang="cs-CZ" sz="1400" dirty="0"/>
          </a:p>
          <a:p>
            <a:r>
              <a:rPr lang="cs-CZ" sz="1400" dirty="0" smtClean="0"/>
              <a:t>[9]</a:t>
            </a:r>
          </a:p>
          <a:p>
            <a:r>
              <a:rPr lang="cs-CZ" sz="1400" dirty="0"/>
              <a:t>http://upload.wikimedia.org/wikipedia/commons/5/52/Alessandro_Volta.jpeg</a:t>
            </a:r>
          </a:p>
          <a:p>
            <a:r>
              <a:rPr lang="cs-CZ" sz="1400" dirty="0"/>
              <a:t>[6</a:t>
            </a:r>
            <a:r>
              <a:rPr lang="cs-CZ" sz="1400" dirty="0" smtClean="0"/>
              <a:t>], [10]</a:t>
            </a:r>
            <a:endParaRPr lang="cs-CZ" sz="1400" dirty="0"/>
          </a:p>
          <a:p>
            <a:r>
              <a:rPr lang="cs-CZ" sz="1400" dirty="0" smtClean="0"/>
              <a:t>http</a:t>
            </a:r>
            <a:r>
              <a:rPr lang="cs-CZ" sz="1400" dirty="0"/>
              <a:t>://www.google.cz/imgres?q=amp%C3%A9rmetr&amp;hl=cs&amp;biw=1366&amp;bih=571&amp;gbv=2&amp;tbm=isch&amp;tbnid=1bWAuVwfoAKoEM:&amp;imgrefurl=http://lucy.troja.mff.cuni.cz/~tichy/elektross/elmotor_magnet/merici_pristroje.html&amp;docid=pB65ku7gPyzNQM&amp;imgurl=http://lucy.troja.mff.cuni.cz/~</a:t>
            </a:r>
            <a:r>
              <a:rPr lang="cs-CZ" sz="1400" dirty="0" smtClean="0"/>
              <a:t>tichy/elektross/obrazky/magnet13.jpg&amp;w=737&amp;h=494&amp;ei=s9vhT9mjAoeHhQe47oXZAw&amp;zoom=1&amp;iact=hc&amp;vpx=482&amp;vpy=145&amp;dur=1586&amp;hovh=184&amp;hovw=274&amp;tx=117&amp;ty=100&amp;sig=101810909943249336466&amp;page=1&amp;tbnh=120&amp;tbnw=170&amp;start=0&amp;ndsp=24&amp;ved=1t:429,r:3,s:0,i:80</a:t>
            </a:r>
          </a:p>
          <a:p>
            <a:r>
              <a:rPr lang="cs-CZ" sz="1400" dirty="0"/>
              <a:t>[11]</a:t>
            </a:r>
          </a:p>
          <a:p>
            <a:r>
              <a:rPr lang="cs-CZ" sz="1400" dirty="0"/>
              <a:t>http://www.google.cz/</a:t>
            </a:r>
            <a:r>
              <a:rPr lang="cs-CZ" sz="1400" dirty="0" err="1"/>
              <a:t>imgres?q</a:t>
            </a:r>
            <a:r>
              <a:rPr lang="cs-CZ" sz="1400" dirty="0"/>
              <a:t>=</a:t>
            </a:r>
            <a:r>
              <a:rPr lang="cs-CZ" sz="1400" dirty="0" err="1"/>
              <a:t>multimetr&amp;hl</a:t>
            </a:r>
            <a:r>
              <a:rPr lang="cs-CZ" sz="1400" dirty="0"/>
              <a:t>=</a:t>
            </a:r>
            <a:r>
              <a:rPr lang="cs-CZ" sz="1400" dirty="0" err="1"/>
              <a:t>cs&amp;gbv</a:t>
            </a:r>
            <a:r>
              <a:rPr lang="cs-CZ" sz="1400" dirty="0"/>
              <a:t>=2&amp;biw=1366&amp;bih=571&amp;tbm=</a:t>
            </a:r>
            <a:r>
              <a:rPr lang="cs-CZ" sz="1400" dirty="0" err="1"/>
              <a:t>isch&amp;tbnid</a:t>
            </a:r>
            <a:r>
              <a:rPr lang="cs-CZ" sz="1400" dirty="0"/>
              <a:t>=9lrSPqiJRUnIpM:&amp;</a:t>
            </a:r>
            <a:r>
              <a:rPr lang="cs-CZ" sz="1400" dirty="0" err="1"/>
              <a:t>imgrefurl</a:t>
            </a:r>
            <a:r>
              <a:rPr lang="cs-CZ" sz="1400" dirty="0"/>
              <a:t>=http://www.calibra.cz/index.php%3Fmenu%3D11%26action%3D../servis/zapalovani_2.php&amp;docid=--Va5UqKESn7oM&amp;imgurl=http://sklad.calibra.cz/servis/zapalovani/24_multimetr.jpg&amp;w=273&amp;h=465&amp;ei=eu7hT7C_OoX0-gagovCcAw&amp;zoom=1&amp;iact=hc&amp;vpx=85&amp;vpy=163&amp;dur=2450&amp;hovh=293&amp;hovw=172&amp;tx=108&amp;ty=141&amp;sig=101810909943249336466&amp;page=1&amp;tbnh=111&amp;tbnw=66&amp;start=0&amp;ndsp=29&amp;ved=1t:429,r:20,s:0,i:131</a:t>
            </a:r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[12]</a:t>
            </a:r>
          </a:p>
          <a:p>
            <a:r>
              <a:rPr lang="cs-CZ" sz="1400" dirty="0" smtClean="0"/>
              <a:t>http</a:t>
            </a:r>
            <a:r>
              <a:rPr lang="cs-CZ" sz="1400" dirty="0"/>
              <a:t>://www.google.cz/imgres?q=kabel+dvojlinka&amp;start=235&amp;hl=cs&amp;gbv=2&amp;biw=1366&amp;bih=571&amp;tbm=isch&amp;tbnid=p0P29OfaBNazuM:&amp;imgrefurl=http://www.vysilacky-navigace.cz/Kabel%25202x1%2520mm,%2520cernocerven%25C3%25BD-produkt-520.html&amp;docid=YIFCiRQ5VAZjNM&amp;imgurl=http://</a:t>
            </a:r>
            <a:r>
              <a:rPr lang="cs-CZ" sz="1400" dirty="0" smtClean="0"/>
              <a:t>www.vysilacky-navigace.cz/picture/big/img-837018557.jpg&amp;w=598&amp;h=211&amp;ei=D_DhT7jRHtGi-ga3t_XVAw&amp;zoom=1&amp;iact=hc&amp;vpx=805&amp;vpy=322&amp;dur=5413&amp;hovh=133&amp;hovw=378&amp;tx=194&amp;ty=61&amp;sig=101810909943249336466&amp;page=9&amp;tbnh=55&amp;tbnw=157&amp;ndsp=28&amp;ved=1t:429,r:5,s:235,i:207</a:t>
            </a:r>
          </a:p>
          <a:p>
            <a:r>
              <a:rPr lang="cs-CZ" sz="1400" dirty="0"/>
              <a:t>[</a:t>
            </a:r>
            <a:r>
              <a:rPr lang="cs-CZ" sz="1400" dirty="0" smtClean="0"/>
              <a:t>13]</a:t>
            </a:r>
          </a:p>
          <a:p>
            <a:r>
              <a:rPr lang="cs-CZ" sz="1400" dirty="0" smtClean="0"/>
              <a:t>Klipart z www.microsoft.office.cz</a:t>
            </a:r>
          </a:p>
          <a:p>
            <a:r>
              <a:rPr lang="cs-CZ" sz="1400" dirty="0"/>
              <a:t>[</a:t>
            </a:r>
            <a:r>
              <a:rPr lang="cs-CZ" sz="1400" dirty="0" smtClean="0"/>
              <a:t>14]</a:t>
            </a:r>
            <a:endParaRPr lang="cs-CZ" sz="1400" dirty="0"/>
          </a:p>
          <a:p>
            <a:r>
              <a:rPr lang="cs-CZ" sz="1400" dirty="0"/>
              <a:t>http://www.google.cz/imgres?q=rejnok+elektrick%C3%BD&amp;hl=cs&amp;gbv=2&amp;biw=1366&amp;bih=571&amp;tbm=isch&amp;tbnid=O5MVlf6tboC_KM:&amp;imgrefurl=http://www.biolib.cz/cz/taxonimage/id10855/%3Ftaxonid%3D15322%26type%3D1&amp;docid=5C8d05y7uI3cyM&amp;imgurl=http://</a:t>
            </a:r>
            <a:r>
              <a:rPr lang="cs-CZ" sz="1400" dirty="0" smtClean="0"/>
              <a:t>www.biolib.cz/IMG/GAL/BIG/10855.jpg&amp;w=1600&amp;h=1200&amp;ei=gPLhT-G9EoKV-waxsb3FAw&amp;zoom=1&amp;iact=hc&amp;vpx=451&amp;vpy=264&amp;dur=5031&amp;hovh=194&amp;hovw=259&amp;tx=178&amp;ty=138&amp;sig=101810909943249336466&amp;page=2&amp;tbnh=122&amp;tbnw=176&amp;start=10&amp;ndsp=28&amp;ved=1t:429,r:16,s:10,i:167</a:t>
            </a:r>
          </a:p>
          <a:p>
            <a:r>
              <a:rPr lang="cs-CZ" sz="1400" dirty="0"/>
              <a:t>[</a:t>
            </a:r>
            <a:r>
              <a:rPr lang="cs-CZ" sz="1400" dirty="0" smtClean="0"/>
              <a:t>15]</a:t>
            </a:r>
            <a:endParaRPr lang="cs-CZ" sz="1400" dirty="0"/>
          </a:p>
          <a:p>
            <a:r>
              <a:rPr lang="cs-CZ" sz="1400" dirty="0"/>
              <a:t>http://www.google.cz/imgres?q=sumec+elektrick%C3%BD&amp;hl=cs&amp;gbv=2&amp;biw=1366&amp;bih=571&amp;tbm=isch&amp;tbnid=dhG3OddFbQ96YM:&amp;imgrefurl=http://rybareni.fishing-aussie.com/cs/afrika&amp;docid=iYIDh8WcG69VNM&amp;imgurl=http://rybareni.fishing-aussie.com/_</a:t>
            </a:r>
            <a:r>
              <a:rPr lang="cs-CZ" sz="1400" dirty="0" smtClean="0"/>
              <a:t>data/1113736783.jpg&amp;w=533&amp;h=400&amp;ei=WvThT56BNI-G-wa7k-yeAw&amp;zoom=1&amp;iact=hc&amp;vpx=237&amp;vpy=134&amp;dur=128&amp;hovh=194&amp;hovw=259&amp;tx=189&amp;ty=91&amp;sig=101810909943249336466&amp;page=1&amp;tbnh=107&amp;tbnw=146&amp;start=0&amp;ndsp=23&amp;ved=1t:429,r:1,s:0,i:72</a:t>
            </a:r>
          </a:p>
          <a:p>
            <a:r>
              <a:rPr lang="cs-CZ" sz="1400" dirty="0"/>
              <a:t>[</a:t>
            </a:r>
            <a:r>
              <a:rPr lang="cs-CZ" sz="1400" dirty="0" smtClean="0"/>
              <a:t>16]</a:t>
            </a:r>
            <a:endParaRPr lang="cs-CZ" sz="1400" dirty="0"/>
          </a:p>
          <a:p>
            <a:r>
              <a:rPr lang="cs-CZ" sz="1400" dirty="0"/>
              <a:t>http://www.google.cz/imgres?q=%C3%BAho%C5%99+elektrick%C3%BD&amp;hl=cs&amp;gbv=2&amp;biw=1366&amp;bih=571&amp;tbm=isch&amp;tbnid=FGd0rCjgUlIbeM:&amp;imgrefurl=http://www.infoportaly.cz/opavsko/ostrava/4745-elektricky-uhor-dokaze-vyrobit-napeti-az-650-voltu&amp;docid=MMh98iw_NO1U6M&amp;imgurl=http://www.infoportaly.cz/public/images/foto_clanku/4745/stredni-0-elektricky-uhor-dokaze-vyrobit-napeti-az-650-voltu.jpg&amp;w=640&amp;h=480&amp;ei=8PThT_e1A42r-gaFv4CoAw&amp;zoom=1&amp;iact=hc&amp;vpx=439&amp;vpy=140&amp;dur=138&amp;hovh=194&amp;hovw=259&amp;tx=101&amp;ty=113&amp;sig=101810909943249336466&amp;page=1&amp;tbnh=119&amp;tbnw=163&amp;start=0&amp;ndsp=21&amp;ved=1t:429,r:2,s:0,i:75</a:t>
            </a:r>
          </a:p>
          <a:p>
            <a:r>
              <a:rPr lang="cs-CZ" sz="1400" dirty="0"/>
              <a:t>[</a:t>
            </a:r>
            <a:r>
              <a:rPr lang="cs-CZ" sz="1400" dirty="0" smtClean="0"/>
              <a:t>17]</a:t>
            </a:r>
            <a:endParaRPr lang="cs-CZ" sz="1400" dirty="0"/>
          </a:p>
          <a:p>
            <a:r>
              <a:rPr lang="cs-CZ" sz="1400" dirty="0" smtClean="0"/>
              <a:t>Schéma vlastní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84877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901</Words>
  <Application>Microsoft Office PowerPoint</Application>
  <PresentationFormat>Předvádění na obrazovce (4:3)</PresentationFormat>
  <Paragraphs>181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Proud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Elektrické napětí</vt:lpstr>
      <vt:lpstr>Elektrické výboje v přírodě</vt:lpstr>
      <vt:lpstr>Prezentace aplikace PowerPoint</vt:lpstr>
      <vt:lpstr>Zajímavosti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50</cp:revision>
  <dcterms:modified xsi:type="dcterms:W3CDTF">2012-06-20T16:29:06Z</dcterms:modified>
</cp:coreProperties>
</file>