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2357430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Měření elektrického proudu a napětí</a:t>
            </a:r>
            <a:endParaRPr lang="cs-CZ" sz="4400" b="1" dirty="0">
              <a:solidFill>
                <a:srgbClr val="FF0000"/>
              </a:solidFill>
            </a:endParaRPr>
          </a:p>
        </p:txBody>
      </p:sp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539750" y="5105400"/>
            <a:ext cx="7854950" cy="1752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600" dirty="0">
              <a:latin typeface="+mn-lt"/>
            </a:endParaRP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1600" dirty="0">
                <a:latin typeface="+mn-lt"/>
              </a:rPr>
              <a:t>Autor: Pavlína Čermáková</a:t>
            </a: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1600" dirty="0">
                <a:latin typeface="+mn-lt"/>
              </a:rPr>
              <a:t>Vytvořeno v rámci v projektu „EU peníze školám“ </a:t>
            </a: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1600" b="1" dirty="0">
                <a:latin typeface="+mn-lt"/>
              </a:rPr>
              <a:t>OP VK oblast podpory 1.4 s názvem Zlepšení podmínek pro vzdělávání na základních školách</a:t>
            </a:r>
            <a:endParaRPr lang="cs-CZ" sz="1600" dirty="0">
              <a:latin typeface="+mn-lt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051720" y="4149080"/>
            <a:ext cx="53640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VY_32_INOVACE_52_</a:t>
            </a:r>
            <a:r>
              <a:rPr lang="cs-CZ" dirty="0" err="1" smtClean="0"/>
              <a:t>Mereni</a:t>
            </a:r>
            <a:r>
              <a:rPr lang="cs-CZ" dirty="0" smtClean="0"/>
              <a:t>_</a:t>
            </a:r>
            <a:r>
              <a:rPr lang="cs-CZ" dirty="0" err="1" smtClean="0"/>
              <a:t>el.proudu</a:t>
            </a:r>
            <a:r>
              <a:rPr lang="cs-CZ" dirty="0" smtClean="0"/>
              <a:t>_a_</a:t>
            </a:r>
            <a:r>
              <a:rPr lang="cs-CZ" dirty="0" err="1" smtClean="0"/>
              <a:t>napeti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1561" y="1878084"/>
            <a:ext cx="3014836" cy="4256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ovéPole 1"/>
          <p:cNvSpPr txBox="1"/>
          <p:nvPr/>
        </p:nvSpPr>
        <p:spPr>
          <a:xfrm>
            <a:off x="0" y="836712"/>
            <a:ext cx="9144000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cs-CZ" sz="2800" dirty="0" smtClean="0"/>
              <a:t>	</a:t>
            </a:r>
            <a:r>
              <a:rPr lang="cs-CZ" sz="3200" dirty="0" smtClean="0"/>
              <a:t>- ampérmetr zapojujeme do obvodu </a:t>
            </a:r>
            <a:r>
              <a:rPr lang="cs-CZ" sz="3200" b="1" dirty="0" smtClean="0"/>
              <a:t>sériově</a:t>
            </a:r>
          </a:p>
          <a:p>
            <a:pPr marL="514350" indent="-514350"/>
            <a:r>
              <a:rPr lang="cs-CZ" sz="3200" dirty="0" smtClean="0"/>
              <a:t>	- použité zdířky na měřidle:</a:t>
            </a:r>
          </a:p>
          <a:p>
            <a:pPr marL="514350" indent="-514350"/>
            <a:endParaRPr lang="cs-CZ" sz="2800" dirty="0" smtClean="0"/>
          </a:p>
          <a:p>
            <a:pPr marL="514350" indent="-514350"/>
            <a:endParaRPr lang="cs-CZ" sz="2800" dirty="0" smtClean="0"/>
          </a:p>
          <a:p>
            <a:pPr marL="514350" indent="-514350"/>
            <a:endParaRPr lang="cs-CZ" sz="2800" dirty="0" smtClean="0"/>
          </a:p>
          <a:p>
            <a:pPr marL="514350" indent="-514350"/>
            <a:r>
              <a:rPr lang="cs-CZ" sz="2800" dirty="0" smtClean="0"/>
              <a:t>	</a:t>
            </a:r>
          </a:p>
          <a:p>
            <a:pPr marL="514350" indent="-514350"/>
            <a:endParaRPr lang="cs-CZ" sz="2800" dirty="0" smtClean="0"/>
          </a:p>
          <a:p>
            <a:pPr marL="514350" indent="-514350"/>
            <a:endParaRPr lang="cs-CZ" sz="2800" dirty="0" smtClean="0"/>
          </a:p>
          <a:p>
            <a:pPr marL="514350" indent="-514350"/>
            <a:endParaRPr lang="cs-CZ" sz="2800" dirty="0" smtClean="0"/>
          </a:p>
          <a:p>
            <a:pPr marL="514350" indent="-514350"/>
            <a:endParaRPr lang="cs-CZ" sz="2800" dirty="0" smtClean="0"/>
          </a:p>
          <a:p>
            <a:pPr marL="514350" indent="-514350"/>
            <a:endParaRPr lang="cs-CZ" sz="2800" dirty="0" smtClean="0"/>
          </a:p>
          <a:p>
            <a:pPr marL="514350" indent="-514350"/>
            <a:endParaRPr lang="cs-CZ" sz="2800" dirty="0" smtClean="0"/>
          </a:p>
          <a:p>
            <a:pPr marL="514350" indent="-514350"/>
            <a:r>
              <a:rPr lang="cs-CZ" sz="3200" b="1" dirty="0" smtClean="0"/>
              <a:t>- na stupnici DCA – zvolíme rozsah 10 A </a:t>
            </a:r>
            <a:endParaRPr lang="cs-CZ" sz="3200" b="1" dirty="0"/>
          </a:p>
        </p:txBody>
      </p:sp>
      <p:sp>
        <p:nvSpPr>
          <p:cNvPr id="11" name="Obdélník 10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14350" lvl="0" indent="-514350" algn="ctr">
              <a:buFontTx/>
              <a:buAutoNum type="arabicPeriod"/>
            </a:pPr>
            <a:r>
              <a:rPr lang="cs-CZ" sz="3200" b="1" dirty="0" smtClean="0">
                <a:solidFill>
                  <a:prstClr val="black"/>
                </a:solidFill>
              </a:rPr>
              <a:t>Měření elektrického proudu</a:t>
            </a:r>
          </a:p>
        </p:txBody>
      </p:sp>
      <p:grpSp>
        <p:nvGrpSpPr>
          <p:cNvPr id="19" name="Skupina 18"/>
          <p:cNvGrpSpPr/>
          <p:nvPr/>
        </p:nvGrpSpPr>
        <p:grpSpPr>
          <a:xfrm>
            <a:off x="3995936" y="3717032"/>
            <a:ext cx="1571636" cy="1636234"/>
            <a:chOff x="4714876" y="928670"/>
            <a:chExt cx="1571636" cy="1636234"/>
          </a:xfrm>
        </p:grpSpPr>
        <p:sp>
          <p:nvSpPr>
            <p:cNvPr id="4" name="Elipsa 3"/>
            <p:cNvSpPr/>
            <p:nvPr/>
          </p:nvSpPr>
          <p:spPr>
            <a:xfrm>
              <a:off x="6000760" y="1071546"/>
              <a:ext cx="285752" cy="285752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Elipsa 4"/>
            <p:cNvSpPr/>
            <p:nvPr/>
          </p:nvSpPr>
          <p:spPr>
            <a:xfrm>
              <a:off x="6000760" y="1500174"/>
              <a:ext cx="285752" cy="285752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Elipsa 5"/>
            <p:cNvSpPr/>
            <p:nvPr/>
          </p:nvSpPr>
          <p:spPr>
            <a:xfrm>
              <a:off x="6000760" y="1928802"/>
              <a:ext cx="285752" cy="285752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4714876" y="928670"/>
              <a:ext cx="12144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10ADC</a:t>
              </a:r>
              <a:endParaRPr lang="cs-CZ" sz="2400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4714876" y="1357298"/>
              <a:ext cx="12144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V</a:t>
              </a:r>
              <a:r>
                <a:rPr lang="el-GR" sz="2400" dirty="0" smtClean="0"/>
                <a:t>Ω</a:t>
              </a:r>
              <a:r>
                <a:rPr lang="cs-CZ" sz="2400" dirty="0" err="1" smtClean="0"/>
                <a:t>mA</a:t>
              </a:r>
              <a:endParaRPr lang="cs-CZ" sz="2400" dirty="0"/>
            </a:p>
          </p:txBody>
        </p:sp>
        <p:cxnSp>
          <p:nvCxnSpPr>
            <p:cNvPr id="10" name="Přímá spojovací čára 9"/>
            <p:cNvCxnSpPr>
              <a:stCxn id="6" idx="2"/>
            </p:cNvCxnSpPr>
            <p:nvPr/>
          </p:nvCxnSpPr>
          <p:spPr>
            <a:xfrm rot="10800000">
              <a:off x="5286380" y="2071678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5400000">
              <a:off x="5107785" y="2250273"/>
              <a:ext cx="357190" cy="158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Přímá spojovací čára 13"/>
            <p:cNvCxnSpPr/>
            <p:nvPr/>
          </p:nvCxnSpPr>
          <p:spPr>
            <a:xfrm>
              <a:off x="5072066" y="2428868"/>
              <a:ext cx="428628" cy="158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Přímá spojovací čára 14"/>
            <p:cNvCxnSpPr/>
            <p:nvPr/>
          </p:nvCxnSpPr>
          <p:spPr>
            <a:xfrm>
              <a:off x="5148064" y="2492896"/>
              <a:ext cx="28803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>
              <a:off x="5220072" y="2564904"/>
              <a:ext cx="14401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2" name="Elipsa 21"/>
          <p:cNvSpPr/>
          <p:nvPr/>
        </p:nvSpPr>
        <p:spPr>
          <a:xfrm>
            <a:off x="5292080" y="4725144"/>
            <a:ext cx="285752" cy="285752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5294360" y="3862188"/>
            <a:ext cx="285752" cy="285752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5" name="Přímá spojovací čára 24"/>
          <p:cNvCxnSpPr>
            <a:stCxn id="23" idx="6"/>
          </p:cNvCxnSpPr>
          <p:nvPr/>
        </p:nvCxnSpPr>
        <p:spPr>
          <a:xfrm>
            <a:off x="5580112" y="4005064"/>
            <a:ext cx="1226416" cy="11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5508104" y="4869160"/>
            <a:ext cx="1226416" cy="11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4788024" y="5301208"/>
            <a:ext cx="1512168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uzemnění</a:t>
            </a:r>
            <a:endParaRPr lang="cs-CZ" sz="2400" dirty="0"/>
          </a:p>
        </p:txBody>
      </p:sp>
      <p:cxnSp>
        <p:nvCxnSpPr>
          <p:cNvPr id="24" name="Přímá spojovací čára 23"/>
          <p:cNvCxnSpPr/>
          <p:nvPr/>
        </p:nvCxnSpPr>
        <p:spPr>
          <a:xfrm flipV="1">
            <a:off x="2915816" y="4036508"/>
            <a:ext cx="2267213" cy="652632"/>
          </a:xfrm>
          <a:prstGeom prst="line">
            <a:avLst/>
          </a:prstGeom>
          <a:ln w="57150">
            <a:solidFill>
              <a:schemeClr val="accent1"/>
            </a:solidFill>
            <a:prstDash val="solid"/>
            <a:headEnd type="arrow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 flipV="1">
            <a:off x="2843808" y="4869160"/>
            <a:ext cx="2450552" cy="662880"/>
          </a:xfrm>
          <a:prstGeom prst="line">
            <a:avLst/>
          </a:prstGeom>
          <a:ln w="57150">
            <a:solidFill>
              <a:schemeClr val="accent1"/>
            </a:solidFill>
            <a:prstDash val="solid"/>
            <a:headEnd type="arrow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flipV="1">
            <a:off x="2843808" y="4465136"/>
            <a:ext cx="2339221" cy="574293"/>
          </a:xfrm>
          <a:prstGeom prst="line">
            <a:avLst/>
          </a:prstGeom>
          <a:ln w="57150">
            <a:solidFill>
              <a:schemeClr val="accent1"/>
            </a:solidFill>
            <a:prstDash val="solid"/>
            <a:headEnd type="arrow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2" grpId="0" animBg="1"/>
      <p:bldP spid="23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671691"/>
            <a:ext cx="9144000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cs-CZ" sz="3200" dirty="0" smtClean="0"/>
              <a:t>	- voltmetr zapojujeme do obvodu </a:t>
            </a:r>
            <a:r>
              <a:rPr lang="cs-CZ" sz="3200" b="1" dirty="0" smtClean="0"/>
              <a:t>paralelně</a:t>
            </a:r>
          </a:p>
          <a:p>
            <a:pPr marL="514350" indent="-514350"/>
            <a:r>
              <a:rPr lang="cs-CZ" sz="3200" dirty="0" smtClean="0"/>
              <a:t>	- použité zdířky na měřidle:</a:t>
            </a:r>
          </a:p>
          <a:p>
            <a:pPr marL="514350" indent="-514350"/>
            <a:endParaRPr lang="cs-CZ" sz="2800" dirty="0" smtClean="0"/>
          </a:p>
          <a:p>
            <a:pPr marL="514350" indent="-514350"/>
            <a:endParaRPr lang="cs-CZ" sz="2800" dirty="0" smtClean="0"/>
          </a:p>
          <a:p>
            <a:pPr marL="514350" indent="-514350"/>
            <a:endParaRPr lang="cs-CZ" sz="2800" dirty="0" smtClean="0"/>
          </a:p>
          <a:p>
            <a:pPr marL="514350" indent="-514350"/>
            <a:r>
              <a:rPr lang="cs-CZ" sz="2800" dirty="0" smtClean="0"/>
              <a:t>	</a:t>
            </a:r>
          </a:p>
          <a:p>
            <a:pPr marL="514350" indent="-514350"/>
            <a:endParaRPr lang="cs-CZ" sz="2800" dirty="0" smtClean="0"/>
          </a:p>
          <a:p>
            <a:pPr marL="514350" indent="-514350"/>
            <a:endParaRPr lang="cs-CZ" sz="2800" dirty="0" smtClean="0"/>
          </a:p>
          <a:p>
            <a:pPr marL="514350" indent="-514350"/>
            <a:endParaRPr lang="cs-CZ" sz="2800" dirty="0" smtClean="0"/>
          </a:p>
          <a:p>
            <a:pPr marL="514350" indent="-514350"/>
            <a:endParaRPr lang="cs-CZ" sz="2800" dirty="0" smtClean="0"/>
          </a:p>
          <a:p>
            <a:pPr marL="514350" indent="-514350"/>
            <a:endParaRPr lang="cs-CZ" sz="2800" dirty="0" smtClean="0"/>
          </a:p>
          <a:p>
            <a:pPr marL="514350" indent="-514350"/>
            <a:endParaRPr lang="cs-CZ" sz="2800" dirty="0" smtClean="0"/>
          </a:p>
          <a:p>
            <a:pPr marL="514350" indent="-514350"/>
            <a:endParaRPr lang="cs-CZ" sz="2800" dirty="0" smtClean="0"/>
          </a:p>
          <a:p>
            <a:pPr marL="514350" indent="-514350"/>
            <a:r>
              <a:rPr lang="cs-CZ" sz="3200" b="1" dirty="0" smtClean="0"/>
              <a:t>- na stupnici DCV – zvolíme rozsah 20 V </a:t>
            </a:r>
            <a:endParaRPr lang="cs-CZ" sz="3200" b="1" dirty="0"/>
          </a:p>
        </p:txBody>
      </p:sp>
      <p:sp>
        <p:nvSpPr>
          <p:cNvPr id="11" name="Obdélník 10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14350" lvl="0" indent="-514350" algn="ctr"/>
            <a:r>
              <a:rPr lang="cs-CZ" sz="3200" b="1" dirty="0" smtClean="0">
                <a:solidFill>
                  <a:prstClr val="black"/>
                </a:solidFill>
              </a:rPr>
              <a:t>2. Měření elektrického napětí</a:t>
            </a:r>
          </a:p>
        </p:txBody>
      </p:sp>
      <p:grpSp>
        <p:nvGrpSpPr>
          <p:cNvPr id="3" name="Skupina 18"/>
          <p:cNvGrpSpPr/>
          <p:nvPr/>
        </p:nvGrpSpPr>
        <p:grpSpPr>
          <a:xfrm>
            <a:off x="4355976" y="4149080"/>
            <a:ext cx="1571636" cy="1636234"/>
            <a:chOff x="4714876" y="928670"/>
            <a:chExt cx="1571636" cy="1636234"/>
          </a:xfrm>
        </p:grpSpPr>
        <p:sp>
          <p:nvSpPr>
            <p:cNvPr id="4" name="Elipsa 3"/>
            <p:cNvSpPr/>
            <p:nvPr/>
          </p:nvSpPr>
          <p:spPr>
            <a:xfrm>
              <a:off x="6000760" y="1071546"/>
              <a:ext cx="285752" cy="285752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Elipsa 4"/>
            <p:cNvSpPr/>
            <p:nvPr/>
          </p:nvSpPr>
          <p:spPr>
            <a:xfrm>
              <a:off x="6000760" y="1500174"/>
              <a:ext cx="285752" cy="285752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Elipsa 5"/>
            <p:cNvSpPr/>
            <p:nvPr/>
          </p:nvSpPr>
          <p:spPr>
            <a:xfrm>
              <a:off x="6000760" y="1928802"/>
              <a:ext cx="285752" cy="285752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4714876" y="928670"/>
              <a:ext cx="12144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10ADC</a:t>
              </a:r>
              <a:endParaRPr lang="cs-CZ" sz="2400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4714876" y="1357298"/>
              <a:ext cx="12144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V</a:t>
              </a:r>
              <a:r>
                <a:rPr lang="el-GR" sz="2400" dirty="0" smtClean="0"/>
                <a:t>Ω</a:t>
              </a:r>
              <a:r>
                <a:rPr lang="cs-CZ" sz="2400" dirty="0" err="1" smtClean="0"/>
                <a:t>mA</a:t>
              </a:r>
              <a:endParaRPr lang="cs-CZ" sz="2400" dirty="0"/>
            </a:p>
          </p:txBody>
        </p:sp>
        <p:cxnSp>
          <p:nvCxnSpPr>
            <p:cNvPr id="10" name="Přímá spojovací čára 9"/>
            <p:cNvCxnSpPr>
              <a:stCxn id="6" idx="2"/>
            </p:cNvCxnSpPr>
            <p:nvPr/>
          </p:nvCxnSpPr>
          <p:spPr>
            <a:xfrm rot="10800000">
              <a:off x="5286380" y="2071678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5400000">
              <a:off x="5107785" y="2250273"/>
              <a:ext cx="357190" cy="158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Přímá spojovací čára 13"/>
            <p:cNvCxnSpPr/>
            <p:nvPr/>
          </p:nvCxnSpPr>
          <p:spPr>
            <a:xfrm>
              <a:off x="5072066" y="2428868"/>
              <a:ext cx="428628" cy="158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Přímá spojovací čára 14"/>
            <p:cNvCxnSpPr/>
            <p:nvPr/>
          </p:nvCxnSpPr>
          <p:spPr>
            <a:xfrm>
              <a:off x="5148064" y="2492896"/>
              <a:ext cx="28803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>
              <a:off x="5220072" y="2564904"/>
              <a:ext cx="14401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2" name="Elipsa 21"/>
          <p:cNvSpPr/>
          <p:nvPr/>
        </p:nvSpPr>
        <p:spPr>
          <a:xfrm>
            <a:off x="5652120" y="5157192"/>
            <a:ext cx="285752" cy="285752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5652120" y="4725144"/>
            <a:ext cx="285752" cy="285752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5" name="Přímá spojovací čára 24"/>
          <p:cNvCxnSpPr>
            <a:stCxn id="23" idx="6"/>
          </p:cNvCxnSpPr>
          <p:nvPr/>
        </p:nvCxnSpPr>
        <p:spPr>
          <a:xfrm>
            <a:off x="5937872" y="4868020"/>
            <a:ext cx="1226416" cy="11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5940152" y="5301208"/>
            <a:ext cx="1226416" cy="11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5220072" y="5733256"/>
            <a:ext cx="1512168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uzemnění</a:t>
            </a:r>
            <a:endParaRPr lang="cs-CZ" sz="2400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2060" y="1628799"/>
            <a:ext cx="3234337" cy="4566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1" name="Přímá spojovací čára 20"/>
          <p:cNvCxnSpPr/>
          <p:nvPr/>
        </p:nvCxnSpPr>
        <p:spPr>
          <a:xfrm flipV="1">
            <a:off x="2843808" y="4505700"/>
            <a:ext cx="2726614" cy="105045"/>
          </a:xfrm>
          <a:prstGeom prst="line">
            <a:avLst/>
          </a:prstGeom>
          <a:ln w="57150">
            <a:solidFill>
              <a:schemeClr val="accent1"/>
            </a:solidFill>
            <a:prstDash val="solid"/>
            <a:headEnd type="arrow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 flipV="1">
            <a:off x="2843808" y="4918262"/>
            <a:ext cx="2726614" cy="121112"/>
          </a:xfrm>
          <a:prstGeom prst="line">
            <a:avLst/>
          </a:prstGeom>
          <a:ln w="57150">
            <a:solidFill>
              <a:schemeClr val="accent1"/>
            </a:solidFill>
            <a:prstDash val="solid"/>
            <a:headEnd type="arrow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flipV="1">
            <a:off x="2699792" y="5302348"/>
            <a:ext cx="2880320" cy="140596"/>
          </a:xfrm>
          <a:prstGeom prst="line">
            <a:avLst/>
          </a:prstGeom>
          <a:ln w="57150">
            <a:solidFill>
              <a:schemeClr val="accent1"/>
            </a:solidFill>
            <a:prstDash val="solid"/>
            <a:headEnd type="arrow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2" grpId="0" animBg="1"/>
      <p:bldP spid="23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14350" lvl="0" indent="-514350" algn="ctr"/>
            <a:r>
              <a:rPr lang="cs-CZ" sz="3200" b="1" dirty="0" smtClean="0">
                <a:solidFill>
                  <a:prstClr val="black"/>
                </a:solidFill>
              </a:rPr>
              <a:t>Podle schématu sestav elektrický obvod:</a:t>
            </a:r>
            <a:endParaRPr lang="cs-CZ" sz="3200" b="1" dirty="0" smtClean="0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4744"/>
            <a:ext cx="4972050" cy="305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179" y="980728"/>
            <a:ext cx="895350" cy="100012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288327" y="4812834"/>
            <a:ext cx="3715053" cy="181588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2800" dirty="0" smtClean="0"/>
              <a:t>Zapoj </a:t>
            </a:r>
            <a:r>
              <a:rPr lang="cs-CZ" sz="2800" dirty="0" err="1" smtClean="0"/>
              <a:t>multimetr</a:t>
            </a:r>
            <a:r>
              <a:rPr lang="cs-CZ" sz="2800" dirty="0" smtClean="0"/>
              <a:t> do různých míst a změř velikost elektrického proudu.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284984"/>
            <a:ext cx="895350" cy="100012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759" y="3284984"/>
            <a:ext cx="895350" cy="100012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4572000" y="4776577"/>
            <a:ext cx="3715053" cy="181588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2. Zapoj </a:t>
            </a:r>
            <a:r>
              <a:rPr lang="cs-CZ" sz="2800" dirty="0" err="1" smtClean="0"/>
              <a:t>multimetr</a:t>
            </a:r>
            <a:r>
              <a:rPr lang="cs-CZ" sz="2800" dirty="0" smtClean="0"/>
              <a:t>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paralelně k žárovce a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změř velikost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elektrického napětí.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980853"/>
            <a:ext cx="78105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4"/>
          <p:cNvCxnSpPr/>
          <p:nvPr/>
        </p:nvCxnSpPr>
        <p:spPr>
          <a:xfrm flipV="1">
            <a:off x="5905669" y="1681569"/>
            <a:ext cx="0" cy="35205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V="1">
            <a:off x="5895222" y="2819052"/>
            <a:ext cx="0" cy="35205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H="1">
            <a:off x="4716016" y="1681569"/>
            <a:ext cx="1189653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H="1">
            <a:off x="4716016" y="3171105"/>
            <a:ext cx="1189653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870" y="3007346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870" y="1552981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2282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Do sešitu si </a:t>
            </a:r>
            <a:r>
              <a:rPr lang="cs-CZ" sz="2800" dirty="0" smtClean="0"/>
              <a:t>zapiš výsledky měření</a:t>
            </a:r>
            <a:r>
              <a:rPr lang="cs-CZ" sz="2800" smtClean="0"/>
              <a:t>, která </a:t>
            </a:r>
            <a:r>
              <a:rPr lang="cs-CZ" sz="2800" dirty="0" smtClean="0"/>
              <a:t>jsi provedl: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908720"/>
            <a:ext cx="9144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Téma: </a:t>
            </a:r>
            <a:r>
              <a:rPr lang="cs-CZ" sz="3200" b="1" dirty="0" smtClean="0">
                <a:solidFill>
                  <a:srgbClr val="FF0000"/>
                </a:solidFill>
              </a:rPr>
              <a:t>Měření elektrického proudu a napětí</a:t>
            </a:r>
          </a:p>
          <a:p>
            <a:endParaRPr lang="cs-CZ" sz="3200" b="1" dirty="0" smtClean="0">
              <a:solidFill>
                <a:srgbClr val="FF0000"/>
              </a:solidFill>
            </a:endParaRPr>
          </a:p>
          <a:p>
            <a:r>
              <a:rPr lang="cs-CZ" sz="3200" dirty="0" smtClean="0"/>
              <a:t>Velikost </a:t>
            </a:r>
            <a:r>
              <a:rPr lang="cs-CZ" sz="3200" b="1" dirty="0" smtClean="0"/>
              <a:t>proudu</a:t>
            </a:r>
            <a:r>
              <a:rPr lang="cs-CZ" sz="3200" dirty="0" smtClean="0"/>
              <a:t> procházejícího žárovkou: I = …………A</a:t>
            </a:r>
          </a:p>
          <a:p>
            <a:r>
              <a:rPr lang="cs-CZ" sz="3200" dirty="0" smtClean="0"/>
              <a:t>Velikost </a:t>
            </a:r>
            <a:r>
              <a:rPr lang="cs-CZ" sz="3200" b="1" dirty="0" smtClean="0"/>
              <a:t>napětí</a:t>
            </a:r>
            <a:r>
              <a:rPr lang="cs-CZ" sz="3200" dirty="0" smtClean="0"/>
              <a:t> na žárovce: U = ………….V</a:t>
            </a:r>
          </a:p>
          <a:p>
            <a:r>
              <a:rPr lang="cs-CZ" sz="3200" b="1" dirty="0" smtClean="0"/>
              <a:t>Odpor</a:t>
            </a:r>
            <a:r>
              <a:rPr lang="cs-CZ" sz="3200" dirty="0" smtClean="0"/>
              <a:t> vlákna žárovky: R = U : I = ……………</a:t>
            </a:r>
            <a:r>
              <a:rPr lang="el-GR" sz="3200" dirty="0" smtClean="0"/>
              <a:t> Ω</a:t>
            </a:r>
            <a:endParaRPr lang="cs-CZ" sz="3200" dirty="0" smtClean="0"/>
          </a:p>
          <a:p>
            <a:endParaRPr lang="cs-CZ" sz="3200" dirty="0" smtClean="0"/>
          </a:p>
          <a:p>
            <a:r>
              <a:rPr lang="cs-CZ" sz="3200" b="1" dirty="0" smtClean="0"/>
              <a:t>Vyslov </a:t>
            </a:r>
            <a:r>
              <a:rPr lang="cs-CZ" sz="3200" b="1" dirty="0"/>
              <a:t>závěr: </a:t>
            </a:r>
          </a:p>
          <a:p>
            <a:r>
              <a:rPr lang="cs-CZ" sz="3200" dirty="0" smtClean="0"/>
              <a:t>Velikost elektrického proudu je v různých místech nerozvětveného el. obvodu  ……………………………………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r>
              <a:rPr lang="cs-CZ" dirty="0" smtClean="0"/>
              <a:t>Obrázek </a:t>
            </a:r>
            <a:r>
              <a:rPr lang="cs-CZ" dirty="0" err="1" smtClean="0"/>
              <a:t>multimetru</a:t>
            </a:r>
            <a:r>
              <a:rPr lang="cs-CZ" dirty="0" smtClean="0"/>
              <a:t>:</a:t>
            </a:r>
            <a:endParaRPr lang="cs-CZ" dirty="0"/>
          </a:p>
          <a:p>
            <a:r>
              <a:rPr lang="cs-CZ" dirty="0"/>
              <a:t>http://www.google.cz/imgres?q=multimetr&amp;hl=cs&amp;biw=1366&amp;bih=571&amp;gbv=2&amp;tbm=isch&amp;tbnid=KdyzJdOrapMiwM:&amp;imgrefurl=http://www.levneveci.eu/digitalni-multimetr-dt830b.html&amp;docid=aY5QZXq8ivPIpM&amp;imgurl=http://</a:t>
            </a:r>
            <a:r>
              <a:rPr lang="cs-CZ" dirty="0" smtClean="0"/>
              <a:t>www.levneveci.eu/files/DT830B_d.jpg&amp;w=340&amp;h=480&amp;ei=wf3hT47LN4iF-wb3q6TNAw&amp;zoom=1&amp;iact=hc&amp;vpx=735&amp;vpy=64&amp;dur=58&amp;hovh=267&amp;hovw=189&amp;tx=85&amp;ty=158&amp;sig=101810909943249336466&amp;page=1&amp;tbnh=114&amp;tbnw=81&amp;start=0&amp;ndsp=29&amp;ved=1t:429,r:15,s:0,i:117</a:t>
            </a:r>
          </a:p>
          <a:p>
            <a:r>
              <a:rPr lang="cs-CZ" dirty="0" smtClean="0"/>
              <a:t>Schéma vlastní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0" y="5780782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 smtClean="0"/>
              <a:t>Vytvořeno jako DUM do předmětu fyzika na ZŠ Studentská 895, Mnichovo Hradiště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155</Words>
  <Application>Microsoft Office PowerPoint</Application>
  <PresentationFormat>Předvádění na obrazovce (4:3)</PresentationFormat>
  <Paragraphs>61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user</cp:lastModifiedBy>
  <cp:revision>32</cp:revision>
  <dcterms:modified xsi:type="dcterms:W3CDTF">2012-06-20T17:55:31Z</dcterms:modified>
</cp:coreProperties>
</file>