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4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2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2500306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Ohmův zákon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539750" y="5105400"/>
            <a:ext cx="7854950" cy="1752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600" dirty="0">
              <a:latin typeface="+mn-lt"/>
            </a:endParaRP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Autor: Pavlína Čermáková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</a:rPr>
              <a:t>Vytvořeno v rámci v projektu „EU peníze školám“ </a:t>
            </a:r>
          </a:p>
          <a:p>
            <a:pPr marL="342900" indent="-342900" algn="ctr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b="1" dirty="0">
                <a:latin typeface="+mn-lt"/>
              </a:rPr>
              <a:t>OP VK oblast podpory 1.4 s názvem Zlepšení podmínek pro vzdělávání na základních školách</a:t>
            </a:r>
            <a:endParaRPr lang="cs-CZ" sz="1600" dirty="0">
              <a:latin typeface="+mn-lt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771800" y="4221088"/>
            <a:ext cx="3540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VY_32_INOVACE_53_</a:t>
            </a:r>
            <a:r>
              <a:rPr lang="cs-CZ" dirty="0" err="1" smtClean="0"/>
              <a:t>Ohmuv</a:t>
            </a:r>
            <a:r>
              <a:rPr lang="cs-CZ" dirty="0" smtClean="0"/>
              <a:t>_</a:t>
            </a:r>
            <a:r>
              <a:rPr lang="cs-CZ" dirty="0" err="1" smtClean="0"/>
              <a:t>zakon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14348" y="0"/>
            <a:ext cx="48501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Georg Simon Ohm</a:t>
            </a:r>
            <a:endParaRPr lang="cs-CZ" sz="48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49582" y="692696"/>
            <a:ext cx="47797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(16. března 1787 – 7. července 1854)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0" y="3441680"/>
            <a:ext cx="9144000" cy="34163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dirty="0" smtClean="0"/>
              <a:t>V roce 1817 začal vyučovat matematiku a fyziku na jezuitské škole v Kolíně nad Rýnem. Tam se začal zabývat výzkumem elektřiny. </a:t>
            </a:r>
          </a:p>
          <a:p>
            <a:r>
              <a:rPr lang="cs-CZ" sz="2400" dirty="0" smtClean="0"/>
              <a:t>Roku 1827 vydal svoji práci, ve které formuloval zákon, podle něhož je proud procházející obvodem přímo úměrný elektrickému napětí. Tento zákon je dnes nazývaný jeho jménem – Ohmův zákon. </a:t>
            </a:r>
          </a:p>
          <a:p>
            <a:r>
              <a:rPr lang="cs-CZ" sz="2400" dirty="0" smtClean="0"/>
              <a:t>V roce 1843 uvedl základní principy akustiky. </a:t>
            </a:r>
          </a:p>
          <a:p>
            <a:r>
              <a:rPr lang="cs-CZ" sz="2400" dirty="0" smtClean="0"/>
              <a:t>Před koncem života byl jmenován profesorem fyziky na Mnichovské univerzitě. </a:t>
            </a:r>
          </a:p>
          <a:p>
            <a:r>
              <a:rPr lang="cs-CZ" sz="2400" dirty="0" smtClean="0"/>
              <a:t>Zemřel v 67 letech.</a:t>
            </a:r>
            <a:endParaRPr lang="cs-CZ" sz="2400" dirty="0"/>
          </a:p>
        </p:txBody>
      </p:sp>
      <p:pic>
        <p:nvPicPr>
          <p:cNvPr id="1026" name="Picture 2" descr="http://upload.wikimedia.org/wikipedia/commons/a/a6/Georg-simon-ohm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117455"/>
            <a:ext cx="2171700" cy="3324225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18" y="1154361"/>
            <a:ext cx="6516216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cs-CZ" sz="2800" dirty="0" smtClean="0">
                <a:solidFill>
                  <a:prstClr val="black"/>
                </a:solidFill>
              </a:rPr>
              <a:t>Německý fyzik. 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</a:rPr>
              <a:t>Jeho otec mu osobně poskytl solidní vzdělání v matematice, fyzice, chemii a filozofii. V roce 1805 začal navštěvovat univerzitu v </a:t>
            </a:r>
            <a:r>
              <a:rPr lang="cs-CZ" sz="2800" dirty="0" err="1" smtClean="0">
                <a:solidFill>
                  <a:prstClr val="black"/>
                </a:solidFill>
              </a:rPr>
              <a:t>Erlangenu</a:t>
            </a:r>
            <a:r>
              <a:rPr lang="cs-CZ" sz="2800" dirty="0" smtClean="0">
                <a:solidFill>
                  <a:prstClr val="black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uild="allAtOnce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Ohmův zákon</a:t>
            </a:r>
            <a:endParaRPr lang="cs-CZ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692696"/>
            <a:ext cx="8429684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Velikost proudu, který prochází vodičem (rezistorem), je přímo úměrný napětí na vodiči (rezistoru).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420888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. I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1844824"/>
            <a:ext cx="357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</a:t>
            </a:r>
            <a:endParaRPr lang="cs-CZ" sz="2800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539552" y="2348880"/>
            <a:ext cx="7200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>
            <a:stCxn id="6" idx="3"/>
          </p:cNvCxnSpPr>
          <p:nvPr/>
        </p:nvCxnSpPr>
        <p:spPr>
          <a:xfrm>
            <a:off x="1040758" y="2106434"/>
            <a:ext cx="794938" cy="2642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907704" y="1916832"/>
            <a:ext cx="178766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el. napětí [V]</a:t>
            </a:r>
            <a:endParaRPr lang="cs-CZ" sz="2400" dirty="0"/>
          </a:p>
        </p:txBody>
      </p:sp>
      <p:cxnSp>
        <p:nvCxnSpPr>
          <p:cNvPr id="20" name="Přímá spojovací šipka 19"/>
          <p:cNvCxnSpPr/>
          <p:nvPr/>
        </p:nvCxnSpPr>
        <p:spPr>
          <a:xfrm rot="16200000" flipH="1">
            <a:off x="170289" y="3294208"/>
            <a:ext cx="918261" cy="357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179512" y="3789040"/>
            <a:ext cx="180020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el. odpor [</a:t>
            </a:r>
            <a:r>
              <a:rPr lang="el-GR" sz="2400" dirty="0" smtClean="0"/>
              <a:t>Ω</a:t>
            </a:r>
            <a:r>
              <a:rPr lang="cs-CZ" sz="2400" dirty="0" smtClean="0"/>
              <a:t>] 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979712" y="3284984"/>
            <a:ext cx="1728192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el. proud [A] </a:t>
            </a:r>
            <a:endParaRPr lang="cs-CZ" sz="24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786182" y="1714488"/>
            <a:ext cx="4602242" cy="34163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Vzorce odvozené z pyramidy:</a:t>
            </a:r>
          </a:p>
          <a:p>
            <a:endParaRPr lang="cs-CZ" sz="2400" dirty="0" smtClean="0"/>
          </a:p>
          <a:p>
            <a:r>
              <a:rPr lang="cs-CZ" sz="2400" dirty="0" smtClean="0"/>
              <a:t>el. napětí … U = R . I</a:t>
            </a:r>
          </a:p>
          <a:p>
            <a:r>
              <a:rPr lang="cs-CZ" sz="2400" dirty="0" smtClean="0"/>
              <a:t>el. proud … I = U : R  nebo I =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el. odpor … R = U : I nebo R = 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7452320" y="2564904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452320" y="3068960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</a:t>
            </a:r>
            <a:endParaRPr lang="cs-CZ" sz="2400" dirty="0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7452320" y="3068960"/>
            <a:ext cx="35719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ovéPole 32"/>
          <p:cNvSpPr txBox="1"/>
          <p:nvPr/>
        </p:nvSpPr>
        <p:spPr>
          <a:xfrm>
            <a:off x="179512" y="4653136"/>
            <a:ext cx="6264696" cy="212365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Elektrický odpor</a:t>
            </a:r>
          </a:p>
          <a:p>
            <a:r>
              <a:rPr lang="cs-CZ" sz="2400" b="1" dirty="0" smtClean="0"/>
              <a:t>Značka</a:t>
            </a:r>
            <a:r>
              <a:rPr lang="cs-CZ" sz="2400" dirty="0" smtClean="0"/>
              <a:t> : R</a:t>
            </a:r>
          </a:p>
          <a:p>
            <a:r>
              <a:rPr lang="cs-CZ" sz="2400" b="1" dirty="0" smtClean="0"/>
              <a:t>Jednotka</a:t>
            </a:r>
            <a:r>
              <a:rPr lang="cs-CZ" sz="2400" dirty="0" smtClean="0"/>
              <a:t> : </a:t>
            </a:r>
            <a:r>
              <a:rPr lang="el-GR" sz="2400" dirty="0" smtClean="0"/>
              <a:t>Ω</a:t>
            </a:r>
            <a:endParaRPr lang="cs-CZ" sz="2400" dirty="0" smtClean="0"/>
          </a:p>
          <a:p>
            <a:r>
              <a:rPr lang="cs-CZ" sz="2400" b="1" dirty="0" smtClean="0"/>
              <a:t>Vedlejší jednotky</a:t>
            </a:r>
            <a:r>
              <a:rPr lang="cs-CZ" sz="2400" dirty="0" smtClean="0"/>
              <a:t>: 1 k</a:t>
            </a:r>
            <a:r>
              <a:rPr lang="el-GR" sz="2400" dirty="0" smtClean="0"/>
              <a:t>Ω</a:t>
            </a:r>
            <a:r>
              <a:rPr lang="cs-CZ" sz="2400" dirty="0" smtClean="0"/>
              <a:t> = 1 000 </a:t>
            </a:r>
            <a:r>
              <a:rPr lang="el-GR" sz="2400" dirty="0" smtClean="0"/>
              <a:t>Ω</a:t>
            </a:r>
            <a:r>
              <a:rPr lang="cs-CZ" sz="2400" dirty="0" smtClean="0"/>
              <a:t> = 10</a:t>
            </a:r>
            <a:r>
              <a:rPr lang="cs-CZ" sz="2400" baseline="30000" dirty="0" smtClean="0"/>
              <a:t>3</a:t>
            </a:r>
            <a:r>
              <a:rPr lang="cs-CZ" sz="2400" dirty="0" smtClean="0"/>
              <a:t> </a:t>
            </a:r>
            <a:r>
              <a:rPr lang="el-GR" sz="2400" dirty="0" smtClean="0"/>
              <a:t>Ω</a:t>
            </a:r>
            <a:endParaRPr lang="cs-CZ" sz="2400" dirty="0" smtClean="0"/>
          </a:p>
          <a:p>
            <a:r>
              <a:rPr lang="cs-CZ" sz="2400" dirty="0" smtClean="0"/>
              <a:t>	                     1 M</a:t>
            </a:r>
            <a:r>
              <a:rPr lang="el-GR" sz="2400" dirty="0" smtClean="0"/>
              <a:t>Ω</a:t>
            </a:r>
            <a:r>
              <a:rPr lang="cs-CZ" sz="2400" dirty="0" smtClean="0"/>
              <a:t> = 1 000 </a:t>
            </a:r>
            <a:r>
              <a:rPr lang="cs-CZ" sz="2400" dirty="0" err="1" smtClean="0"/>
              <a:t>000</a:t>
            </a:r>
            <a:r>
              <a:rPr lang="cs-CZ" sz="2400" dirty="0" smtClean="0"/>
              <a:t> </a:t>
            </a:r>
            <a:r>
              <a:rPr lang="el-GR" sz="2400" dirty="0" smtClean="0"/>
              <a:t>Ω</a:t>
            </a:r>
            <a:r>
              <a:rPr lang="cs-CZ" sz="2400" dirty="0" smtClean="0"/>
              <a:t> = 10</a:t>
            </a:r>
            <a:r>
              <a:rPr lang="cs-CZ" sz="2400" baseline="30000" dirty="0" smtClean="0"/>
              <a:t>6</a:t>
            </a:r>
            <a:r>
              <a:rPr lang="cs-CZ" sz="2400" dirty="0" smtClean="0"/>
              <a:t> </a:t>
            </a:r>
            <a:r>
              <a:rPr lang="el-GR" sz="2400" dirty="0" smtClean="0"/>
              <a:t>Ω</a:t>
            </a:r>
            <a:endParaRPr lang="cs-CZ" sz="2400" dirty="0"/>
          </a:p>
        </p:txBody>
      </p:sp>
      <p:sp>
        <p:nvSpPr>
          <p:cNvPr id="36" name="Rovnoramenný trojúhelník 35"/>
          <p:cNvSpPr/>
          <p:nvPr/>
        </p:nvSpPr>
        <p:spPr>
          <a:xfrm>
            <a:off x="0" y="1628800"/>
            <a:ext cx="1800200" cy="1368152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ovací šipka 23"/>
          <p:cNvCxnSpPr/>
          <p:nvPr/>
        </p:nvCxnSpPr>
        <p:spPr>
          <a:xfrm>
            <a:off x="1115616" y="2852936"/>
            <a:ext cx="1071570" cy="5000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0" name="TextovéPole 39"/>
          <p:cNvSpPr txBox="1"/>
          <p:nvPr/>
        </p:nvSpPr>
        <p:spPr>
          <a:xfrm>
            <a:off x="7380312" y="3645024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</a:t>
            </a:r>
            <a:endParaRPr lang="cs-CZ" sz="2400" dirty="0"/>
          </a:p>
        </p:txBody>
      </p:sp>
      <p:cxnSp>
        <p:nvCxnSpPr>
          <p:cNvPr id="41" name="Přímá spojovací čára 40"/>
          <p:cNvCxnSpPr/>
          <p:nvPr/>
        </p:nvCxnSpPr>
        <p:spPr>
          <a:xfrm>
            <a:off x="7452320" y="4149080"/>
            <a:ext cx="35719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7452320" y="4221088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6" grpId="0"/>
      <p:bldP spid="18" grpId="0" animBg="1"/>
      <p:bldP spid="22" grpId="0" animBg="1"/>
      <p:bldP spid="25" grpId="0" animBg="1"/>
      <p:bldP spid="27" grpId="0" build="allAtOnce" animBg="1"/>
      <p:bldP spid="29" grpId="0"/>
      <p:bldP spid="30" grpId="0"/>
      <p:bldP spid="33" grpId="0" animBg="1"/>
      <p:bldP spid="36" grpId="0" animBg="1"/>
      <p:bldP spid="40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Úkoly: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98836" y="526269"/>
            <a:ext cx="7429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400" dirty="0" smtClean="0"/>
              <a:t>Převeď:</a:t>
            </a:r>
          </a:p>
          <a:p>
            <a:pPr marL="342900" indent="-342900"/>
            <a:r>
              <a:rPr lang="cs-CZ" sz="2400" dirty="0" smtClean="0"/>
              <a:t>	200 mA (A) =			1800 A (</a:t>
            </a:r>
            <a:r>
              <a:rPr lang="cs-CZ" sz="2400" dirty="0" err="1" smtClean="0"/>
              <a:t>kA</a:t>
            </a:r>
            <a:r>
              <a:rPr lang="cs-CZ" sz="2400" dirty="0" smtClean="0"/>
              <a:t>) =</a:t>
            </a:r>
          </a:p>
          <a:p>
            <a:pPr marL="342900" indent="-342900"/>
            <a:r>
              <a:rPr lang="cs-CZ" sz="2400" dirty="0" smtClean="0"/>
              <a:t>	2,4 </a:t>
            </a:r>
            <a:r>
              <a:rPr lang="cs-CZ" sz="2400" dirty="0" err="1" smtClean="0"/>
              <a:t>kV</a:t>
            </a:r>
            <a:r>
              <a:rPr lang="cs-CZ" sz="2400" dirty="0" smtClean="0"/>
              <a:t> (V) =				800 </a:t>
            </a:r>
            <a:r>
              <a:rPr lang="cs-CZ" sz="2400" dirty="0" err="1" smtClean="0"/>
              <a:t>kV</a:t>
            </a:r>
            <a:r>
              <a:rPr lang="cs-CZ" sz="2400" dirty="0" smtClean="0"/>
              <a:t> (MV) =</a:t>
            </a:r>
          </a:p>
          <a:p>
            <a:pPr marL="342900" indent="-342900"/>
            <a:r>
              <a:rPr lang="cs-CZ" sz="2400" dirty="0" smtClean="0"/>
              <a:t>	200 </a:t>
            </a:r>
            <a:r>
              <a:rPr lang="el-GR" sz="2400" dirty="0" smtClean="0"/>
              <a:t>Ω</a:t>
            </a:r>
            <a:r>
              <a:rPr lang="cs-CZ" sz="2400" dirty="0" smtClean="0"/>
              <a:t> (k</a:t>
            </a:r>
            <a:r>
              <a:rPr lang="el-GR" sz="2400" dirty="0" smtClean="0"/>
              <a:t>Ω</a:t>
            </a:r>
            <a:r>
              <a:rPr lang="cs-CZ" sz="2400" dirty="0" smtClean="0"/>
              <a:t>) =			0,06 M</a:t>
            </a:r>
            <a:r>
              <a:rPr lang="el-GR" sz="2400" dirty="0" smtClean="0"/>
              <a:t>Ω</a:t>
            </a:r>
            <a:r>
              <a:rPr lang="cs-CZ" sz="2400" dirty="0" smtClean="0"/>
              <a:t> (</a:t>
            </a:r>
            <a:r>
              <a:rPr lang="el-GR" sz="2400" dirty="0" smtClean="0"/>
              <a:t>Ω</a:t>
            </a:r>
            <a:r>
              <a:rPr lang="cs-CZ" sz="2400" dirty="0" smtClean="0"/>
              <a:t>) =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1036" y="2280037"/>
            <a:ext cx="9145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Doplň údaje do tabulky: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925647"/>
              </p:ext>
            </p:extLst>
          </p:nvPr>
        </p:nvGraphicFramePr>
        <p:xfrm>
          <a:off x="437549" y="2793795"/>
          <a:ext cx="7358112" cy="1500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6352"/>
                <a:gridCol w="1226352"/>
                <a:gridCol w="1226352"/>
                <a:gridCol w="1226352"/>
                <a:gridCol w="1226352"/>
                <a:gridCol w="1226352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U</a:t>
                      </a:r>
                      <a:r>
                        <a:rPr lang="cs-CZ" sz="2400" b="0" baseline="0" dirty="0" smtClean="0">
                          <a:solidFill>
                            <a:schemeClr val="tx1"/>
                          </a:solidFill>
                        </a:rPr>
                        <a:t> [V]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60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1,5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/>
                        <a:t>I </a:t>
                      </a:r>
                      <a:r>
                        <a:rPr lang="cs-CZ" sz="2400" b="0" baseline="0" dirty="0" smtClean="0">
                          <a:solidFill>
                            <a:schemeClr val="tx1"/>
                          </a:solidFill>
                        </a:rPr>
                        <a:t>[A]</a:t>
                      </a:r>
                      <a:r>
                        <a:rPr lang="cs-CZ" sz="2400" b="0" dirty="0" smtClean="0"/>
                        <a:t> </a:t>
                      </a:r>
                      <a:endParaRPr lang="cs-CZ" sz="24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0,5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0,08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0,01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b="0" dirty="0" smtClean="0"/>
                        <a:t>R</a:t>
                      </a:r>
                      <a:r>
                        <a:rPr lang="cs-CZ" sz="2400" b="0" baseline="0" dirty="0" smtClean="0">
                          <a:solidFill>
                            <a:schemeClr val="tx1"/>
                          </a:solidFill>
                        </a:rPr>
                        <a:t>[</a:t>
                      </a:r>
                      <a:r>
                        <a:rPr lang="el-GR" sz="2400" b="0" baseline="0" dirty="0" smtClean="0">
                          <a:solidFill>
                            <a:schemeClr val="tx1"/>
                          </a:solidFill>
                        </a:rPr>
                        <a:t>Ω</a:t>
                      </a:r>
                      <a:r>
                        <a:rPr lang="cs-CZ" sz="2400" b="0" baseline="0" dirty="0" smtClean="0">
                          <a:solidFill>
                            <a:schemeClr val="tx1"/>
                          </a:solidFill>
                        </a:rPr>
                        <a:t>]</a:t>
                      </a:r>
                      <a:r>
                        <a:rPr lang="cs-CZ" sz="2400" b="0" dirty="0" smtClean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228504" y="903117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0,2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37267" y="1303227"/>
            <a:ext cx="13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2 400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11087" y="1669592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0,2 k</a:t>
            </a:r>
            <a:r>
              <a:rPr lang="el-GR" sz="2400" b="1" dirty="0" smtClean="0">
                <a:solidFill>
                  <a:srgbClr val="FF0000"/>
                </a:solidFill>
              </a:rPr>
              <a:t>Ω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56818" y="910989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1,8 k</a:t>
            </a:r>
            <a:r>
              <a:rPr lang="el-GR" sz="2400" dirty="0" smtClean="0"/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64234" y="1280828"/>
            <a:ext cx="1320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0,8 MV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699084" y="1642485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60 000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el-GR" sz="2400" b="1" dirty="0" smtClean="0">
                <a:solidFill>
                  <a:srgbClr val="FF0000"/>
                </a:solidFill>
              </a:rPr>
              <a:t>Ω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02934" y="3821091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400" b="1" dirty="0" smtClean="0">
                <a:solidFill>
                  <a:srgbClr val="FF0000"/>
                </a:solidFill>
              </a:rPr>
              <a:t>240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01087" y="3326058"/>
            <a:ext cx="5758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400" b="1" dirty="0" smtClean="0">
                <a:solidFill>
                  <a:srgbClr val="FF0000"/>
                </a:solidFill>
              </a:rPr>
              <a:t>0,6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428430" y="2857496"/>
            <a:ext cx="4956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400" b="1" dirty="0" smtClean="0">
                <a:solidFill>
                  <a:srgbClr val="FF0000"/>
                </a:solidFill>
              </a:rPr>
              <a:t>16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20837" y="3794043"/>
            <a:ext cx="806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400" b="1" dirty="0" smtClean="0">
                <a:solidFill>
                  <a:srgbClr val="FF0000"/>
                </a:solidFill>
              </a:rPr>
              <a:t>1200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59604" y="3322062"/>
            <a:ext cx="8867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cs-CZ" sz="2400" b="1" dirty="0" smtClean="0">
                <a:solidFill>
                  <a:srgbClr val="FF0000"/>
                </a:solidFill>
              </a:rPr>
              <a:t>0,015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34047" y="2276872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230 V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-34047" y="2636912"/>
            <a:ext cx="1835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220 mA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2636912"/>
            <a:ext cx="1547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= 0,220 A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068960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R = ? </a:t>
            </a:r>
            <a:r>
              <a:rPr lang="el-GR" sz="2800" u="sng" dirty="0" smtClean="0"/>
              <a:t>Ω</a:t>
            </a:r>
            <a:endParaRPr lang="cs-CZ" sz="28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-20130" y="3582980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U : I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-34048" y="4080993"/>
            <a:ext cx="2733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230 : 0,22 </a:t>
            </a:r>
            <a:r>
              <a:rPr lang="el-GR" sz="2800" dirty="0"/>
              <a:t>Ω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4604213"/>
            <a:ext cx="3923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1 045,5 </a:t>
            </a:r>
            <a:r>
              <a:rPr lang="el-GR" sz="2800" dirty="0" smtClean="0"/>
              <a:t>Ω</a:t>
            </a:r>
            <a:r>
              <a:rPr lang="cs-CZ" sz="2800" dirty="0" smtClean="0"/>
              <a:t> = 1,0455 k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-34048" y="514317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Odpor vlákna žárovky je přibližně 1 k</a:t>
            </a:r>
            <a:r>
              <a:rPr lang="el-GR" sz="2800" b="1" dirty="0" smtClean="0"/>
              <a:t>Ω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-20668" y="0"/>
            <a:ext cx="9144000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3. Žárovka je připojena ke zdroji napětí 230 V. Vláknem žárovky prochází proud 220 mA. Urči elektrický odpor žárovky za předpokladu, že její teplota se nemění.</a:t>
            </a:r>
          </a:p>
        </p:txBody>
      </p:sp>
    </p:spTree>
    <p:extLst>
      <p:ext uri="{BB962C8B-B14F-4D97-AF65-F5344CB8AC3E}">
        <p14:creationId xmlns:p14="http://schemas.microsoft.com/office/powerpoint/2010/main" val="421975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3200" dirty="0" smtClean="0"/>
              <a:t>4. Svorky topného tělesa vařiče připojíme k elektrickému napětí 230 V. Při ustálené teplotě má topné těleso odpor 140 </a:t>
            </a:r>
            <a:r>
              <a:rPr lang="el-GR" sz="3200" dirty="0" smtClean="0"/>
              <a:t>Ω</a:t>
            </a:r>
            <a:r>
              <a:rPr lang="cs-CZ" sz="3200" dirty="0" smtClean="0"/>
              <a:t>. Jaký proud prochází topným tělesem?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0" y="262483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230 V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3416923"/>
            <a:ext cx="1547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I = ? A</a:t>
            </a:r>
            <a:endParaRPr lang="cs-CZ" sz="2800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2984875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140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3848971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U : R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4281019"/>
            <a:ext cx="2627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230 : 140 A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713067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1,64 A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0" y="5433147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Topným tělesem prochází proud 1,64 A.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22712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805" y="0"/>
            <a:ext cx="9144000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3200" dirty="0" smtClean="0"/>
              <a:t>5. Rezistorem o odporu 1,2 k</a:t>
            </a:r>
            <a:r>
              <a:rPr lang="el-GR" sz="3200" dirty="0" smtClean="0"/>
              <a:t>Ω</a:t>
            </a:r>
            <a:r>
              <a:rPr lang="cs-CZ" sz="3200" dirty="0" smtClean="0"/>
              <a:t> prochází proud 10 mA. Jaké napětí je mezi svorkami rezistoru?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132856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u="sng" dirty="0" smtClean="0"/>
              <a:t>U = ? V</a:t>
            </a:r>
            <a:endParaRPr lang="cs-CZ" sz="2800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1268760"/>
            <a:ext cx="197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 = 1200 </a:t>
            </a:r>
            <a:r>
              <a:rPr lang="el-GR" sz="2800" dirty="0" smtClean="0"/>
              <a:t>Ω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0" y="2564904"/>
            <a:ext cx="169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R . I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0" y="1700808"/>
            <a:ext cx="1763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I = 0,01 A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2996952"/>
            <a:ext cx="2843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1200 . 0,01 V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3501008"/>
            <a:ext cx="197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 = 12 V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42930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Mezi svorkami rezistoru je napětí 12 V.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22969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/>
              <a:t>http://upload.wikimedia.org/wikipedia/commons/a/a6/Georg-simon-ohm_1.jpg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0" y="5780782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 smtClean="0"/>
              <a:t>Vytvořeno jako DUM do předmětu fyzika na ZŠ Studentská 895, Mnichovo Hradiště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500</Words>
  <Application>Microsoft Office PowerPoint</Application>
  <PresentationFormat>Předvádění na obrazovce (4:3)</PresentationFormat>
  <Paragraphs>96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user</cp:lastModifiedBy>
  <cp:revision>44</cp:revision>
  <dcterms:modified xsi:type="dcterms:W3CDTF">2012-06-20T18:36:57Z</dcterms:modified>
</cp:coreProperties>
</file>