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2" r:id="rId7"/>
    <p:sldId id="263" r:id="rId8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446" y="1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5B3950-DC72-4C6D-9529-DCF45738253C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F9BB0C-3283-4F59-8EBE-7F7DF490A2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60648" y="107504"/>
            <a:ext cx="59967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dZákladní</a:t>
            </a:r>
            <a:r>
              <a:rPr lang="cs-CZ" dirty="0" smtClean="0"/>
              <a:t> škola, Klášterec nad Ohří,</a:t>
            </a:r>
            <a:br>
              <a:rPr lang="cs-CZ" dirty="0" smtClean="0"/>
            </a:br>
            <a:r>
              <a:rPr lang="cs-CZ" b="1" dirty="0" smtClean="0"/>
              <a:t>Krátká 676, okres Chomutov</a:t>
            </a:r>
            <a:endParaRPr lang="cs-CZ" dirty="0" smtClean="0"/>
          </a:p>
          <a:p>
            <a:r>
              <a:rPr lang="cs-CZ" b="1" dirty="0" smtClean="0"/>
              <a:t>Název školy: </a:t>
            </a:r>
            <a:r>
              <a:rPr lang="cs-CZ" b="1" i="1" dirty="0" smtClean="0"/>
              <a:t>ZŠ Klášterec nad Ohří, Krátká 676</a:t>
            </a:r>
            <a:br>
              <a:rPr lang="cs-CZ" b="1" i="1" dirty="0" smtClean="0"/>
            </a:br>
            <a:r>
              <a:rPr lang="cs-CZ" b="1" dirty="0" smtClean="0"/>
              <a:t>Autor: Mgr. Hnilička Jiří</a:t>
            </a:r>
            <a:br>
              <a:rPr lang="cs-CZ" b="1" dirty="0" smtClean="0"/>
            </a:br>
            <a:r>
              <a:rPr lang="cs-CZ" b="1" dirty="0" smtClean="0"/>
              <a:t>Název materiálu</a:t>
            </a:r>
            <a:r>
              <a:rPr lang="cs-CZ" b="1" smtClean="0"/>
              <a:t>: </a:t>
            </a:r>
            <a:r>
              <a:rPr lang="cs-CZ" b="1" i="1" smtClean="0"/>
              <a:t>VY_32_INOVACE_07_17_Dárek</a:t>
            </a: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dirty="0" smtClean="0"/>
              <a:t>Číslo projektu: CZ.1.07/1.4.00/21.1115</a:t>
            </a:r>
            <a:endParaRPr lang="cs-CZ" dirty="0" smtClean="0"/>
          </a:p>
          <a:p>
            <a:r>
              <a:rPr lang="cs-CZ" b="1" dirty="0" smtClean="0"/>
              <a:t> Anotace:  </a:t>
            </a:r>
            <a:r>
              <a:rPr lang="cs-CZ" dirty="0" smtClean="0"/>
              <a:t>Pracovní list je zaměřen na porozumění textu, vyhledávání informací a reprodukci textu. 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>Všechny pracovní listy slouží žákům k procvičování čtení s porozuměním. Pracovní listy lze použít dvěma způsoby. První je tištěná podoba rozdaná žákům, kdy žáci samostatně vyřeší úlohy a poté je společně zkontrolují. Druhá možnost je společná práce na interaktivní tabuli.</a:t>
            </a:r>
          </a:p>
          <a:p>
            <a:r>
              <a:rPr lang="cs-CZ" dirty="0" smtClean="0"/>
              <a:t>Čas vymezený na práci s pracovním listem je 10 – 20 minut i s kontrolou. Některé pracovní listy nebo jejich části lze použít například jako test.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5829300" cy="196003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-1331119" y="954881"/>
            <a:ext cx="95202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60000">
            <a:off x="-1143000" y="114300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16260000">
            <a:off x="946796" y="-637538"/>
            <a:ext cx="4920615" cy="68169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6858000" cy="9144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300" dirty="0"/>
              <a:t>Pracovní list </a:t>
            </a:r>
          </a:p>
          <a:p>
            <a:pPr lvl="0">
              <a:buNone/>
            </a:pPr>
            <a:r>
              <a:rPr lang="cs-CZ" sz="1200" dirty="0" smtClean="0"/>
              <a:t>1. Navrhněte jednoslovný název pro tuto povídku.</a:t>
            </a:r>
          </a:p>
          <a:p>
            <a:pPr lvl="0">
              <a:buNone/>
            </a:pPr>
            <a:endParaRPr lang="cs-CZ" sz="1200" dirty="0"/>
          </a:p>
          <a:p>
            <a:pPr>
              <a:buNone/>
            </a:pPr>
            <a:r>
              <a:rPr lang="cs-CZ" sz="1200" dirty="0"/>
              <a:t> </a:t>
            </a:r>
          </a:p>
          <a:p>
            <a:pPr lvl="0">
              <a:buNone/>
            </a:pPr>
            <a:r>
              <a:rPr lang="cs-CZ" sz="1200" dirty="0" smtClean="0"/>
              <a:t> 2.  Kdo jsou to Kupci?</a:t>
            </a:r>
            <a:endParaRPr lang="cs-CZ" sz="1200" dirty="0"/>
          </a:p>
          <a:p>
            <a:pPr>
              <a:buNone/>
            </a:pPr>
            <a:r>
              <a:rPr lang="cs-CZ" sz="1200" dirty="0"/>
              <a:t> 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3. Co je to </a:t>
            </a:r>
            <a:r>
              <a:rPr lang="cs-CZ" sz="1200" dirty="0" err="1" smtClean="0"/>
              <a:t>teleportace</a:t>
            </a:r>
            <a:r>
              <a:rPr lang="cs-CZ" sz="1200" dirty="0" smtClean="0"/>
              <a:t> a telekineze?</a:t>
            </a:r>
          </a:p>
          <a:p>
            <a:pPr>
              <a:buAutoNum type="alphaLcParenR"/>
            </a:pPr>
            <a:r>
              <a:rPr lang="cs-CZ" sz="1200" dirty="0" smtClean="0"/>
              <a:t>Schopnost přemisťovat sebe sama a předměty v prostoru.</a:t>
            </a:r>
          </a:p>
          <a:p>
            <a:pPr>
              <a:buAutoNum type="alphaLcParenR"/>
            </a:pPr>
            <a:r>
              <a:rPr lang="cs-CZ" sz="1200" dirty="0" smtClean="0"/>
              <a:t>Schopnost přemisťovat myšlenky a ovládat cizí vědomí.</a:t>
            </a:r>
          </a:p>
          <a:p>
            <a:pPr>
              <a:buAutoNum type="alphaLcParenR"/>
            </a:pPr>
            <a:r>
              <a:rPr lang="cs-CZ" sz="1200" dirty="0" smtClean="0"/>
              <a:t>Schopnost žít věčně a nestárnout.</a:t>
            </a:r>
            <a:endParaRPr lang="cs-CZ" sz="1200" dirty="0"/>
          </a:p>
          <a:p>
            <a:pPr>
              <a:buNone/>
            </a:pPr>
            <a:endParaRPr lang="cs-CZ" sz="1200" dirty="0"/>
          </a:p>
          <a:p>
            <a:pPr lvl="0">
              <a:buNone/>
            </a:pPr>
            <a:r>
              <a:rPr lang="cs-CZ" sz="1200" dirty="0" smtClean="0"/>
              <a:t> 4. Ukázka </a:t>
            </a:r>
            <a:r>
              <a:rPr lang="cs-CZ" sz="1200" dirty="0"/>
              <a:t>se zřejmě odehrává v </a:t>
            </a:r>
            <a:r>
              <a:rPr lang="cs-CZ" sz="1200" i="1" dirty="0"/>
              <a:t>minulosti/přítomnosti/budoucnosti,</a:t>
            </a:r>
            <a:r>
              <a:rPr lang="cs-CZ" sz="1200" dirty="0"/>
              <a:t> protože </a:t>
            </a:r>
          </a:p>
          <a:p>
            <a:pPr>
              <a:buNone/>
            </a:pPr>
            <a:r>
              <a:rPr lang="cs-CZ" sz="1200" dirty="0" smtClean="0"/>
              <a:t>………………………………………………………………………………………………………………………………………………………………………</a:t>
            </a:r>
            <a:endParaRPr lang="cs-CZ" sz="1200" dirty="0"/>
          </a:p>
          <a:p>
            <a:pPr>
              <a:buNone/>
            </a:pPr>
            <a:r>
              <a:rPr lang="cs-CZ" sz="1200" dirty="0"/>
              <a:t> </a:t>
            </a:r>
          </a:p>
          <a:p>
            <a:pPr lvl="0">
              <a:buNone/>
            </a:pPr>
            <a:r>
              <a:rPr lang="cs-CZ" sz="1200" dirty="0" smtClean="0"/>
              <a:t> 5. Vystupuje nějak postava vypravěče v povídce?</a:t>
            </a:r>
            <a:endParaRPr lang="cs-CZ" sz="1200" dirty="0"/>
          </a:p>
          <a:p>
            <a:pPr>
              <a:buNone/>
            </a:pPr>
            <a:r>
              <a:rPr lang="cs-CZ" sz="1200" dirty="0"/>
              <a:t> </a:t>
            </a:r>
          </a:p>
          <a:p>
            <a:pPr>
              <a:buNone/>
            </a:pPr>
            <a:r>
              <a:rPr lang="cs-CZ" sz="1200" dirty="0" smtClean="0"/>
              <a:t> 6. Kupci v povídce řeší jeden problém:</a:t>
            </a:r>
          </a:p>
          <a:p>
            <a:pPr>
              <a:buAutoNum type="alphaLcParenR"/>
            </a:pPr>
            <a:r>
              <a:rPr lang="cs-CZ" sz="1200" dirty="0" smtClean="0"/>
              <a:t>Mají problémy s </a:t>
            </a:r>
            <a:r>
              <a:rPr lang="cs-CZ" sz="1200" dirty="0" err="1" smtClean="0"/>
              <a:t>teleportací</a:t>
            </a:r>
            <a:r>
              <a:rPr lang="cs-CZ" sz="1200" dirty="0" smtClean="0"/>
              <a:t>.</a:t>
            </a:r>
          </a:p>
          <a:p>
            <a:pPr>
              <a:buAutoNum type="alphaLcParenR"/>
            </a:pPr>
            <a:r>
              <a:rPr lang="cs-CZ" sz="1200" dirty="0" smtClean="0"/>
              <a:t>Neví kde se ocitli.</a:t>
            </a:r>
          </a:p>
          <a:p>
            <a:pPr>
              <a:buAutoNum type="alphaLcParenR"/>
            </a:pPr>
            <a:r>
              <a:rPr lang="cs-CZ" sz="1200" dirty="0" smtClean="0"/>
              <a:t>Objednávka zboží byla zrušena.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1200" dirty="0" smtClean="0"/>
              <a:t>7.  Kupci nám zanechali jeden reklamní předmět, jaký?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1200" dirty="0" smtClean="0"/>
              <a:t>8. Z jaké planety Kupci pocházeli?</a:t>
            </a:r>
          </a:p>
          <a:p>
            <a:pPr>
              <a:buNone/>
            </a:pPr>
            <a:r>
              <a:rPr lang="cs-CZ" sz="1200" dirty="0"/>
              <a:t> </a:t>
            </a:r>
          </a:p>
          <a:p>
            <a:pPr algn="just">
              <a:buNone/>
            </a:pPr>
            <a:r>
              <a:rPr lang="cs-CZ" sz="1200" dirty="0" smtClean="0"/>
              <a:t>9. Jakou noční můrou trpěl elektronový mozek?</a:t>
            </a:r>
          </a:p>
          <a:p>
            <a:pPr algn="just">
              <a:buNone/>
            </a:pPr>
            <a:endParaRPr lang="cs-CZ" sz="1200" dirty="0"/>
          </a:p>
          <a:p>
            <a:pPr algn="just">
              <a:buNone/>
            </a:pPr>
            <a:endParaRPr lang="cs-CZ" sz="1200" dirty="0" smtClean="0"/>
          </a:p>
          <a:p>
            <a:pPr algn="just">
              <a:buAutoNum type="arabicPeriod" startAt="10"/>
            </a:pPr>
            <a:r>
              <a:rPr lang="cs-CZ" sz="1200" dirty="0" smtClean="0"/>
              <a:t>Povídku by nejspíše patřila mezi: </a:t>
            </a:r>
          </a:p>
          <a:p>
            <a:pPr algn="just">
              <a:buAutoNum type="alphaLcParenR"/>
            </a:pPr>
            <a:r>
              <a:rPr lang="cs-CZ" sz="1200" dirty="0" err="1" smtClean="0"/>
              <a:t>Vědecko</a:t>
            </a:r>
            <a:r>
              <a:rPr lang="cs-CZ" sz="1200" dirty="0" smtClean="0"/>
              <a:t> fantastickou literaturu (scifi).</a:t>
            </a:r>
          </a:p>
          <a:p>
            <a:pPr algn="just">
              <a:buAutoNum type="alphaLcParenR"/>
            </a:pPr>
            <a:r>
              <a:rPr lang="cs-CZ" sz="1200" dirty="0" smtClean="0"/>
              <a:t>Dramata.</a:t>
            </a:r>
          </a:p>
          <a:p>
            <a:pPr algn="just">
              <a:buAutoNum type="alphaLcParenR"/>
            </a:pPr>
            <a:r>
              <a:rPr lang="cs-CZ" sz="1200" dirty="0" smtClean="0"/>
              <a:t>Poezii.</a:t>
            </a:r>
          </a:p>
          <a:p>
            <a:pPr algn="just">
              <a:buAutoNum type="alphaLcParenR"/>
            </a:pPr>
            <a:r>
              <a:rPr lang="cs-CZ" sz="1200" dirty="0" smtClean="0"/>
              <a:t>Detektivní povídky.</a:t>
            </a:r>
          </a:p>
          <a:p>
            <a:pPr algn="just">
              <a:buAutoNum type="alphaLcParenR"/>
            </a:pPr>
            <a:endParaRPr lang="cs-CZ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6858000" cy="9144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300" dirty="0"/>
              <a:t>Pracovní </a:t>
            </a:r>
            <a:r>
              <a:rPr lang="cs-CZ" sz="1300" dirty="0" smtClean="0"/>
              <a:t>list - řešení </a:t>
            </a:r>
            <a:endParaRPr lang="cs-CZ" sz="1300" dirty="0"/>
          </a:p>
          <a:p>
            <a:pPr lvl="0">
              <a:buNone/>
            </a:pPr>
            <a:r>
              <a:rPr lang="cs-CZ" sz="1200" dirty="0" smtClean="0"/>
              <a:t>1. Navrhněte jednoslovný název pro tuto povídku.</a:t>
            </a:r>
          </a:p>
          <a:p>
            <a:pPr lvl="0">
              <a:buNone/>
            </a:pPr>
            <a:r>
              <a:rPr lang="cs-CZ" sz="1200" dirty="0" smtClean="0"/>
              <a:t>Dárek, měsíc</a:t>
            </a:r>
            <a:endParaRPr lang="cs-CZ" sz="1200" dirty="0"/>
          </a:p>
          <a:p>
            <a:pPr>
              <a:buNone/>
            </a:pPr>
            <a:r>
              <a:rPr lang="cs-CZ" sz="1200" dirty="0"/>
              <a:t> </a:t>
            </a:r>
          </a:p>
          <a:p>
            <a:pPr lvl="0">
              <a:buNone/>
            </a:pPr>
            <a:r>
              <a:rPr lang="cs-CZ" sz="1200" dirty="0" smtClean="0"/>
              <a:t> 2.  Kdo jsou to Kupci?</a:t>
            </a:r>
            <a:endParaRPr lang="cs-CZ" sz="1200" dirty="0"/>
          </a:p>
          <a:p>
            <a:pPr>
              <a:buNone/>
            </a:pPr>
            <a:r>
              <a:rPr lang="cs-CZ" sz="1200" dirty="0"/>
              <a:t> </a:t>
            </a:r>
            <a:r>
              <a:rPr lang="cs-CZ" sz="1200" dirty="0" smtClean="0"/>
              <a:t>obchodníci, mimozemšťané</a:t>
            </a:r>
          </a:p>
          <a:p>
            <a:pPr>
              <a:buNone/>
            </a:pPr>
            <a:r>
              <a:rPr lang="cs-CZ" sz="1200" dirty="0" smtClean="0"/>
              <a:t>3. Co je to </a:t>
            </a:r>
            <a:r>
              <a:rPr lang="cs-CZ" sz="1200" dirty="0" err="1" smtClean="0"/>
              <a:t>teleportace</a:t>
            </a:r>
            <a:r>
              <a:rPr lang="cs-CZ" sz="1200" dirty="0" smtClean="0"/>
              <a:t> a telekineze?</a:t>
            </a:r>
          </a:p>
          <a:p>
            <a:pPr>
              <a:buAutoNum type="alphaLcParenR"/>
            </a:pPr>
            <a:r>
              <a:rPr lang="cs-CZ" sz="1200" dirty="0" smtClean="0">
                <a:solidFill>
                  <a:srgbClr val="FF0000"/>
                </a:solidFill>
              </a:rPr>
              <a:t>Schopnost přemisťovat sebe sama a předměty v prostoru.</a:t>
            </a:r>
          </a:p>
          <a:p>
            <a:pPr>
              <a:buAutoNum type="alphaLcParenR"/>
            </a:pPr>
            <a:r>
              <a:rPr lang="cs-CZ" sz="1200" dirty="0" smtClean="0"/>
              <a:t>Schopnost přemisťovat myšlenky a ovládat cizí vědomí.</a:t>
            </a:r>
          </a:p>
          <a:p>
            <a:pPr>
              <a:buAutoNum type="alphaLcParenR"/>
            </a:pPr>
            <a:r>
              <a:rPr lang="cs-CZ" sz="1200" dirty="0" smtClean="0"/>
              <a:t>Schopnost žít věčně a nestárnout.</a:t>
            </a:r>
            <a:endParaRPr lang="cs-CZ" sz="1200" dirty="0"/>
          </a:p>
          <a:p>
            <a:pPr>
              <a:buNone/>
            </a:pPr>
            <a:endParaRPr lang="cs-CZ" sz="1200" dirty="0"/>
          </a:p>
          <a:p>
            <a:pPr lvl="0">
              <a:buNone/>
            </a:pPr>
            <a:r>
              <a:rPr lang="cs-CZ" sz="1200" dirty="0" smtClean="0"/>
              <a:t> 4. Ukázka </a:t>
            </a:r>
            <a:r>
              <a:rPr lang="cs-CZ" sz="1200" dirty="0"/>
              <a:t>se zřejmě odehrává v </a:t>
            </a:r>
            <a:r>
              <a:rPr lang="cs-CZ" sz="1200" i="1" dirty="0"/>
              <a:t>minulosti/přítomnosti/budoucnosti,</a:t>
            </a:r>
            <a:r>
              <a:rPr lang="cs-CZ" sz="1200" dirty="0"/>
              <a:t> protože </a:t>
            </a:r>
          </a:p>
          <a:p>
            <a:pPr>
              <a:buNone/>
            </a:pPr>
            <a:r>
              <a:rPr lang="cs-CZ" sz="1200" dirty="0" smtClean="0"/>
              <a:t>budoucnosti,</a:t>
            </a:r>
            <a:endParaRPr lang="cs-CZ" sz="1200" dirty="0"/>
          </a:p>
          <a:p>
            <a:pPr lvl="0">
              <a:buNone/>
            </a:pPr>
            <a:r>
              <a:rPr lang="cs-CZ" sz="1200" dirty="0" smtClean="0"/>
              <a:t> 5. Vystupuje nějak postava vypravěče v povídce?</a:t>
            </a:r>
            <a:endParaRPr lang="cs-CZ" sz="1200" dirty="0"/>
          </a:p>
          <a:p>
            <a:pPr>
              <a:buNone/>
            </a:pPr>
            <a:r>
              <a:rPr lang="cs-CZ" sz="1200" dirty="0"/>
              <a:t> </a:t>
            </a:r>
            <a:r>
              <a:rPr lang="cs-CZ" sz="1200" dirty="0" smtClean="0"/>
              <a:t>ne</a:t>
            </a:r>
            <a:endParaRPr lang="cs-CZ" sz="1200" dirty="0"/>
          </a:p>
          <a:p>
            <a:pPr>
              <a:buNone/>
            </a:pPr>
            <a:r>
              <a:rPr lang="cs-CZ" sz="1200" dirty="0" smtClean="0"/>
              <a:t> 6. Kupci v povídce řeší jeden problém:</a:t>
            </a:r>
          </a:p>
          <a:p>
            <a:pPr>
              <a:buAutoNum type="alphaLcParenR"/>
            </a:pPr>
            <a:r>
              <a:rPr lang="cs-CZ" sz="1200" dirty="0" smtClean="0"/>
              <a:t>Mají problémy s </a:t>
            </a:r>
            <a:r>
              <a:rPr lang="cs-CZ" sz="1200" dirty="0" err="1" smtClean="0"/>
              <a:t>teleportací</a:t>
            </a:r>
            <a:r>
              <a:rPr lang="cs-CZ" sz="1200" dirty="0" smtClean="0"/>
              <a:t>.</a:t>
            </a:r>
          </a:p>
          <a:p>
            <a:pPr>
              <a:buAutoNum type="alphaLcParenR"/>
            </a:pPr>
            <a:r>
              <a:rPr lang="cs-CZ" sz="1200" dirty="0" smtClean="0"/>
              <a:t>Neví kde se ocitli.</a:t>
            </a:r>
          </a:p>
          <a:p>
            <a:pPr>
              <a:buAutoNum type="alphaLcParenR"/>
            </a:pPr>
            <a:r>
              <a:rPr lang="cs-CZ" sz="1200" dirty="0" smtClean="0">
                <a:solidFill>
                  <a:srgbClr val="FF0000"/>
                </a:solidFill>
              </a:rPr>
              <a:t>Objednávka zboží byla zrušena.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1200" dirty="0" smtClean="0"/>
              <a:t>7.  Kupci nám zanechali jeden reklamní předmět, jaký?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1200" dirty="0" smtClean="0"/>
              <a:t>měsíc</a:t>
            </a:r>
            <a:endParaRPr lang="cs-CZ" sz="1200" dirty="0"/>
          </a:p>
          <a:p>
            <a:pPr>
              <a:buNone/>
            </a:pPr>
            <a:r>
              <a:rPr lang="cs-CZ" sz="1200" dirty="0" smtClean="0"/>
              <a:t>8. Z jaké planety Kupci pocházeli?</a:t>
            </a:r>
          </a:p>
          <a:p>
            <a:pPr>
              <a:buNone/>
            </a:pPr>
            <a:r>
              <a:rPr lang="cs-CZ" sz="1200" dirty="0"/>
              <a:t> </a:t>
            </a:r>
            <a:r>
              <a:rPr lang="cs-CZ" sz="1200" dirty="0" err="1" smtClean="0"/>
              <a:t>Tlkns</a:t>
            </a:r>
            <a:endParaRPr lang="cs-CZ" sz="1200" dirty="0"/>
          </a:p>
          <a:p>
            <a:pPr algn="just">
              <a:buNone/>
            </a:pPr>
            <a:r>
              <a:rPr lang="cs-CZ" sz="1200" dirty="0" smtClean="0"/>
              <a:t>9. Jakou noční můrou trpěl elektronový mozek?</a:t>
            </a:r>
          </a:p>
          <a:p>
            <a:pPr algn="just">
              <a:buNone/>
            </a:pPr>
            <a:r>
              <a:rPr lang="cs-CZ" sz="1200" dirty="0" smtClean="0"/>
              <a:t>Vzpoura  proti svým stavitelům</a:t>
            </a:r>
            <a:endParaRPr lang="cs-CZ" sz="1200" dirty="0"/>
          </a:p>
          <a:p>
            <a:pPr algn="just">
              <a:buNone/>
            </a:pPr>
            <a:endParaRPr lang="cs-CZ" sz="1200" dirty="0" smtClean="0"/>
          </a:p>
          <a:p>
            <a:pPr algn="just">
              <a:buAutoNum type="arabicPeriod" startAt="10"/>
            </a:pPr>
            <a:r>
              <a:rPr lang="cs-CZ" sz="1200" dirty="0" smtClean="0"/>
              <a:t>Povídku by nejspíše patřila mezi: </a:t>
            </a:r>
          </a:p>
          <a:p>
            <a:pPr algn="just">
              <a:buAutoNum type="alphaLcParenR"/>
            </a:pPr>
            <a:r>
              <a:rPr lang="cs-CZ" sz="1200" dirty="0" err="1" smtClean="0">
                <a:solidFill>
                  <a:srgbClr val="FF0000"/>
                </a:solidFill>
              </a:rPr>
              <a:t>Vědecko</a:t>
            </a:r>
            <a:r>
              <a:rPr lang="cs-CZ" sz="1200" dirty="0" smtClean="0">
                <a:solidFill>
                  <a:srgbClr val="FF0000"/>
                </a:solidFill>
              </a:rPr>
              <a:t> fantastickou literaturu (scifi).</a:t>
            </a:r>
          </a:p>
          <a:p>
            <a:pPr algn="just">
              <a:buAutoNum type="alphaLcParenR"/>
            </a:pPr>
            <a:r>
              <a:rPr lang="cs-CZ" sz="1200" dirty="0" smtClean="0"/>
              <a:t>Dramata.</a:t>
            </a:r>
          </a:p>
          <a:p>
            <a:pPr algn="just">
              <a:buAutoNum type="alphaLcParenR"/>
            </a:pPr>
            <a:r>
              <a:rPr lang="cs-CZ" sz="1200" dirty="0" smtClean="0"/>
              <a:t>Poezii.</a:t>
            </a:r>
          </a:p>
          <a:p>
            <a:pPr algn="just">
              <a:buAutoNum type="alphaLcParenR"/>
            </a:pPr>
            <a:r>
              <a:rPr lang="cs-CZ" sz="1200" dirty="0" smtClean="0"/>
              <a:t>Detektivní povídky.</a:t>
            </a:r>
          </a:p>
          <a:p>
            <a:pPr algn="just">
              <a:buAutoNum type="alphaLcParenR"/>
            </a:pPr>
            <a:endParaRPr lang="cs-CZ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Použitá literatura a odkazy:</a:t>
            </a:r>
          </a:p>
          <a:p>
            <a:pPr lvl="0"/>
            <a:r>
              <a:rPr lang="cs-CZ" sz="1600" dirty="0" smtClean="0"/>
              <a:t>Není-li uvedeno jinak je materiál dílem autorky podle učebních osnov odpovídajících ŠVP vyučovaných podle učebnice:</a:t>
            </a:r>
          </a:p>
          <a:p>
            <a:r>
              <a:rPr lang="cs-CZ" sz="1600" dirty="0" smtClean="0"/>
              <a:t> </a:t>
            </a:r>
          </a:p>
          <a:p>
            <a:r>
              <a:rPr lang="cs-CZ" sz="1600" i="1" dirty="0" smtClean="0"/>
              <a:t>LEDERBUCHOVÁ L., BERÁNKOVÁ E., Čítanka pro 6. Ročník, 1. </a:t>
            </a:r>
            <a:r>
              <a:rPr lang="cs-CZ" sz="1600" i="1" dirty="0" err="1" smtClean="0"/>
              <a:t>vyd</a:t>
            </a:r>
            <a:r>
              <a:rPr lang="cs-CZ" sz="1600" i="1" dirty="0" smtClean="0"/>
              <a:t>.,Plzeň,  </a:t>
            </a:r>
            <a:r>
              <a:rPr lang="cs-CZ" sz="1600" i="1" dirty="0" err="1" smtClean="0"/>
              <a:t>Fraus</a:t>
            </a:r>
            <a:r>
              <a:rPr lang="cs-CZ" sz="1600" i="1" dirty="0" smtClean="0"/>
              <a:t> 2003.</a:t>
            </a:r>
            <a:endParaRPr lang="cs-CZ" sz="1600" dirty="0" smtClean="0"/>
          </a:p>
          <a:p>
            <a:r>
              <a:rPr lang="cs-CZ" sz="1600" i="1" dirty="0" smtClean="0"/>
              <a:t> SIMON E., Mimozemšťané a hvězdy. </a:t>
            </a:r>
            <a:r>
              <a:rPr lang="cs-CZ" sz="1600" i="1" smtClean="0"/>
              <a:t>Albatros, Praha 1990. </a:t>
            </a:r>
            <a:r>
              <a:rPr lang="cs-CZ" sz="1600" i="1" dirty="0" smtClean="0"/>
              <a:t>ISBN 80-00-00094-6</a:t>
            </a:r>
            <a:endParaRPr lang="cs-CZ" sz="1600" dirty="0" smtClean="0"/>
          </a:p>
          <a:p>
            <a:endParaRPr lang="cs-CZ" sz="1600" i="1" dirty="0" smtClean="0"/>
          </a:p>
          <a:p>
            <a:endParaRPr lang="cs-CZ" sz="1600" dirty="0" smtClean="0"/>
          </a:p>
          <a:p>
            <a:r>
              <a:rPr lang="cs-CZ" sz="1600" i="1" dirty="0" smtClean="0"/>
              <a:t>Citováno dne 26.3.2012</a:t>
            </a:r>
            <a:endParaRPr lang="cs-CZ" sz="1600" dirty="0" smtClean="0"/>
          </a:p>
          <a:p>
            <a:r>
              <a:rPr lang="cs-CZ" sz="1600" i="1" dirty="0" smtClean="0"/>
              <a:t>DUM uložen na- http://dumy.</a:t>
            </a:r>
            <a:r>
              <a:rPr lang="cs-CZ" sz="1600" i="1" dirty="0" err="1" smtClean="0"/>
              <a:t>cz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materialy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prehled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77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Hlína</dc:creator>
  <cp:lastModifiedBy>Hlína</cp:lastModifiedBy>
  <cp:revision>13</cp:revision>
  <dcterms:created xsi:type="dcterms:W3CDTF">2012-01-03T20:24:09Z</dcterms:created>
  <dcterms:modified xsi:type="dcterms:W3CDTF">2012-06-13T21:19:03Z</dcterms:modified>
</cp:coreProperties>
</file>