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348880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Sériové zapojení rezistorů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4293096"/>
            <a:ext cx="47880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VY_32_INOVACE_55_</a:t>
            </a:r>
            <a:r>
              <a:rPr lang="cs-CZ" dirty="0" err="1" smtClean="0"/>
              <a:t>Seriove</a:t>
            </a:r>
            <a:r>
              <a:rPr lang="cs-CZ" dirty="0" smtClean="0"/>
              <a:t>_zapojeni_rezistoru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15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Obdélník 62"/>
          <p:cNvSpPr/>
          <p:nvPr/>
        </p:nvSpPr>
        <p:spPr>
          <a:xfrm>
            <a:off x="5148064" y="2564904"/>
            <a:ext cx="3672408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148064" y="1628800"/>
            <a:ext cx="3672408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2699792" y="1628800"/>
            <a:ext cx="6480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3131840" y="184482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3059832" y="2060848"/>
            <a:ext cx="504056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3059832" y="3429000"/>
            <a:ext cx="504056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3167844" y="2744924"/>
            <a:ext cx="3600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10800000">
            <a:off x="2699792" y="2924944"/>
            <a:ext cx="6480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9" name="Elipsa 38"/>
          <p:cNvSpPr/>
          <p:nvPr/>
        </p:nvSpPr>
        <p:spPr>
          <a:xfrm>
            <a:off x="2627784" y="155679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627784" y="285293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/>
          <p:nvPr/>
        </p:nvCxnSpPr>
        <p:spPr>
          <a:xfrm rot="10800000">
            <a:off x="2699792" y="3140968"/>
            <a:ext cx="6480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77" name="Skupina 76"/>
          <p:cNvGrpSpPr/>
          <p:nvPr/>
        </p:nvGrpSpPr>
        <p:grpSpPr>
          <a:xfrm>
            <a:off x="0" y="1196752"/>
            <a:ext cx="2880320" cy="3312368"/>
            <a:chOff x="0" y="1196752"/>
            <a:chExt cx="2880320" cy="3312368"/>
          </a:xfrm>
        </p:grpSpPr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2447764" y="3032956"/>
              <a:ext cx="50405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" name="Přímá spojovací čára 2"/>
            <p:cNvCxnSpPr/>
            <p:nvPr/>
          </p:nvCxnSpPr>
          <p:spPr>
            <a:xfrm rot="5400000" flipH="1" flipV="1">
              <a:off x="-216024" y="1988840"/>
              <a:ext cx="115212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360040" y="1412776"/>
              <a:ext cx="93610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6" name="Elipsa 5"/>
            <p:cNvSpPr/>
            <p:nvPr/>
          </p:nvSpPr>
          <p:spPr>
            <a:xfrm>
              <a:off x="1296144" y="1196752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1800200" y="1412776"/>
              <a:ext cx="93610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5400000" flipH="1" flipV="1">
              <a:off x="2484276" y="1664804"/>
              <a:ext cx="504056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0" name="Obdélník 9"/>
            <p:cNvSpPr/>
            <p:nvPr/>
          </p:nvSpPr>
          <p:spPr>
            <a:xfrm>
              <a:off x="2520280" y="1916832"/>
              <a:ext cx="360040" cy="8640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520280" y="3284984"/>
              <a:ext cx="360040" cy="8640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>
              <a:endCxn id="23" idx="4"/>
            </p:cNvCxnSpPr>
            <p:nvPr/>
          </p:nvCxnSpPr>
          <p:spPr>
            <a:xfrm rot="5400000" flipH="1" flipV="1">
              <a:off x="-324036" y="3825044"/>
              <a:ext cx="136815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360040" y="4509120"/>
              <a:ext cx="237626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 flipH="1" flipV="1">
              <a:off x="2556284" y="4329100"/>
              <a:ext cx="36004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22" name="Elipsa 21"/>
            <p:cNvSpPr/>
            <p:nvPr/>
          </p:nvSpPr>
          <p:spPr>
            <a:xfrm>
              <a:off x="288032" y="2564904"/>
              <a:ext cx="144016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288032" y="2996952"/>
              <a:ext cx="144016" cy="1440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368152" y="119675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0" y="2348880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+</a:t>
              </a:r>
              <a:endParaRPr lang="cs-CZ" sz="28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0" y="2780928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</a:t>
              </a:r>
              <a:endParaRPr lang="cs-CZ" sz="2800" dirty="0"/>
            </a:p>
          </p:txBody>
        </p:sp>
      </p:grpSp>
      <p:sp>
        <p:nvSpPr>
          <p:cNvPr id="42" name="Elipsa 41"/>
          <p:cNvSpPr/>
          <p:nvPr/>
        </p:nvSpPr>
        <p:spPr>
          <a:xfrm>
            <a:off x="2627784" y="306896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čára 42"/>
          <p:cNvCxnSpPr/>
          <p:nvPr/>
        </p:nvCxnSpPr>
        <p:spPr>
          <a:xfrm rot="5400000">
            <a:off x="3203848" y="328498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5400000">
            <a:off x="3167844" y="4113076"/>
            <a:ext cx="3600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rot="10800000">
            <a:off x="2699792" y="4293096"/>
            <a:ext cx="6480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0" name="Elipsa 49"/>
          <p:cNvSpPr/>
          <p:nvPr/>
        </p:nvSpPr>
        <p:spPr>
          <a:xfrm>
            <a:off x="2627784" y="422108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313184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131840" y="34290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Schéma sériového zapojení rezistorů: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483768" y="206084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483768" y="342900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923928" y="620688"/>
            <a:ext cx="5220072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Rezistory o odporech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a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jsou zapojeny sériově (za sebou).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148064" y="1628800"/>
            <a:ext cx="3995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rezistoru </a:t>
            </a:r>
            <a:r>
              <a:rPr lang="cs-CZ" sz="2400" b="1" dirty="0" smtClean="0"/>
              <a:t>R</a:t>
            </a:r>
            <a:r>
              <a:rPr lang="cs-CZ" sz="2400" b="1" baseline="-25000" dirty="0" smtClean="0"/>
              <a:t>1 </a:t>
            </a:r>
            <a:r>
              <a:rPr lang="cs-CZ" sz="2400" dirty="0" smtClean="0"/>
              <a:t>je napětí </a:t>
            </a:r>
            <a:r>
              <a:rPr lang="cs-CZ" sz="2400" b="1" dirty="0" smtClean="0"/>
              <a:t>U</a:t>
            </a:r>
            <a:r>
              <a:rPr lang="cs-CZ" sz="2400" b="1" baseline="-25000" dirty="0" smtClean="0"/>
              <a:t>1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563888" y="206084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148064" y="1916832"/>
            <a:ext cx="3635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Prochází jím proud </a:t>
            </a:r>
            <a:r>
              <a:rPr lang="cs-CZ" sz="2400" b="1" dirty="0" smtClean="0"/>
              <a:t>I</a:t>
            </a:r>
            <a:r>
              <a:rPr lang="cs-CZ" sz="2400" b="1" baseline="-25000" dirty="0" smtClean="0"/>
              <a:t>1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cxnSp>
        <p:nvCxnSpPr>
          <p:cNvPr id="64" name="Přímá spojovací šipka 63"/>
          <p:cNvCxnSpPr/>
          <p:nvPr/>
        </p:nvCxnSpPr>
        <p:spPr>
          <a:xfrm rot="5400000">
            <a:off x="2520566" y="1664010"/>
            <a:ext cx="36004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2195736" y="141277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148064" y="2492896"/>
            <a:ext cx="3995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rezistoru R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je napětí </a:t>
            </a:r>
            <a:r>
              <a:rPr lang="cs-CZ" sz="2400" b="1" dirty="0" smtClean="0"/>
              <a:t>U</a:t>
            </a:r>
            <a:r>
              <a:rPr lang="cs-CZ" sz="2400" b="1" baseline="-25000" dirty="0" smtClean="0"/>
              <a:t>2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563888" y="335699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220072" y="2852936"/>
            <a:ext cx="3635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Prochází jím proud </a:t>
            </a:r>
            <a:r>
              <a:rPr lang="cs-CZ" sz="2400" b="1" dirty="0" smtClean="0"/>
              <a:t>I</a:t>
            </a:r>
            <a:r>
              <a:rPr lang="cs-CZ" sz="2400" b="1" baseline="-25000" dirty="0" smtClean="0"/>
              <a:t>2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195736" y="278092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70" name="Přímá spojovací šipka 69"/>
          <p:cNvCxnSpPr/>
          <p:nvPr/>
        </p:nvCxnSpPr>
        <p:spPr>
          <a:xfrm rot="5400000">
            <a:off x="2520566" y="2960154"/>
            <a:ext cx="36004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4427984" y="3284984"/>
            <a:ext cx="471601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Ampérmetrem byl naměřen proud </a:t>
            </a:r>
            <a:r>
              <a:rPr lang="cs-CZ" sz="2400" b="1" dirty="0" smtClean="0"/>
              <a:t>I</a:t>
            </a:r>
            <a:r>
              <a:rPr lang="cs-CZ" sz="2400" dirty="0" smtClean="0"/>
              <a:t>, který je ve všech místech nerozvětveného obvodu stejný .</a:t>
            </a:r>
            <a:endParaRPr lang="cs-CZ" sz="24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220072" y="4509120"/>
            <a:ext cx="392392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 zdroji je napětí </a:t>
            </a:r>
            <a:r>
              <a:rPr lang="cs-CZ" sz="2400" b="1" dirty="0" smtClean="0"/>
              <a:t>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0" y="4941168"/>
            <a:ext cx="5436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Vztahy mezi veličinami v tomto obvodu: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0" y="537321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 = I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I</a:t>
            </a:r>
            <a:r>
              <a:rPr lang="cs-CZ" sz="2400" b="1" baseline="-25000" dirty="0" smtClean="0"/>
              <a:t>2   </a:t>
            </a:r>
            <a:r>
              <a:rPr lang="cs-CZ" sz="2400" b="1" dirty="0" smtClean="0"/>
              <a:t>.....</a:t>
            </a:r>
            <a:r>
              <a:rPr lang="cs-CZ" sz="2400" dirty="0" smtClean="0"/>
              <a:t> proud je ve všech místech nerozvětveného obvodu stejný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0" y="587727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 = U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+ U</a:t>
            </a:r>
            <a:r>
              <a:rPr lang="cs-CZ" sz="2400" b="1" baseline="-25000" dirty="0" smtClean="0"/>
              <a:t>2 </a:t>
            </a:r>
            <a:r>
              <a:rPr lang="cs-CZ" sz="2400" dirty="0" smtClean="0"/>
              <a:t>... napětí na zdroji je součtem napětí na obou rezistorech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0" y="6396335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 = R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+ R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... </a:t>
            </a:r>
            <a:r>
              <a:rPr lang="cs-CZ" sz="2400" dirty="0" smtClean="0"/>
              <a:t>celkový odpor je součtem odporů obou rezistorů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  <p:bldP spid="56" grpId="0" animBg="1"/>
      <p:bldP spid="33" grpId="0" animBg="1"/>
      <p:bldP spid="34" grpId="0" animBg="1"/>
      <p:bldP spid="39" grpId="0" animBg="1"/>
      <p:bldP spid="40" grpId="0" animBg="1"/>
      <p:bldP spid="42" grpId="0" animBg="1"/>
      <p:bldP spid="50" grpId="0" animBg="1"/>
      <p:bldP spid="51" grpId="0"/>
      <p:bldP spid="52" grpId="0"/>
      <p:bldP spid="53" grpId="0" animBg="1"/>
      <p:bldP spid="57" grpId="0"/>
      <p:bldP spid="58" grpId="0"/>
      <p:bldP spid="59" grpId="0" animBg="1"/>
      <p:bldP spid="61" grpId="0"/>
      <p:bldP spid="65" grpId="0"/>
      <p:bldP spid="67" grpId="0"/>
      <p:bldP spid="69" grpId="0"/>
      <p:bldP spid="71" grpId="0" animBg="1"/>
      <p:bldP spid="72" grpId="0" animBg="1"/>
      <p:bldP spid="74" grpId="0"/>
      <p:bldP spid="75" grpId="0"/>
      <p:bldP spid="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 obvodu jsou zapojeny za sebou dva rezistory. Prochází jimi proud I = 0,2 A. Na prvním rezistoru bylo naměřeno napětí U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= 3,6 V, na druhém U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= 2,4 V. Vypočítej odpory rezistorů a jejich celkový odpor.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2060848"/>
            <a:ext cx="2771800" cy="4257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I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I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0,2 A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= 3,6 V</a:t>
            </a:r>
          </a:p>
          <a:p>
            <a:r>
              <a:rPr lang="cs-CZ" sz="2800" u="sng" dirty="0" smtClean="0"/>
              <a:t>U</a:t>
            </a:r>
            <a:r>
              <a:rPr lang="cs-CZ" sz="2800" u="sng" baseline="-25000" dirty="0" smtClean="0"/>
              <a:t>2</a:t>
            </a:r>
            <a:r>
              <a:rPr lang="cs-CZ" sz="2800" u="sng" dirty="0" smtClean="0"/>
              <a:t>= 2,4 V</a:t>
            </a:r>
          </a:p>
          <a:p>
            <a:endParaRPr lang="cs-CZ" sz="2800" u="sng" dirty="0" smtClean="0"/>
          </a:p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1 </a:t>
            </a:r>
            <a:r>
              <a:rPr lang="cs-CZ" sz="2800" b="1" dirty="0" smtClean="0"/>
              <a:t>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: I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3,6 : </a:t>
            </a:r>
            <a:r>
              <a:rPr lang="cs-CZ" sz="2800" dirty="0" smtClean="0"/>
              <a:t>0,2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18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baseline="-25000" dirty="0" smtClean="0">
              <a:solidFill>
                <a:srgbClr val="FF0000"/>
              </a:solidFill>
            </a:endParaRPr>
          </a:p>
          <a:p>
            <a:endParaRPr lang="cs-CZ" sz="2800" baseline="-25000" dirty="0" smtClean="0"/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612116" y="3765243"/>
            <a:ext cx="246394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2 </a:t>
            </a:r>
            <a:r>
              <a:rPr lang="cs-CZ" sz="2800" b="1" dirty="0" smtClean="0"/>
              <a:t>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: I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2,4 : </a:t>
            </a:r>
            <a:r>
              <a:rPr lang="cs-CZ" sz="2800" dirty="0" smtClean="0"/>
              <a:t>0,2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= 12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6096" y="3765243"/>
            <a:ext cx="24482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R = 18 + </a:t>
            </a:r>
            <a:r>
              <a:rPr lang="cs-CZ" sz="2800" dirty="0" smtClean="0"/>
              <a:t>12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R = 30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Rezistory o odporech 100 </a:t>
            </a:r>
            <a:r>
              <a:rPr lang="el-GR" sz="3200" dirty="0" smtClean="0"/>
              <a:t>Ω</a:t>
            </a:r>
            <a:r>
              <a:rPr lang="cs-CZ" sz="3200" dirty="0" smtClean="0"/>
              <a:t> a 200 </a:t>
            </a:r>
            <a:r>
              <a:rPr lang="el-GR" sz="3200" dirty="0" smtClean="0"/>
              <a:t>Ω</a:t>
            </a:r>
            <a:r>
              <a:rPr lang="cs-CZ" sz="3200" dirty="0" smtClean="0"/>
              <a:t> jsou zapojeny za sebou. Napětí na zdroji je 30 V. Vypočítej celkový odpor, proud procházející obvodem, napětí na prvním rezistoru a druhém rezistoru.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10521" y="2260920"/>
            <a:ext cx="2771800" cy="46884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U= 30 V</a:t>
            </a:r>
          </a:p>
          <a:p>
            <a:r>
              <a:rPr lang="cs-CZ" sz="2800" dirty="0" smtClean="0"/>
              <a:t>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= 100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u="sng" dirty="0" smtClean="0"/>
              <a:t>R</a:t>
            </a:r>
            <a:r>
              <a:rPr lang="cs-CZ" sz="2800" u="sng" baseline="-25000" dirty="0" smtClean="0"/>
              <a:t>2</a:t>
            </a:r>
            <a:r>
              <a:rPr lang="cs-CZ" sz="2800" u="sng" dirty="0" smtClean="0"/>
              <a:t>= 200 </a:t>
            </a:r>
            <a:r>
              <a:rPr lang="el-GR" sz="2800" u="sng" dirty="0" smtClean="0"/>
              <a:t>Ω</a:t>
            </a:r>
            <a:endParaRPr lang="cs-CZ" sz="2800" u="sng" dirty="0" smtClean="0"/>
          </a:p>
          <a:p>
            <a:endParaRPr lang="cs-CZ" sz="2800" u="sng" dirty="0" smtClean="0"/>
          </a:p>
          <a:p>
            <a:endParaRPr lang="cs-CZ" sz="2800" u="sng" dirty="0" smtClean="0"/>
          </a:p>
          <a:p>
            <a:r>
              <a:rPr lang="cs-CZ" sz="2800" b="1" dirty="0" smtClean="0"/>
              <a:t>R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</a:t>
            </a:r>
            <a:r>
              <a:rPr lang="el-GR" sz="2800" b="1" dirty="0" smtClean="0"/>
              <a:t>Ω</a:t>
            </a:r>
            <a:endParaRPr lang="cs-CZ" sz="2800" b="1" dirty="0" smtClean="0"/>
          </a:p>
          <a:p>
            <a:r>
              <a:rPr lang="cs-CZ" sz="2800" dirty="0" smtClean="0"/>
              <a:t>R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R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R = 100 + </a:t>
            </a:r>
            <a:r>
              <a:rPr lang="cs-CZ" sz="2800" dirty="0" smtClean="0"/>
              <a:t>200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R = 300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baseline="-25000" dirty="0" smtClean="0">
              <a:solidFill>
                <a:srgbClr val="FF0000"/>
              </a:solidFill>
            </a:endParaRPr>
          </a:p>
          <a:p>
            <a:endParaRPr lang="cs-CZ" sz="2800" baseline="-25000" dirty="0" smtClean="0"/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008312" y="2207093"/>
            <a:ext cx="258526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I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? A</a:t>
            </a:r>
          </a:p>
          <a:p>
            <a:r>
              <a:rPr lang="cs-CZ" sz="2800" dirty="0" smtClean="0"/>
              <a:t>I = U : R</a:t>
            </a:r>
            <a:endParaRPr lang="cs-CZ" sz="2800" baseline="-25000" dirty="0" smtClean="0"/>
          </a:p>
          <a:p>
            <a:r>
              <a:rPr lang="cs-CZ" sz="2800" dirty="0" smtClean="0"/>
              <a:t>I = 30 : </a:t>
            </a:r>
            <a:r>
              <a:rPr lang="cs-CZ" sz="2800" dirty="0" smtClean="0"/>
              <a:t>300 A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I = 0,1 A = 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18158" y="4365104"/>
            <a:ext cx="300211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1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. I</a:t>
            </a:r>
            <a:r>
              <a:rPr lang="cs-CZ" sz="2800" baseline="-25000" dirty="0" smtClean="0"/>
              <a:t>1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100 . </a:t>
            </a:r>
            <a:r>
              <a:rPr lang="cs-CZ" sz="2800" dirty="0" smtClean="0"/>
              <a:t>0,1 V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dirty="0" smtClean="0">
                <a:solidFill>
                  <a:srgbClr val="FF0000"/>
                </a:solidFill>
              </a:rPr>
              <a:t> = 10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2207093"/>
            <a:ext cx="259228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</a:t>
            </a:r>
            <a:r>
              <a:rPr lang="cs-CZ" sz="2800" b="1" baseline="-25000" dirty="0" smtClean="0"/>
              <a:t>2 </a:t>
            </a:r>
            <a:r>
              <a:rPr lang="cs-CZ" sz="2800" b="1" dirty="0" smtClean="0"/>
              <a:t>= ? V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. I</a:t>
            </a:r>
            <a:r>
              <a:rPr lang="cs-CZ" sz="2800" baseline="-25000" dirty="0" smtClean="0"/>
              <a:t>2</a:t>
            </a:r>
          </a:p>
          <a:p>
            <a:r>
              <a:rPr lang="cs-CZ" sz="2800" dirty="0" smtClean="0"/>
              <a:t>U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= 200 . </a:t>
            </a:r>
            <a:r>
              <a:rPr lang="cs-CZ" sz="2800" smtClean="0"/>
              <a:t>0,1 V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dirty="0" smtClean="0">
                <a:solidFill>
                  <a:srgbClr val="FF0000"/>
                </a:solidFill>
              </a:rPr>
              <a:t> = 20 V</a:t>
            </a:r>
            <a:endParaRPr lang="cs-CZ" sz="2800" b="1" baseline="-25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Schéma-vlastní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465</Words>
  <Application>Microsoft Office PowerPoint</Application>
  <PresentationFormat>Předvádění na obrazovce (4:3)</PresentationFormat>
  <Paragraphs>74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user</cp:lastModifiedBy>
  <cp:revision>34</cp:revision>
  <dcterms:modified xsi:type="dcterms:W3CDTF">2012-06-20T18:57:44Z</dcterms:modified>
</cp:coreProperties>
</file>