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68" r:id="rId2"/>
    <p:sldId id="256" r:id="rId3"/>
    <p:sldId id="258" r:id="rId4"/>
    <p:sldId id="259" r:id="rId5"/>
    <p:sldId id="260" r:id="rId6"/>
    <p:sldId id="262" r:id="rId7"/>
    <p:sldId id="265" r:id="rId8"/>
    <p:sldId id="264" r:id="rId9"/>
    <p:sldId id="263" r:id="rId10"/>
    <p:sldId id="266" r:id="rId11"/>
    <p:sldId id="261" r:id="rId1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a:srgbClr val="00FF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05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20D70E7-DF4D-4EC3-9FAD-D949E0E9E839}" type="datetimeFigureOut">
              <a:rPr lang="cs-CZ" smtClean="0"/>
              <a:t>9.6.2012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DF9EF6B-ACB7-44EE-8320-324390E2A331}" type="slidenum">
              <a:rPr lang="cs-CZ" smtClean="0"/>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1143000" y="685800"/>
            <a:ext cx="4572000" cy="3429000"/>
          </a:xfrm>
        </p:spPr>
      </p:sp>
      <p:sp>
        <p:nvSpPr>
          <p:cNvPr id="3" name="Zástupný symbol pro poznámky 2"/>
          <p:cNvSpPr>
            <a:spLocks noGrp="1"/>
          </p:cNvSpPr>
          <p:nvPr>
            <p:ph type="body" idx="1"/>
          </p:nvPr>
        </p:nvSpPr>
        <p:spPr/>
        <p:txBody>
          <a:bodyPr/>
          <a:lstStyle/>
          <a:p>
            <a:endParaRPr lang="cs-CZ"/>
          </a:p>
        </p:txBody>
      </p:sp>
    </p:spTree>
    <p:extLst>
      <p:ext uri="{BB962C8B-B14F-4D97-AF65-F5344CB8AC3E}">
        <p14:creationId xmlns="" xmlns:p14="http://schemas.microsoft.com/office/powerpoint/2010/main" val="1292464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5970F07C-B28D-4980-9408-AFD029AC1D19}" type="datetimeFigureOut">
              <a:rPr lang="cs-CZ" smtClean="0"/>
              <a:pPr/>
              <a:t>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0621249-5C6B-475A-8DC7-B8E98C42B560}"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970F07C-B28D-4980-9408-AFD029AC1D19}" type="datetimeFigureOut">
              <a:rPr lang="cs-CZ" smtClean="0"/>
              <a:pPr/>
              <a:t>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0621249-5C6B-475A-8DC7-B8E98C42B560}"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5970F07C-B28D-4980-9408-AFD029AC1D19}" type="datetimeFigureOut">
              <a:rPr lang="cs-CZ" smtClean="0"/>
              <a:pPr/>
              <a:t>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0621249-5C6B-475A-8DC7-B8E98C42B560}"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5970F07C-B28D-4980-9408-AFD029AC1D19}" type="datetimeFigureOut">
              <a:rPr lang="cs-CZ" smtClean="0"/>
              <a:pPr/>
              <a:t>9.6.2012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0621249-5C6B-475A-8DC7-B8E98C42B560}"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5970F07C-B28D-4980-9408-AFD029AC1D19}" type="datetimeFigureOut">
              <a:rPr lang="cs-CZ" smtClean="0"/>
              <a:pPr/>
              <a:t>9.6.2012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0621249-5C6B-475A-8DC7-B8E98C42B560}"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5970F07C-B28D-4980-9408-AFD029AC1D19}" type="datetimeFigureOut">
              <a:rPr lang="cs-CZ" smtClean="0"/>
              <a:pPr/>
              <a:t>9.6.2012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0621249-5C6B-475A-8DC7-B8E98C42B560}"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5970F07C-B28D-4980-9408-AFD029AC1D19}" type="datetimeFigureOut">
              <a:rPr lang="cs-CZ" smtClean="0"/>
              <a:pPr/>
              <a:t>9.6.2012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0621249-5C6B-475A-8DC7-B8E98C42B560}"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970F07C-B28D-4980-9408-AFD029AC1D19}" type="datetimeFigureOut">
              <a:rPr lang="cs-CZ" smtClean="0"/>
              <a:pPr/>
              <a:t>9.6.2012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0621249-5C6B-475A-8DC7-B8E98C42B560}"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5970F07C-B28D-4980-9408-AFD029AC1D19}" type="datetimeFigureOut">
              <a:rPr lang="cs-CZ" smtClean="0"/>
              <a:pPr/>
              <a:t>9.6.2012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0621249-5C6B-475A-8DC7-B8E98C42B560}"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970F07C-B28D-4980-9408-AFD029AC1D19}" type="datetimeFigureOut">
              <a:rPr lang="cs-CZ" smtClean="0"/>
              <a:pPr/>
              <a:t>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0621249-5C6B-475A-8DC7-B8E98C42B560}"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5970F07C-B28D-4980-9408-AFD029AC1D19}" type="datetimeFigureOut">
              <a:rPr lang="cs-CZ" smtClean="0"/>
              <a:pPr/>
              <a:t>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0621249-5C6B-475A-8DC7-B8E98C42B560}"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70F07C-B28D-4980-9408-AFD029AC1D19}" type="datetimeFigureOut">
              <a:rPr lang="cs-CZ" smtClean="0"/>
              <a:pPr/>
              <a:t>9.6.2012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621249-5C6B-475A-8DC7-B8E98C42B560}"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0.png"/><Relationship Id="rId7" Type="http://schemas.openxmlformats.org/officeDocument/2006/relationships/image" Target="../media/image13.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8" Type="http://schemas.openxmlformats.org/officeDocument/2006/relationships/hyperlink" Target="http://medvidek.us/ikke/knihy/vzpoura%20mozku/02_02.jpg" TargetMode="External"/><Relationship Id="rId3" Type="http://schemas.openxmlformats.org/officeDocument/2006/relationships/hyperlink" Target="http://www.cz-milka.net/garfield/garfieldpodrobne/stripy/strip13.jpg" TargetMode="External"/><Relationship Id="rId7" Type="http://schemas.openxmlformats.org/officeDocument/2006/relationships/hyperlink" Target="http://medvidek.us/ikke/knihy/vzpoura%20mozku/02_01.jpg" TargetMode="External"/><Relationship Id="rId2" Type="http://schemas.openxmlformats.org/officeDocument/2006/relationships/hyperlink" Target="http://medvidek.us/ikke/knihy/vzpoura%20mozku/titul.jpg" TargetMode="External"/><Relationship Id="rId1" Type="http://schemas.openxmlformats.org/officeDocument/2006/relationships/slideLayout" Target="../slideLayouts/slideLayout2.xml"/><Relationship Id="rId6" Type="http://schemas.openxmlformats.org/officeDocument/2006/relationships/hyperlink" Target="http://www.komiksarium.cz/wp-content/uploads/2008/12/rs.jpg" TargetMode="External"/><Relationship Id="rId5" Type="http://schemas.openxmlformats.org/officeDocument/2006/relationships/hyperlink" Target="http://i.lidovky.cz/pes/09/093/pnesd/WAG2e12ef_Ctyrlistek.jpg" TargetMode="External"/><Relationship Id="rId4" Type="http://schemas.openxmlformats.org/officeDocument/2006/relationships/hyperlink" Target="http://www.cz-milka.net/garfield/garfieldpodrobne/stripy/strip08.jpg" TargetMode="External"/><Relationship Id="rId9" Type="http://schemas.openxmlformats.org/officeDocument/2006/relationships/hyperlink" Target="http://medvidek.us/ikke/knihy/vzpoura%20mozku/02_04.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cstate="print">
            <a:lum bright="40000" contrast="-40000"/>
            <a:extLst>
              <a:ext uri="{28A0092B-C50C-407E-A947-70E740481C1C}">
                <a14:useLocalDpi xmlns=""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obrázek 1"/>
          <p:cNvPicPr/>
          <p:nvPr/>
        </p:nvPicPr>
        <p:blipFill>
          <a:blip r:embed="rId4" cstate="print"/>
          <a:srcRect/>
          <a:stretch>
            <a:fillRect/>
          </a:stretch>
        </p:blipFill>
        <p:spPr bwMode="auto">
          <a:xfrm>
            <a:off x="2195736" y="5393700"/>
            <a:ext cx="4688309" cy="1464300"/>
          </a:xfrm>
          <a:prstGeom prst="rect">
            <a:avLst/>
          </a:prstGeom>
          <a:solidFill>
            <a:srgbClr val="FFFFFF"/>
          </a:solidFill>
          <a:ln w="9525">
            <a:noFill/>
            <a:miter lim="800000"/>
            <a:headEnd/>
            <a:tailEnd/>
          </a:ln>
        </p:spPr>
      </p:pic>
      <p:pic>
        <p:nvPicPr>
          <p:cNvPr id="8" name="Obrázek 7"/>
          <p:cNvPicPr/>
          <p:nvPr/>
        </p:nvPicPr>
        <p:blipFill>
          <a:blip r:embed="rId5" cstate="print">
            <a:lum bright="40000" contrast="-70000"/>
            <a:extLst>
              <a:ext uri="{28A0092B-C50C-407E-A947-70E740481C1C}">
                <a14:useLocalDpi xmlns="" xmlns:a14="http://schemas.microsoft.com/office/drawing/2010/main" val="0"/>
              </a:ext>
            </a:extLst>
          </a:blip>
          <a:srcRect/>
          <a:stretch>
            <a:fillRect/>
          </a:stretch>
        </p:blipFill>
        <p:spPr bwMode="auto">
          <a:xfrm>
            <a:off x="7991872" y="-13612"/>
            <a:ext cx="1152128" cy="1491555"/>
          </a:xfrm>
          <a:prstGeom prst="rect">
            <a:avLst/>
          </a:prstGeom>
          <a:noFill/>
        </p:spPr>
      </p:pic>
      <p:sp>
        <p:nvSpPr>
          <p:cNvPr id="11" name="Nadpis 3"/>
          <p:cNvSpPr>
            <a:spLocks noGrp="1"/>
          </p:cNvSpPr>
          <p:nvPr>
            <p:ph type="ctrTitle"/>
          </p:nvPr>
        </p:nvSpPr>
        <p:spPr>
          <a:xfrm>
            <a:off x="0" y="2"/>
            <a:ext cx="9144000" cy="3140967"/>
          </a:xfrm>
        </p:spPr>
        <p:txBody>
          <a:bodyPr>
            <a:noAutofit/>
          </a:bodyPr>
          <a:lstStyle/>
          <a:p>
            <a:pPr algn="l"/>
            <a:r>
              <a:rPr lang="cs-CZ" sz="2800" b="1" dirty="0">
                <a:latin typeface="Times New Roman" pitchFamily="18" charset="0"/>
                <a:cs typeface="Times New Roman" pitchFamily="18" charset="0"/>
              </a:rPr>
              <a:t>Název školy: </a:t>
            </a:r>
            <a:r>
              <a:rPr lang="cs-CZ" sz="2800" b="0" i="1" dirty="0">
                <a:latin typeface="Times New Roman" pitchFamily="18" charset="0"/>
                <a:cs typeface="Times New Roman" pitchFamily="18" charset="0"/>
              </a:rPr>
              <a:t>ZŠ Klášterec nad Ohří, Krátká 676</a:t>
            </a:r>
            <a:r>
              <a:rPr lang="cs-CZ" sz="2800" i="1" dirty="0">
                <a:latin typeface="Times New Roman" pitchFamily="18" charset="0"/>
                <a:cs typeface="Times New Roman" pitchFamily="18" charset="0"/>
              </a:rPr>
              <a:t/>
            </a:r>
            <a:br>
              <a:rPr lang="cs-CZ" sz="2800" i="1" dirty="0">
                <a:latin typeface="Times New Roman" pitchFamily="18" charset="0"/>
                <a:cs typeface="Times New Roman" pitchFamily="18" charset="0"/>
              </a:rPr>
            </a:br>
            <a:r>
              <a:rPr lang="cs-CZ" sz="2800" b="1" dirty="0">
                <a:latin typeface="Times New Roman" pitchFamily="18" charset="0"/>
                <a:cs typeface="Times New Roman" pitchFamily="18" charset="0"/>
              </a:rPr>
              <a:t>Autor</a:t>
            </a:r>
            <a:r>
              <a:rPr lang="cs-CZ" sz="2800" b="1" dirty="0" smtClean="0">
                <a:latin typeface="Times New Roman" pitchFamily="18" charset="0"/>
                <a:cs typeface="Times New Roman" pitchFamily="18" charset="0"/>
              </a:rPr>
              <a:t>: Mgr. Hnilička Jiří</a:t>
            </a:r>
            <a:r>
              <a:rPr lang="cs-CZ" sz="2800" b="1" dirty="0">
                <a:latin typeface="Times New Roman" pitchFamily="18" charset="0"/>
                <a:cs typeface="Times New Roman" pitchFamily="18" charset="0"/>
              </a:rPr>
              <a:t/>
            </a:r>
            <a:br>
              <a:rPr lang="cs-CZ" sz="2800" b="1" dirty="0">
                <a:latin typeface="Times New Roman" pitchFamily="18" charset="0"/>
                <a:cs typeface="Times New Roman" pitchFamily="18" charset="0"/>
              </a:rPr>
            </a:br>
            <a:r>
              <a:rPr lang="cs-CZ" sz="2800" b="1" dirty="0">
                <a:latin typeface="Times New Roman" pitchFamily="18" charset="0"/>
                <a:cs typeface="Times New Roman" pitchFamily="18" charset="0"/>
              </a:rPr>
              <a:t>Název materiálu: </a:t>
            </a:r>
            <a:r>
              <a:rPr lang="cs-CZ" sz="2800" i="1" dirty="0" smtClean="0">
                <a:latin typeface="Times New Roman" pitchFamily="18" charset="0"/>
                <a:cs typeface="Times New Roman" pitchFamily="18" charset="0"/>
              </a:rPr>
              <a:t>VY_32_INOVACE_15_17</a:t>
            </a:r>
            <a:r>
              <a:rPr lang="cs-CZ" sz="2800" i="1" dirty="0" smtClean="0">
                <a:latin typeface="Times New Roman" pitchFamily="18" charset="0"/>
                <a:cs typeface="Times New Roman" pitchFamily="18" charset="0"/>
              </a:rPr>
              <a:t>_ </a:t>
            </a:r>
            <a:r>
              <a:rPr lang="cs-CZ" sz="2800" i="1" dirty="0" smtClean="0">
                <a:latin typeface="Times New Roman" pitchFamily="18" charset="0"/>
                <a:cs typeface="Times New Roman" pitchFamily="18" charset="0"/>
              </a:rPr>
              <a:t>Komiks</a:t>
            </a:r>
            <a:r>
              <a:rPr lang="cs-CZ" sz="2800" i="1" dirty="0" smtClean="0">
                <a:latin typeface="Times New Roman" pitchFamily="18" charset="0"/>
                <a:cs typeface="Times New Roman" pitchFamily="18" charset="0"/>
              </a:rPr>
              <a:t/>
            </a:r>
            <a:br>
              <a:rPr lang="cs-CZ" sz="2800" i="1" dirty="0" smtClean="0">
                <a:latin typeface="Times New Roman" pitchFamily="18" charset="0"/>
                <a:cs typeface="Times New Roman" pitchFamily="18" charset="0"/>
              </a:rPr>
            </a:br>
            <a:r>
              <a:rPr lang="cs-CZ" sz="2800" b="1" dirty="0" smtClean="0">
                <a:latin typeface="Times New Roman" pitchFamily="18" charset="0"/>
                <a:cs typeface="Times New Roman" pitchFamily="18" charset="0"/>
              </a:rPr>
              <a:t>Číslo </a:t>
            </a:r>
            <a:r>
              <a:rPr lang="cs-CZ" sz="2800" b="1" dirty="0">
                <a:latin typeface="Times New Roman" pitchFamily="18" charset="0"/>
                <a:cs typeface="Times New Roman" pitchFamily="18" charset="0"/>
              </a:rPr>
              <a:t>projektu: </a:t>
            </a:r>
            <a:r>
              <a:rPr lang="cs-CZ" sz="2800" dirty="0">
                <a:latin typeface="Times New Roman" pitchFamily="18" charset="0"/>
                <a:cs typeface="Times New Roman" pitchFamily="18" charset="0"/>
              </a:rPr>
              <a:t>CZ.1.07/1.4.00/21.1115</a:t>
            </a:r>
            <a:r>
              <a:rPr lang="cs-CZ" sz="2800" b="1" dirty="0">
                <a:latin typeface="Times New Roman" pitchFamily="18" charset="0"/>
                <a:cs typeface="Times New Roman" pitchFamily="18" charset="0"/>
              </a:rPr>
              <a:t> </a:t>
            </a:r>
            <a:r>
              <a:rPr lang="cs-CZ" sz="2800" dirty="0">
                <a:latin typeface="Times New Roman" pitchFamily="18" charset="0"/>
                <a:cs typeface="Times New Roman" pitchFamily="18" charset="0"/>
              </a:rPr>
              <a:t/>
            </a:r>
            <a:br>
              <a:rPr lang="cs-CZ" sz="2800" dirty="0">
                <a:latin typeface="Times New Roman" pitchFamily="18" charset="0"/>
                <a:cs typeface="Times New Roman" pitchFamily="18" charset="0"/>
              </a:rPr>
            </a:br>
            <a:endParaRPr lang="cs-CZ" sz="2800" dirty="0">
              <a:latin typeface="Times New Roman" pitchFamily="18" charset="0"/>
              <a:cs typeface="Times New Roman" pitchFamily="18" charset="0"/>
            </a:endParaRPr>
          </a:p>
        </p:txBody>
      </p:sp>
      <p:sp>
        <p:nvSpPr>
          <p:cNvPr id="12" name="Podnadpis 4"/>
          <p:cNvSpPr>
            <a:spLocks noGrp="1"/>
          </p:cNvSpPr>
          <p:nvPr>
            <p:ph type="subTitle" idx="1"/>
          </p:nvPr>
        </p:nvSpPr>
        <p:spPr>
          <a:xfrm>
            <a:off x="0" y="3212976"/>
            <a:ext cx="9144000" cy="1968624"/>
          </a:xfrm>
        </p:spPr>
        <p:txBody>
          <a:bodyPr>
            <a:noAutofit/>
          </a:bodyPr>
          <a:lstStyle/>
          <a:p>
            <a:pPr algn="l"/>
            <a:r>
              <a:rPr lang="cs-CZ" sz="2400" b="1" dirty="0" smtClean="0">
                <a:solidFill>
                  <a:schemeClr val="tx1"/>
                </a:solidFill>
              </a:rPr>
              <a:t>Anotace: </a:t>
            </a:r>
            <a:r>
              <a:rPr lang="cs-CZ" sz="2400" dirty="0" smtClean="0">
                <a:solidFill>
                  <a:schemeClr val="tx1"/>
                </a:solidFill>
              </a:rPr>
              <a:t>Prezentace pro hodinu literatury v šestém ročníku. Žák </a:t>
            </a:r>
            <a:r>
              <a:rPr lang="cs-CZ" sz="2400" dirty="0" smtClean="0">
                <a:solidFill>
                  <a:schemeClr val="tx1"/>
                </a:solidFill>
              </a:rPr>
              <a:t>se seznamuje s komiksem. </a:t>
            </a:r>
            <a:endParaRPr lang="cs-CZ" sz="2400" dirty="0">
              <a:solidFill>
                <a:schemeClr val="tx1"/>
              </a:solidFill>
            </a:endParaRPr>
          </a:p>
        </p:txBody>
      </p:sp>
    </p:spTree>
    <p:extLst>
      <p:ext uri="{BB962C8B-B14F-4D97-AF65-F5344CB8AC3E}">
        <p14:creationId xmlns="" xmlns:p14="http://schemas.microsoft.com/office/powerpoint/2010/main" val="41764797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p:cNvPicPr>
            <a:picLocks noChangeAspect="1" noChangeArrowheads="1"/>
          </p:cNvPicPr>
          <p:nvPr/>
        </p:nvPicPr>
        <p:blipFill>
          <a:blip r:embed="rId2" cstate="print">
            <a:lum bright="13000" contrast="-16000"/>
          </a:blip>
          <a:srcRect/>
          <a:stretch>
            <a:fillRect/>
          </a:stretch>
        </p:blipFill>
        <p:spPr bwMode="auto">
          <a:xfrm>
            <a:off x="0" y="0"/>
            <a:ext cx="9144000" cy="6904689"/>
          </a:xfrm>
          <a:prstGeom prst="rect">
            <a:avLst/>
          </a:prstGeom>
          <a:noFill/>
          <a:ln w="9525">
            <a:noFill/>
            <a:miter lim="800000"/>
            <a:headEnd/>
            <a:tailEnd/>
          </a:ln>
        </p:spPr>
      </p:pic>
      <p:sp>
        <p:nvSpPr>
          <p:cNvPr id="5" name="Obdélník 4"/>
          <p:cNvSpPr/>
          <p:nvPr/>
        </p:nvSpPr>
        <p:spPr>
          <a:xfrm>
            <a:off x="755576" y="1340768"/>
            <a:ext cx="6984776" cy="2616101"/>
          </a:xfrm>
          <a:prstGeom prst="rect">
            <a:avLst/>
          </a:prstGeom>
          <a:noFill/>
        </p:spPr>
        <p:txBody>
          <a:bodyPr wrap="square" lIns="91440" tIns="45720" rIns="91440" bIns="4572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pPr algn="ctr"/>
            <a:r>
              <a:rPr lang="cs-CZ" sz="11000" b="1" cap="none"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KOMIKS</a:t>
            </a:r>
          </a:p>
          <a:p>
            <a:pPr algn="ctr"/>
            <a:r>
              <a:rPr lang="cs-CZ" sz="54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(COMICS)</a:t>
            </a:r>
            <a:endParaRPr lang="cs-CZ" sz="5400" b="1" cap="none"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pic>
        <p:nvPicPr>
          <p:cNvPr id="1026" name="Picture 2"/>
          <p:cNvPicPr>
            <a:picLocks noGrp="1" noChangeAspect="1" noChangeArrowheads="1"/>
          </p:cNvPicPr>
          <p:nvPr>
            <p:ph idx="1"/>
          </p:nvPr>
        </p:nvPicPr>
        <p:blipFill>
          <a:blip r:embed="rId2" cstate="print">
            <a:duotone>
              <a:schemeClr val="bg2">
                <a:shade val="45000"/>
                <a:satMod val="135000"/>
              </a:schemeClr>
              <a:prstClr val="white"/>
            </a:duotone>
          </a:blip>
          <a:srcRect/>
          <a:stretch>
            <a:fillRect/>
          </a:stretch>
        </p:blipFill>
        <p:spPr bwMode="auto">
          <a:xfrm>
            <a:off x="0" y="0"/>
            <a:ext cx="9144000" cy="6904689"/>
          </a:xfrm>
          <a:prstGeom prst="rect">
            <a:avLst/>
          </a:prstGeom>
          <a:noFill/>
          <a:ln w="9525">
            <a:noFill/>
            <a:miter lim="800000"/>
            <a:headEnd/>
            <a:tailEnd/>
          </a:ln>
        </p:spPr>
      </p:pic>
      <p:sp>
        <p:nvSpPr>
          <p:cNvPr id="5" name="TextovéPole 4"/>
          <p:cNvSpPr txBox="1"/>
          <p:nvPr/>
        </p:nvSpPr>
        <p:spPr>
          <a:xfrm>
            <a:off x="0" y="332656"/>
            <a:ext cx="9144000" cy="3046988"/>
          </a:xfrm>
          <a:prstGeom prst="rect">
            <a:avLst/>
          </a:prstGeom>
          <a:noFill/>
        </p:spPr>
        <p:txBody>
          <a:bodyPr wrap="square" rtlCol="0">
            <a:spAutoFit/>
          </a:bodyPr>
          <a:lstStyle/>
          <a:p>
            <a:pPr algn="just"/>
            <a:r>
              <a:rPr lang="cs-CZ" sz="3200" u="sng" dirty="0" smtClean="0">
                <a:solidFill>
                  <a:srgbClr val="FF0000"/>
                </a:solidFill>
                <a:latin typeface="Arial Black" pitchFamily="34" charset="0"/>
              </a:rPr>
              <a:t>Komiks</a:t>
            </a:r>
            <a:r>
              <a:rPr lang="cs-CZ" sz="3200" dirty="0" smtClean="0">
                <a:solidFill>
                  <a:srgbClr val="C00000"/>
                </a:solidFill>
              </a:rPr>
              <a:t> je literární útvar, ve kterém jsou  </a:t>
            </a:r>
            <a:r>
              <a:rPr lang="cs-CZ" sz="3200" dirty="0" smtClean="0">
                <a:solidFill>
                  <a:srgbClr val="FF0000"/>
                </a:solidFill>
                <a:latin typeface="Arial Black" pitchFamily="34" charset="0"/>
              </a:rPr>
              <a:t>chronologicky</a:t>
            </a:r>
            <a:r>
              <a:rPr lang="cs-CZ" sz="3200" dirty="0" smtClean="0">
                <a:solidFill>
                  <a:srgbClr val="C00000"/>
                </a:solidFill>
              </a:rPr>
              <a:t>, tedy v postupně v čase, řazeny jednotlivé obrazy (</a:t>
            </a:r>
            <a:r>
              <a:rPr lang="cs-CZ" sz="3200" b="1" dirty="0" smtClean="0">
                <a:solidFill>
                  <a:srgbClr val="FF0000"/>
                </a:solidFill>
              </a:rPr>
              <a:t>panely</a:t>
            </a:r>
            <a:r>
              <a:rPr lang="cs-CZ" sz="3200" dirty="0" smtClean="0">
                <a:solidFill>
                  <a:srgbClr val="C00000"/>
                </a:solidFill>
              </a:rPr>
              <a:t>). Obrazy jsou umístěny vedle sebe  a vzniká z nich příběh. Promluvy postav se zpravidla píší do „bublin“, které jsou umístěny u jednotlivých postav.</a:t>
            </a:r>
            <a:endParaRPr lang="cs-CZ" sz="3200" dirty="0">
              <a:solidFill>
                <a:srgbClr val="C00000"/>
              </a:solidFill>
            </a:endParaRPr>
          </a:p>
        </p:txBody>
      </p:sp>
      <p:sp>
        <p:nvSpPr>
          <p:cNvPr id="6" name="TextovéPole 5"/>
          <p:cNvSpPr txBox="1"/>
          <p:nvPr/>
        </p:nvSpPr>
        <p:spPr>
          <a:xfrm>
            <a:off x="0" y="3861048"/>
            <a:ext cx="8964488" cy="2554545"/>
          </a:xfrm>
          <a:prstGeom prst="rect">
            <a:avLst/>
          </a:prstGeom>
          <a:noFill/>
        </p:spPr>
        <p:txBody>
          <a:bodyPr wrap="square" rtlCol="0">
            <a:spAutoFit/>
          </a:bodyPr>
          <a:lstStyle/>
          <a:p>
            <a:pPr algn="just"/>
            <a:r>
              <a:rPr lang="cs-CZ" sz="3200" dirty="0" smtClean="0"/>
              <a:t>Předchůdce dnešních komiksů můžeme najít ve starověkém </a:t>
            </a:r>
            <a:r>
              <a:rPr lang="cs-CZ" sz="3200" dirty="0" smtClean="0">
                <a:solidFill>
                  <a:srgbClr val="FF0000"/>
                </a:solidFill>
                <a:latin typeface="Arial Black" pitchFamily="34" charset="0"/>
              </a:rPr>
              <a:t>Egyptě</a:t>
            </a:r>
            <a:r>
              <a:rPr lang="cs-CZ" sz="3200" dirty="0" smtClean="0"/>
              <a:t> nebo v raném </a:t>
            </a:r>
            <a:r>
              <a:rPr lang="cs-CZ" sz="3200" dirty="0" smtClean="0">
                <a:solidFill>
                  <a:srgbClr val="FF0000"/>
                </a:solidFill>
                <a:latin typeface="Arial Black" pitchFamily="34" charset="0"/>
              </a:rPr>
              <a:t>středověku</a:t>
            </a:r>
            <a:r>
              <a:rPr lang="cs-CZ" sz="3200" dirty="0" smtClean="0"/>
              <a:t>. K většímu rozvoji mohlo dojít až po vynálezu knihtisku (1450). V současné době je komiks celosvětově rozšířen (</a:t>
            </a:r>
            <a:r>
              <a:rPr lang="cs-CZ" sz="3200" dirty="0" err="1" smtClean="0"/>
              <a:t>nej</a:t>
            </a:r>
            <a:r>
              <a:rPr lang="cs-CZ" sz="3200" dirty="0" smtClean="0"/>
              <a:t>. </a:t>
            </a:r>
            <a:r>
              <a:rPr lang="cs-CZ" sz="3200" dirty="0"/>
              <a:t>p</a:t>
            </a:r>
            <a:r>
              <a:rPr lang="cs-CZ" sz="3200" dirty="0" smtClean="0"/>
              <a:t>roducentem je Japonsko).</a:t>
            </a:r>
            <a:endParaRPr lang="cs-CZ" sz="32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endParaRPr lang="cs-CZ"/>
          </a:p>
        </p:txBody>
      </p:sp>
      <p:pic>
        <p:nvPicPr>
          <p:cNvPr id="4" name="Picture 2"/>
          <p:cNvPicPr>
            <a:picLocks noChangeAspect="1" noChangeArrowheads="1"/>
          </p:cNvPicPr>
          <p:nvPr/>
        </p:nvPicPr>
        <p:blipFill>
          <a:blip r:embed="rId2" cstate="print">
            <a:duotone>
              <a:prstClr val="black"/>
              <a:schemeClr val="accent6">
                <a:tint val="45000"/>
                <a:satMod val="400000"/>
              </a:schemeClr>
            </a:duotone>
            <a:lum bright="43000"/>
          </a:blip>
          <a:srcRect/>
          <a:stretch>
            <a:fillRect/>
          </a:stretch>
        </p:blipFill>
        <p:spPr bwMode="auto">
          <a:xfrm>
            <a:off x="0" y="0"/>
            <a:ext cx="9144000" cy="6904689"/>
          </a:xfrm>
          <a:prstGeom prst="rect">
            <a:avLst/>
          </a:prstGeom>
          <a:noFill/>
          <a:ln w="9525">
            <a:noFill/>
            <a:miter lim="800000"/>
            <a:headEnd/>
            <a:tailEnd/>
          </a:ln>
        </p:spPr>
      </p:pic>
      <p:sp>
        <p:nvSpPr>
          <p:cNvPr id="5" name="TextovéPole 4"/>
          <p:cNvSpPr txBox="1"/>
          <p:nvPr/>
        </p:nvSpPr>
        <p:spPr>
          <a:xfrm>
            <a:off x="0" y="0"/>
            <a:ext cx="9012404" cy="954107"/>
          </a:xfrm>
          <a:prstGeom prst="rect">
            <a:avLst/>
          </a:prstGeom>
          <a:noFill/>
        </p:spPr>
        <p:txBody>
          <a:bodyPr wrap="square" rtlCol="0">
            <a:spAutoFit/>
          </a:bodyPr>
          <a:lstStyle/>
          <a:p>
            <a:r>
              <a:rPr lang="cs-CZ" sz="2800" dirty="0" smtClean="0">
                <a:latin typeface="Arial Black" pitchFamily="34" charset="0"/>
              </a:rPr>
              <a:t>Název comics vznikl z anglického </a:t>
            </a:r>
            <a:r>
              <a:rPr lang="cs-CZ" sz="2800" dirty="0" err="1" smtClean="0">
                <a:latin typeface="Arial Black" pitchFamily="34" charset="0"/>
              </a:rPr>
              <a:t>comic</a:t>
            </a:r>
            <a:r>
              <a:rPr lang="cs-CZ" sz="2800" dirty="0" smtClean="0">
                <a:latin typeface="Arial Black" pitchFamily="34" charset="0"/>
              </a:rPr>
              <a:t> </a:t>
            </a:r>
            <a:r>
              <a:rPr lang="cs-CZ" sz="2800" dirty="0" err="1" smtClean="0">
                <a:latin typeface="Arial Black" pitchFamily="34" charset="0"/>
              </a:rPr>
              <a:t>strip</a:t>
            </a:r>
            <a:r>
              <a:rPr lang="cs-CZ" sz="2800" dirty="0" smtClean="0">
                <a:latin typeface="Arial Black" pitchFamily="34" charset="0"/>
              </a:rPr>
              <a:t> (vtipný, humorný proužek  - řada tří obrázků).</a:t>
            </a:r>
            <a:endParaRPr lang="cs-CZ" sz="2800" dirty="0">
              <a:latin typeface="Arial Black" pitchFamily="34" charset="0"/>
            </a:endParaRPr>
          </a:p>
        </p:txBody>
      </p:sp>
      <p:pic>
        <p:nvPicPr>
          <p:cNvPr id="2050" name="Picture 2"/>
          <p:cNvPicPr>
            <a:picLocks noChangeAspect="1" noChangeArrowheads="1"/>
          </p:cNvPicPr>
          <p:nvPr/>
        </p:nvPicPr>
        <p:blipFill>
          <a:blip r:embed="rId3" cstate="print"/>
          <a:srcRect/>
          <a:stretch>
            <a:fillRect/>
          </a:stretch>
        </p:blipFill>
        <p:spPr bwMode="auto">
          <a:xfrm>
            <a:off x="0" y="980728"/>
            <a:ext cx="9144000" cy="2048619"/>
          </a:xfrm>
          <a:prstGeom prst="rect">
            <a:avLst/>
          </a:prstGeom>
          <a:noFill/>
          <a:ln w="9525">
            <a:noFill/>
            <a:miter lim="800000"/>
            <a:headEnd/>
            <a:tailEnd/>
          </a:ln>
        </p:spPr>
      </p:pic>
      <p:sp>
        <p:nvSpPr>
          <p:cNvPr id="7" name="TextovéPole 6"/>
          <p:cNvSpPr txBox="1"/>
          <p:nvPr/>
        </p:nvSpPr>
        <p:spPr>
          <a:xfrm>
            <a:off x="0" y="5517232"/>
            <a:ext cx="9144000" cy="954107"/>
          </a:xfrm>
          <a:prstGeom prst="rect">
            <a:avLst/>
          </a:prstGeom>
          <a:noFill/>
        </p:spPr>
        <p:txBody>
          <a:bodyPr wrap="square" rtlCol="0">
            <a:spAutoFit/>
          </a:bodyPr>
          <a:lstStyle/>
          <a:p>
            <a:r>
              <a:rPr lang="cs-CZ" sz="2800" dirty="0" smtClean="0">
                <a:latin typeface="Arial Black" pitchFamily="34" charset="0"/>
              </a:rPr>
              <a:t>Čeština si toto slovo převzala jako komiks.</a:t>
            </a:r>
          </a:p>
          <a:p>
            <a:r>
              <a:rPr lang="cs-CZ" sz="2800" dirty="0" smtClean="0">
                <a:latin typeface="Arial Black" pitchFamily="34" charset="0"/>
              </a:rPr>
              <a:t>Z českých komiksů patří k nejznámějším:</a:t>
            </a:r>
            <a:endParaRPr lang="cs-CZ" sz="2800" dirty="0">
              <a:latin typeface="Arial Black" pitchFamily="34" charset="0"/>
            </a:endParaRPr>
          </a:p>
        </p:txBody>
      </p:sp>
      <p:pic>
        <p:nvPicPr>
          <p:cNvPr id="2051" name="Picture 3"/>
          <p:cNvPicPr>
            <a:picLocks noChangeAspect="1" noChangeArrowheads="1"/>
          </p:cNvPicPr>
          <p:nvPr/>
        </p:nvPicPr>
        <p:blipFill>
          <a:blip r:embed="rId4" cstate="print"/>
          <a:srcRect/>
          <a:stretch>
            <a:fillRect/>
          </a:stretch>
        </p:blipFill>
        <p:spPr bwMode="auto">
          <a:xfrm>
            <a:off x="0" y="3356992"/>
            <a:ext cx="9144000" cy="200657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cstate="print"/>
          <a:srcRect/>
          <a:stretch>
            <a:fillRect/>
          </a:stretch>
        </p:blipFill>
        <p:spPr bwMode="auto">
          <a:xfrm>
            <a:off x="0" y="0"/>
            <a:ext cx="9139944" cy="6858000"/>
          </a:xfrm>
          <a:prstGeom prst="rect">
            <a:avLst/>
          </a:prstGeom>
          <a:noFill/>
          <a:ln w="9525">
            <a:noFill/>
            <a:miter lim="800000"/>
            <a:headEnd/>
            <a:tailEnd/>
          </a:ln>
        </p:spPr>
      </p:pic>
      <p:sp>
        <p:nvSpPr>
          <p:cNvPr id="9" name="Obdélník 8"/>
          <p:cNvSpPr/>
          <p:nvPr/>
        </p:nvSpPr>
        <p:spPr>
          <a:xfrm>
            <a:off x="1907704" y="5288340"/>
            <a:ext cx="4990470" cy="1569660"/>
          </a:xfrm>
          <a:prstGeom prst="rect">
            <a:avLst/>
          </a:prstGeom>
          <a:noFill/>
        </p:spPr>
        <p:txBody>
          <a:bodyPr wrap="none" lIns="91440" tIns="45720" rIns="91440" bIns="45720">
            <a:spAutoFit/>
          </a:bodyPr>
          <a:lstStyle/>
          <a:p>
            <a:pPr algn="ctr"/>
            <a:r>
              <a:rPr lang="cs-CZ" sz="9600"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Čtyřlístek</a:t>
            </a:r>
            <a:endParaRPr lang="cs-CZ" sz="96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p:cNvPicPr>
            <a:picLocks noChangeAspect="1" noChangeArrowheads="1"/>
          </p:cNvPicPr>
          <p:nvPr/>
        </p:nvPicPr>
        <p:blipFill>
          <a:blip r:embed="rId2" cstate="print"/>
          <a:srcRect/>
          <a:stretch>
            <a:fillRect/>
          </a:stretch>
        </p:blipFill>
        <p:spPr bwMode="auto">
          <a:xfrm>
            <a:off x="0" y="0"/>
            <a:ext cx="9144000" cy="6838681"/>
          </a:xfrm>
          <a:prstGeom prst="rect">
            <a:avLst/>
          </a:prstGeom>
          <a:noFill/>
          <a:ln w="9525">
            <a:noFill/>
            <a:miter lim="800000"/>
            <a:headEnd/>
            <a:tailEnd/>
          </a:ln>
        </p:spPr>
      </p:pic>
      <p:sp>
        <p:nvSpPr>
          <p:cNvPr id="5" name="Obdélník 4"/>
          <p:cNvSpPr/>
          <p:nvPr/>
        </p:nvSpPr>
        <p:spPr>
          <a:xfrm>
            <a:off x="323528" y="5288340"/>
            <a:ext cx="6955558" cy="1569660"/>
          </a:xfrm>
          <a:prstGeom prst="rect">
            <a:avLst/>
          </a:prstGeom>
          <a:noFill/>
          <a:effectLst>
            <a:outerShdw blurRad="50800" dist="38100" dir="2700000" algn="tl" rotWithShape="0">
              <a:prstClr val="black">
                <a:alpha val="40000"/>
              </a:prstClr>
            </a:outerShdw>
          </a:effectLst>
        </p:spPr>
        <p:txBody>
          <a:bodyPr wrap="none" lIns="91440" tIns="45720" rIns="91440" bIns="45720">
            <a:spAutoFit/>
          </a:bodyPr>
          <a:lstStyle/>
          <a:p>
            <a:pPr algn="ctr"/>
            <a:r>
              <a:rPr lang="cs-CZ" sz="9600" b="1" cap="none" spc="0" dirty="0" smtClean="0">
                <a:ln w="17780" cmpd="sng">
                  <a:solidFill>
                    <a:srgbClr val="FFFFFF"/>
                  </a:solidFill>
                  <a:prstDash val="solid"/>
                  <a:miter lim="800000"/>
                </a:ln>
                <a:solidFill>
                  <a:srgbClr val="FF6600"/>
                </a:solidFill>
                <a:effectLst>
                  <a:outerShdw blurRad="50800" algn="tl" rotWithShape="0">
                    <a:srgbClr val="000000"/>
                  </a:outerShdw>
                </a:effectLst>
              </a:rPr>
              <a:t>Rychlé     šípy</a:t>
            </a:r>
            <a:endParaRPr lang="cs-CZ" sz="9600" b="1" cap="none" spc="0" dirty="0">
              <a:ln w="17780" cmpd="sng">
                <a:solidFill>
                  <a:srgbClr val="FFFFFF"/>
                </a:solidFill>
                <a:prstDash val="solid"/>
                <a:miter lim="800000"/>
              </a:ln>
              <a:solidFill>
                <a:srgbClr val="FF6600"/>
              </a:solidFill>
              <a:effectLst>
                <a:outerShdw blurRad="50800" algn="tl" rotWithShape="0">
                  <a:srgbClr val="000000"/>
                </a:outerShdw>
              </a:effectLst>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endParaRPr lang="cs-CZ"/>
          </a:p>
        </p:txBody>
      </p:sp>
      <p:pic>
        <p:nvPicPr>
          <p:cNvPr id="4" name="Picture 2"/>
          <p:cNvPicPr>
            <a:picLocks noChangeAspect="1" noChangeArrowheads="1"/>
          </p:cNvPicPr>
          <p:nvPr/>
        </p:nvPicPr>
        <p:blipFill>
          <a:blip r:embed="rId2" cstate="print">
            <a:lum bright="13000" contrast="-16000"/>
          </a:blip>
          <a:srcRect/>
          <a:stretch>
            <a:fillRect/>
          </a:stretch>
        </p:blipFill>
        <p:spPr bwMode="auto">
          <a:xfrm>
            <a:off x="0" y="0"/>
            <a:ext cx="9144000" cy="6904689"/>
          </a:xfrm>
          <a:prstGeom prst="rect">
            <a:avLst/>
          </a:prstGeom>
          <a:noFill/>
          <a:ln w="9525">
            <a:noFill/>
            <a:miter lim="800000"/>
            <a:headEnd/>
            <a:tailEnd/>
          </a:ln>
        </p:spPr>
      </p:pic>
      <p:sp>
        <p:nvSpPr>
          <p:cNvPr id="5" name="TextovéPole 4"/>
          <p:cNvSpPr txBox="1"/>
          <p:nvPr/>
        </p:nvSpPr>
        <p:spPr>
          <a:xfrm>
            <a:off x="0" y="1340768"/>
            <a:ext cx="9144000" cy="3046988"/>
          </a:xfrm>
          <a:prstGeom prst="rect">
            <a:avLst/>
          </a:prstGeom>
          <a:noFill/>
        </p:spPr>
        <p:txBody>
          <a:bodyPr wrap="square" rtlCol="0">
            <a:spAutoFit/>
          </a:bodyPr>
          <a:lstStyle/>
          <a:p>
            <a:pPr algn="ctr"/>
            <a:r>
              <a:rPr lang="cs-CZ" sz="3200" dirty="0" smtClean="0">
                <a:solidFill>
                  <a:srgbClr val="FF6600"/>
                </a:solidFill>
                <a:latin typeface="Arial Black" pitchFamily="34" charset="0"/>
              </a:rPr>
              <a:t>Následující stránky obsahují ukázku z komiksu Vzpoura mozků. Můžete ji použít jako ukázku</a:t>
            </a:r>
          </a:p>
          <a:p>
            <a:pPr algn="ctr"/>
            <a:r>
              <a:rPr lang="cs-CZ" sz="3200" dirty="0" smtClean="0">
                <a:solidFill>
                  <a:srgbClr val="FF6600"/>
                </a:solidFill>
                <a:latin typeface="Arial Black" pitchFamily="34" charset="0"/>
              </a:rPr>
              <a:t>nebo ji žákům vytisknout a nechat je panely vystřihnout a správně seřadit</a:t>
            </a:r>
          </a:p>
          <a:p>
            <a:pPr algn="ctr"/>
            <a:r>
              <a:rPr lang="cs-CZ" sz="3200" dirty="0" smtClean="0">
                <a:solidFill>
                  <a:srgbClr val="FF6600"/>
                </a:solidFill>
                <a:latin typeface="Arial Black" pitchFamily="34" charset="0"/>
              </a:rPr>
              <a:t> (jednotlivé panely jsou zpřeházeny).</a:t>
            </a:r>
            <a:endParaRPr lang="cs-CZ" sz="3200" dirty="0">
              <a:solidFill>
                <a:srgbClr val="FF6600"/>
              </a:solidFill>
              <a:latin typeface="Arial Black" pitchFamily="34"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lstStyle/>
          <a:p>
            <a:endParaRPr lang="cs-CZ" dirty="0"/>
          </a:p>
        </p:txBody>
      </p:sp>
      <p:pic>
        <p:nvPicPr>
          <p:cNvPr id="4" name="Picture 2"/>
          <p:cNvPicPr>
            <a:picLocks noChangeAspect="1" noChangeArrowheads="1"/>
          </p:cNvPicPr>
          <p:nvPr/>
        </p:nvPicPr>
        <p:blipFill>
          <a:blip r:embed="rId2" cstate="print">
            <a:lum bright="13000" contrast="-16000"/>
          </a:blip>
          <a:srcRect/>
          <a:stretch>
            <a:fillRect/>
          </a:stretch>
        </p:blipFill>
        <p:spPr bwMode="auto">
          <a:xfrm>
            <a:off x="0" y="0"/>
            <a:ext cx="9144000" cy="6904689"/>
          </a:xfrm>
          <a:prstGeom prst="rect">
            <a:avLst/>
          </a:prstGeom>
          <a:noFill/>
          <a:ln w="9525">
            <a:noFill/>
            <a:miter lim="800000"/>
            <a:headEnd/>
            <a:tailEnd/>
          </a:ln>
        </p:spPr>
      </p:pic>
      <p:sp>
        <p:nvSpPr>
          <p:cNvPr id="5" name="Obdélník 4"/>
          <p:cNvSpPr/>
          <p:nvPr/>
        </p:nvSpPr>
        <p:spPr>
          <a:xfrm>
            <a:off x="0" y="1124744"/>
            <a:ext cx="9144000" cy="3170099"/>
          </a:xfrm>
          <a:prstGeom prst="rect">
            <a:avLst/>
          </a:prstGeom>
          <a:solidFill>
            <a:schemeClr val="bg1"/>
          </a:solidFill>
        </p:spPr>
        <p:txBody>
          <a:bodyPr wrap="square">
            <a:spAutoFit/>
          </a:bodyPr>
          <a:lstStyle/>
          <a:p>
            <a:r>
              <a:rPr lang="cs-CZ" sz="2000" b="1" dirty="0" smtClean="0"/>
              <a:t>Posádka hvězdoletu "PROMÉTHEUS" se blíží k sluneční soustavě. Měřeno palubním časem trvala výprava do mraku střelce téměř deset let. Na zemi vsak mezitím přešla staletí. Jaká bude rodná planeta až přistanou? Jak je přivítají lidé? To jsou otázky, na které hledá odpověď každý ze členů posádky. Hlavního cíle výpravy totiž nebylo dosaženo, žádnou civilizaci nenašli. Maji sice nepřeberné množství vzorků z různých planet, dokonce jakousi "živu" z hvězdokupy M23, ale život podobný pozemskému neobjevili. Většina členů posádky spí hybernována ve svých kójích. Loď řídí automat, nad kterým bdí velitel expedice Hal a první pilot Marek. Ačkoliv je hvězdolet v telekomunikačním dosahu Země, není možno navázat spojení. Na příkaz velitele je předčasně zapnuto oživovaní, členové posádky se probouzejí...</a:t>
            </a:r>
            <a:endParaRPr lang="cs-CZ" sz="2000" b="1"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r="51617"/>
          <a:stretch>
            <a:fillRect/>
          </a:stretch>
        </p:blipFill>
        <p:spPr bwMode="auto">
          <a:xfrm>
            <a:off x="0" y="0"/>
            <a:ext cx="2304256" cy="1905000"/>
          </a:xfrm>
          <a:prstGeom prst="rect">
            <a:avLst/>
          </a:prstGeom>
          <a:noFill/>
          <a:ln w="9525">
            <a:noFill/>
            <a:miter lim="800000"/>
            <a:headEnd/>
            <a:tailEnd/>
          </a:ln>
        </p:spPr>
      </p:pic>
      <p:pic>
        <p:nvPicPr>
          <p:cNvPr id="4099" name="Picture 3"/>
          <p:cNvPicPr>
            <a:picLocks noChangeAspect="1" noChangeArrowheads="1"/>
          </p:cNvPicPr>
          <p:nvPr/>
        </p:nvPicPr>
        <p:blipFill>
          <a:blip r:embed="rId3" cstate="print"/>
          <a:srcRect l="24570" r="24401"/>
          <a:stretch>
            <a:fillRect/>
          </a:stretch>
        </p:blipFill>
        <p:spPr bwMode="auto">
          <a:xfrm>
            <a:off x="7415808" y="1988840"/>
            <a:ext cx="1728192" cy="2085975"/>
          </a:xfrm>
          <a:prstGeom prst="rect">
            <a:avLst/>
          </a:prstGeom>
          <a:noFill/>
          <a:ln w="9525">
            <a:noFill/>
            <a:miter lim="800000"/>
            <a:headEnd/>
            <a:tailEnd/>
          </a:ln>
        </p:spPr>
      </p:pic>
      <p:pic>
        <p:nvPicPr>
          <p:cNvPr id="4101" name="Picture 5"/>
          <p:cNvPicPr>
            <a:picLocks noChangeAspect="1" noChangeArrowheads="1"/>
          </p:cNvPicPr>
          <p:nvPr/>
        </p:nvPicPr>
        <p:blipFill>
          <a:blip r:embed="rId4" cstate="print"/>
          <a:srcRect r="50871"/>
          <a:stretch>
            <a:fillRect/>
          </a:stretch>
        </p:blipFill>
        <p:spPr bwMode="auto">
          <a:xfrm>
            <a:off x="6804248" y="0"/>
            <a:ext cx="2339752" cy="1895475"/>
          </a:xfrm>
          <a:prstGeom prst="rect">
            <a:avLst/>
          </a:prstGeom>
          <a:noFill/>
          <a:ln w="9525">
            <a:noFill/>
            <a:miter lim="800000"/>
            <a:headEnd/>
            <a:tailEnd/>
          </a:ln>
        </p:spPr>
      </p:pic>
      <p:pic>
        <p:nvPicPr>
          <p:cNvPr id="4102" name="Picture 6"/>
          <p:cNvPicPr>
            <a:picLocks noChangeAspect="1" noChangeArrowheads="1"/>
          </p:cNvPicPr>
          <p:nvPr/>
        </p:nvPicPr>
        <p:blipFill>
          <a:blip r:embed="rId5" cstate="print"/>
          <a:srcRect/>
          <a:stretch>
            <a:fillRect/>
          </a:stretch>
        </p:blipFill>
        <p:spPr bwMode="auto">
          <a:xfrm>
            <a:off x="0" y="4437112"/>
            <a:ext cx="4427984" cy="2009775"/>
          </a:xfrm>
          <a:prstGeom prst="rect">
            <a:avLst/>
          </a:prstGeom>
          <a:noFill/>
          <a:ln w="9525">
            <a:noFill/>
            <a:miter lim="800000"/>
            <a:headEnd/>
            <a:tailEnd/>
          </a:ln>
        </p:spPr>
      </p:pic>
      <p:pic>
        <p:nvPicPr>
          <p:cNvPr id="4103" name="Picture 7"/>
          <p:cNvPicPr>
            <a:picLocks noChangeAspect="1" noChangeArrowheads="1"/>
          </p:cNvPicPr>
          <p:nvPr/>
        </p:nvPicPr>
        <p:blipFill>
          <a:blip r:embed="rId6" cstate="print"/>
          <a:srcRect/>
          <a:stretch>
            <a:fillRect/>
          </a:stretch>
        </p:blipFill>
        <p:spPr bwMode="auto">
          <a:xfrm>
            <a:off x="2627784" y="0"/>
            <a:ext cx="3810000" cy="1924050"/>
          </a:xfrm>
          <a:prstGeom prst="rect">
            <a:avLst/>
          </a:prstGeom>
          <a:noFill/>
          <a:ln w="9525">
            <a:noFill/>
            <a:miter lim="800000"/>
            <a:headEnd/>
            <a:tailEnd/>
          </a:ln>
        </p:spPr>
      </p:pic>
      <p:pic>
        <p:nvPicPr>
          <p:cNvPr id="4104" name="Picture 8"/>
          <p:cNvPicPr>
            <a:picLocks noChangeAspect="1" noChangeArrowheads="1"/>
          </p:cNvPicPr>
          <p:nvPr/>
        </p:nvPicPr>
        <p:blipFill>
          <a:blip r:embed="rId7" cstate="print"/>
          <a:srcRect/>
          <a:stretch>
            <a:fillRect/>
          </a:stretch>
        </p:blipFill>
        <p:spPr bwMode="auto">
          <a:xfrm>
            <a:off x="3707904" y="1988840"/>
            <a:ext cx="3600400" cy="2247900"/>
          </a:xfrm>
          <a:prstGeom prst="rect">
            <a:avLst/>
          </a:prstGeom>
          <a:noFill/>
          <a:ln w="9525">
            <a:noFill/>
            <a:miter lim="800000"/>
            <a:headEnd/>
            <a:tailEnd/>
          </a:ln>
        </p:spPr>
      </p:pic>
      <p:pic>
        <p:nvPicPr>
          <p:cNvPr id="11" name="Picture 2"/>
          <p:cNvPicPr>
            <a:picLocks noChangeAspect="1" noChangeArrowheads="1"/>
          </p:cNvPicPr>
          <p:nvPr/>
        </p:nvPicPr>
        <p:blipFill>
          <a:blip r:embed="rId2" cstate="print"/>
          <a:srcRect l="46871"/>
          <a:stretch>
            <a:fillRect/>
          </a:stretch>
        </p:blipFill>
        <p:spPr bwMode="auto">
          <a:xfrm>
            <a:off x="4499992" y="4725144"/>
            <a:ext cx="2376264" cy="1905000"/>
          </a:xfrm>
          <a:prstGeom prst="rect">
            <a:avLst/>
          </a:prstGeom>
          <a:noFill/>
          <a:ln w="9525">
            <a:noFill/>
            <a:miter lim="800000"/>
            <a:headEnd/>
            <a:tailEnd/>
          </a:ln>
        </p:spPr>
      </p:pic>
      <p:pic>
        <p:nvPicPr>
          <p:cNvPr id="12" name="Picture 5"/>
          <p:cNvPicPr>
            <a:picLocks noChangeAspect="1" noChangeArrowheads="1"/>
          </p:cNvPicPr>
          <p:nvPr/>
        </p:nvPicPr>
        <p:blipFill>
          <a:blip r:embed="rId4" cstate="print"/>
          <a:srcRect l="48383"/>
          <a:stretch>
            <a:fillRect/>
          </a:stretch>
        </p:blipFill>
        <p:spPr bwMode="auto">
          <a:xfrm>
            <a:off x="6948264" y="4581128"/>
            <a:ext cx="2195736" cy="1895475"/>
          </a:xfrm>
          <a:prstGeom prst="rect">
            <a:avLst/>
          </a:prstGeom>
          <a:noFill/>
          <a:ln w="9525">
            <a:noFill/>
            <a:miter lim="800000"/>
            <a:headEnd/>
            <a:tailEnd/>
          </a:ln>
        </p:spPr>
      </p:pic>
      <p:pic>
        <p:nvPicPr>
          <p:cNvPr id="4100" name="Picture 4"/>
          <p:cNvPicPr>
            <a:picLocks noChangeAspect="1" noChangeArrowheads="1"/>
          </p:cNvPicPr>
          <p:nvPr/>
        </p:nvPicPr>
        <p:blipFill>
          <a:blip r:embed="rId8" cstate="print"/>
          <a:srcRect/>
          <a:stretch>
            <a:fillRect/>
          </a:stretch>
        </p:blipFill>
        <p:spPr bwMode="auto">
          <a:xfrm>
            <a:off x="0" y="2060848"/>
            <a:ext cx="3528392" cy="19621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cstate="print"/>
          <a:srcRect/>
          <a:stretch>
            <a:fillRect/>
          </a:stretch>
        </p:blipFill>
        <p:spPr bwMode="auto">
          <a:xfrm>
            <a:off x="0" y="0"/>
            <a:ext cx="4762500" cy="1700808"/>
          </a:xfrm>
          <a:prstGeom prst="rect">
            <a:avLst/>
          </a:prstGeom>
          <a:noFill/>
          <a:ln w="9525">
            <a:noFill/>
            <a:miter lim="800000"/>
            <a:headEnd/>
            <a:tailEnd/>
          </a:ln>
        </p:spPr>
      </p:pic>
      <p:pic>
        <p:nvPicPr>
          <p:cNvPr id="5123" name="Picture 3"/>
          <p:cNvPicPr>
            <a:picLocks noChangeAspect="1" noChangeArrowheads="1"/>
          </p:cNvPicPr>
          <p:nvPr/>
        </p:nvPicPr>
        <p:blipFill>
          <a:blip r:embed="rId3" cstate="print"/>
          <a:srcRect l="25430" r="25430" b="8109"/>
          <a:stretch>
            <a:fillRect/>
          </a:stretch>
        </p:blipFill>
        <p:spPr bwMode="auto">
          <a:xfrm>
            <a:off x="4716016" y="0"/>
            <a:ext cx="1872208" cy="1700808"/>
          </a:xfrm>
          <a:prstGeom prst="rect">
            <a:avLst/>
          </a:prstGeom>
          <a:noFill/>
          <a:ln w="9525">
            <a:noFill/>
            <a:miter lim="800000"/>
            <a:headEnd/>
            <a:tailEnd/>
          </a:ln>
        </p:spPr>
      </p:pic>
      <p:pic>
        <p:nvPicPr>
          <p:cNvPr id="5124" name="Picture 4"/>
          <p:cNvPicPr>
            <a:picLocks noChangeAspect="1" noChangeArrowheads="1"/>
          </p:cNvPicPr>
          <p:nvPr/>
        </p:nvPicPr>
        <p:blipFill>
          <a:blip r:embed="rId4" cstate="print"/>
          <a:srcRect/>
          <a:stretch>
            <a:fillRect/>
          </a:stretch>
        </p:blipFill>
        <p:spPr bwMode="auto">
          <a:xfrm>
            <a:off x="0" y="1700808"/>
            <a:ext cx="4752975" cy="1944216"/>
          </a:xfrm>
          <a:prstGeom prst="rect">
            <a:avLst/>
          </a:prstGeom>
          <a:noFill/>
          <a:ln w="9525">
            <a:noFill/>
            <a:miter lim="800000"/>
            <a:headEnd/>
            <a:tailEnd/>
          </a:ln>
        </p:spPr>
      </p:pic>
      <p:pic>
        <p:nvPicPr>
          <p:cNvPr id="5125" name="Picture 5"/>
          <p:cNvPicPr>
            <a:picLocks noChangeAspect="1" noChangeArrowheads="1"/>
          </p:cNvPicPr>
          <p:nvPr/>
        </p:nvPicPr>
        <p:blipFill>
          <a:blip r:embed="rId5" cstate="print"/>
          <a:srcRect/>
          <a:stretch>
            <a:fillRect/>
          </a:stretch>
        </p:blipFill>
        <p:spPr bwMode="auto">
          <a:xfrm>
            <a:off x="4716016" y="1700808"/>
            <a:ext cx="4427984" cy="1944216"/>
          </a:xfrm>
          <a:prstGeom prst="rect">
            <a:avLst/>
          </a:prstGeom>
          <a:noFill/>
          <a:ln w="9525">
            <a:noFill/>
            <a:miter lim="800000"/>
            <a:headEnd/>
            <a:tailEnd/>
          </a:ln>
        </p:spPr>
      </p:pic>
      <p:pic>
        <p:nvPicPr>
          <p:cNvPr id="5126" name="Picture 6"/>
          <p:cNvPicPr>
            <a:picLocks noChangeAspect="1" noChangeArrowheads="1"/>
          </p:cNvPicPr>
          <p:nvPr/>
        </p:nvPicPr>
        <p:blipFill>
          <a:blip r:embed="rId6" cstate="print"/>
          <a:srcRect/>
          <a:stretch>
            <a:fillRect/>
          </a:stretch>
        </p:blipFill>
        <p:spPr bwMode="auto">
          <a:xfrm>
            <a:off x="0" y="3645024"/>
            <a:ext cx="4762500" cy="1800200"/>
          </a:xfrm>
          <a:prstGeom prst="rect">
            <a:avLst/>
          </a:prstGeom>
          <a:noFill/>
          <a:ln w="9525">
            <a:noFill/>
            <a:miter lim="800000"/>
            <a:headEnd/>
            <a:tailEnd/>
          </a:ln>
        </p:spPr>
      </p:pic>
      <p:pic>
        <p:nvPicPr>
          <p:cNvPr id="5127" name="Picture 7"/>
          <p:cNvPicPr>
            <a:picLocks noChangeAspect="1" noChangeArrowheads="1"/>
          </p:cNvPicPr>
          <p:nvPr/>
        </p:nvPicPr>
        <p:blipFill>
          <a:blip r:embed="rId7" cstate="print"/>
          <a:srcRect/>
          <a:stretch>
            <a:fillRect/>
          </a:stretch>
        </p:blipFill>
        <p:spPr bwMode="auto">
          <a:xfrm>
            <a:off x="4716016" y="3645024"/>
            <a:ext cx="3810000" cy="1800200"/>
          </a:xfrm>
          <a:prstGeom prst="rect">
            <a:avLst/>
          </a:prstGeom>
          <a:noFill/>
          <a:ln w="9525">
            <a:noFill/>
            <a:miter lim="800000"/>
            <a:headEnd/>
            <a:tailEnd/>
          </a:ln>
        </p:spPr>
      </p:pic>
      <p:pic>
        <p:nvPicPr>
          <p:cNvPr id="5128" name="Picture 8"/>
          <p:cNvPicPr>
            <a:picLocks noChangeAspect="1" noChangeArrowheads="1"/>
          </p:cNvPicPr>
          <p:nvPr/>
        </p:nvPicPr>
        <p:blipFill>
          <a:blip r:embed="rId8" cstate="print"/>
          <a:srcRect/>
          <a:stretch>
            <a:fillRect/>
          </a:stretch>
        </p:blipFill>
        <p:spPr bwMode="auto">
          <a:xfrm>
            <a:off x="0" y="5445224"/>
            <a:ext cx="3810000" cy="1412776"/>
          </a:xfrm>
          <a:prstGeom prst="rect">
            <a:avLst/>
          </a:prstGeom>
          <a:noFill/>
          <a:ln w="9525">
            <a:noFill/>
            <a:miter lim="800000"/>
            <a:headEnd/>
            <a:tailEnd/>
          </a:ln>
        </p:spPr>
      </p:pic>
      <p:sp>
        <p:nvSpPr>
          <p:cNvPr id="11" name="TextovéPole 10"/>
          <p:cNvSpPr txBox="1"/>
          <p:nvPr/>
        </p:nvSpPr>
        <p:spPr>
          <a:xfrm>
            <a:off x="4788024" y="5733256"/>
            <a:ext cx="2286203" cy="769441"/>
          </a:xfrm>
          <a:prstGeom prst="rect">
            <a:avLst/>
          </a:prstGeom>
          <a:noFill/>
        </p:spPr>
        <p:txBody>
          <a:bodyPr wrap="none" rtlCol="0">
            <a:spAutoFit/>
          </a:bodyPr>
          <a:lstStyle/>
          <a:p>
            <a:r>
              <a:rPr lang="cs-CZ" sz="4400" dirty="0" smtClean="0">
                <a:latin typeface="Arial Black" pitchFamily="34" charset="0"/>
              </a:rPr>
              <a:t>Řešení</a:t>
            </a:r>
            <a:endParaRPr lang="cs-CZ" sz="4400" dirty="0">
              <a:latin typeface="Arial Black"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0" y="0"/>
            <a:ext cx="8229600" cy="6858000"/>
          </a:xfrm>
        </p:spPr>
        <p:txBody>
          <a:bodyPr>
            <a:normAutofit fontScale="85000" lnSpcReduction="10000"/>
          </a:bodyPr>
          <a:lstStyle/>
          <a:p>
            <a:endParaRPr lang="cs-CZ" sz="2000" dirty="0" smtClean="0">
              <a:hlinkClick r:id="rId2"/>
            </a:endParaRPr>
          </a:p>
          <a:p>
            <a:r>
              <a:rPr lang="cs-CZ" sz="2000" dirty="0" smtClean="0"/>
              <a:t>Použitá literatura a odkazy:</a:t>
            </a:r>
          </a:p>
          <a:p>
            <a:pPr lvl="0"/>
            <a:r>
              <a:rPr lang="cs-CZ" sz="2000" dirty="0" smtClean="0"/>
              <a:t>Není-li uvedeno jinak je materiál dílem autorky podle učebních osnov odpovídajících ŠVP vyučovaných podle učebnice:</a:t>
            </a:r>
          </a:p>
          <a:p>
            <a:r>
              <a:rPr lang="cs-CZ" sz="2000" dirty="0" smtClean="0"/>
              <a:t> </a:t>
            </a:r>
          </a:p>
          <a:p>
            <a:r>
              <a:rPr lang="cs-CZ" sz="2000" i="1" dirty="0" smtClean="0"/>
              <a:t>LEDERBUCHOVÁ L., BERÁNKOVÁ E., Čítanka pro 6. Ročník, 1. </a:t>
            </a:r>
            <a:r>
              <a:rPr lang="cs-CZ" sz="2000" i="1" dirty="0" err="1" smtClean="0"/>
              <a:t>vyd</a:t>
            </a:r>
            <a:r>
              <a:rPr lang="cs-CZ" sz="2000" i="1" dirty="0" smtClean="0"/>
              <a:t>.,Plzeň,  </a:t>
            </a:r>
            <a:r>
              <a:rPr lang="cs-CZ" sz="2000" i="1" dirty="0" err="1" smtClean="0"/>
              <a:t>Fraus</a:t>
            </a:r>
            <a:r>
              <a:rPr lang="cs-CZ" sz="2000" i="1" dirty="0" smtClean="0"/>
              <a:t> 2003.</a:t>
            </a:r>
            <a:endParaRPr lang="cs-CZ" sz="2000" dirty="0" smtClean="0"/>
          </a:p>
          <a:p>
            <a:r>
              <a:rPr lang="cs-CZ" sz="2000" i="1" dirty="0" smtClean="0"/>
              <a:t>Citováno </a:t>
            </a:r>
            <a:r>
              <a:rPr lang="cs-CZ" sz="2000" i="1" dirty="0" smtClean="0"/>
              <a:t>dne </a:t>
            </a:r>
            <a:r>
              <a:rPr lang="cs-CZ" sz="2000" i="1" dirty="0" smtClean="0"/>
              <a:t>2.5 .2012</a:t>
            </a:r>
            <a:endParaRPr lang="cs-CZ" sz="2000" dirty="0" smtClean="0"/>
          </a:p>
          <a:p>
            <a:r>
              <a:rPr lang="cs-CZ" sz="2000" i="1" dirty="0" smtClean="0"/>
              <a:t>DUM uložen na- http://dumy.</a:t>
            </a:r>
            <a:r>
              <a:rPr lang="cs-CZ" sz="2000" i="1" dirty="0" err="1" smtClean="0"/>
              <a:t>cz</a:t>
            </a:r>
            <a:r>
              <a:rPr lang="cs-CZ" sz="2000" i="1" dirty="0" smtClean="0"/>
              <a:t>/</a:t>
            </a:r>
            <a:r>
              <a:rPr lang="cs-CZ" sz="2000" i="1" dirty="0" err="1" smtClean="0"/>
              <a:t>materialy</a:t>
            </a:r>
            <a:r>
              <a:rPr lang="cs-CZ" sz="2000" i="1" dirty="0" smtClean="0"/>
              <a:t>/</a:t>
            </a:r>
            <a:r>
              <a:rPr lang="cs-CZ" sz="2000" i="1" dirty="0" err="1" smtClean="0"/>
              <a:t>prehled</a:t>
            </a:r>
            <a:endParaRPr lang="cs-CZ" sz="2000" dirty="0" smtClean="0"/>
          </a:p>
          <a:p>
            <a:endParaRPr lang="cs-CZ" sz="2000" dirty="0" smtClean="0">
              <a:hlinkClick r:id="rId2"/>
            </a:endParaRPr>
          </a:p>
          <a:p>
            <a:endParaRPr lang="cs-CZ" sz="2000" dirty="0" smtClean="0">
              <a:hlinkClick r:id="rId2"/>
            </a:endParaRPr>
          </a:p>
          <a:p>
            <a:endParaRPr lang="cs-CZ" sz="2000" dirty="0" smtClean="0">
              <a:hlinkClick r:id="rId2"/>
            </a:endParaRPr>
          </a:p>
          <a:p>
            <a:r>
              <a:rPr lang="cs-CZ" sz="2000" dirty="0" smtClean="0">
                <a:hlinkClick r:id="rId2"/>
              </a:rPr>
              <a:t>http</a:t>
            </a:r>
            <a:r>
              <a:rPr lang="cs-CZ" sz="2000" dirty="0" smtClean="0">
                <a:hlinkClick r:id="rId2"/>
              </a:rPr>
              <a:t>://medvidek.us/ikke/knihy/vzpoura%20mozku/titul.jpg</a:t>
            </a:r>
            <a:endParaRPr lang="cs-CZ" sz="2000" dirty="0" smtClean="0"/>
          </a:p>
          <a:p>
            <a:r>
              <a:rPr lang="cs-CZ" sz="2000" dirty="0" smtClean="0">
                <a:hlinkClick r:id="rId3"/>
              </a:rPr>
              <a:t>http://www.</a:t>
            </a:r>
            <a:r>
              <a:rPr lang="cs-CZ" sz="2000" dirty="0" err="1" smtClean="0">
                <a:hlinkClick r:id="rId3"/>
              </a:rPr>
              <a:t>cz</a:t>
            </a:r>
            <a:r>
              <a:rPr lang="cs-CZ" sz="2000" dirty="0" smtClean="0">
                <a:hlinkClick r:id="rId3"/>
              </a:rPr>
              <a:t>-</a:t>
            </a:r>
            <a:r>
              <a:rPr lang="cs-CZ" sz="2000" dirty="0" err="1" smtClean="0">
                <a:hlinkClick r:id="rId3"/>
              </a:rPr>
              <a:t>milka.net</a:t>
            </a:r>
            <a:r>
              <a:rPr lang="cs-CZ" sz="2000" dirty="0" smtClean="0">
                <a:hlinkClick r:id="rId3"/>
              </a:rPr>
              <a:t>/</a:t>
            </a:r>
            <a:r>
              <a:rPr lang="cs-CZ" sz="2000" dirty="0" err="1" smtClean="0">
                <a:hlinkClick r:id="rId3"/>
              </a:rPr>
              <a:t>garfield</a:t>
            </a:r>
            <a:r>
              <a:rPr lang="cs-CZ" sz="2000" dirty="0" smtClean="0">
                <a:hlinkClick r:id="rId3"/>
              </a:rPr>
              <a:t>/</a:t>
            </a:r>
            <a:r>
              <a:rPr lang="cs-CZ" sz="2000" dirty="0" err="1" smtClean="0">
                <a:hlinkClick r:id="rId3"/>
              </a:rPr>
              <a:t>garfieldpodrobne</a:t>
            </a:r>
            <a:r>
              <a:rPr lang="cs-CZ" sz="2000" dirty="0" smtClean="0">
                <a:hlinkClick r:id="rId3"/>
              </a:rPr>
              <a:t>/</a:t>
            </a:r>
            <a:r>
              <a:rPr lang="cs-CZ" sz="2000" dirty="0" err="1" smtClean="0">
                <a:hlinkClick r:id="rId3"/>
              </a:rPr>
              <a:t>stripy</a:t>
            </a:r>
            <a:r>
              <a:rPr lang="cs-CZ" sz="2000" dirty="0" smtClean="0">
                <a:hlinkClick r:id="rId3"/>
              </a:rPr>
              <a:t>/strip13.jpg</a:t>
            </a:r>
            <a:endParaRPr lang="cs-CZ" sz="2000" dirty="0" smtClean="0"/>
          </a:p>
          <a:p>
            <a:r>
              <a:rPr lang="cs-CZ" sz="2000" dirty="0" smtClean="0">
                <a:hlinkClick r:id="rId4"/>
              </a:rPr>
              <a:t>http://www.</a:t>
            </a:r>
            <a:r>
              <a:rPr lang="cs-CZ" sz="2000" dirty="0" err="1" smtClean="0">
                <a:hlinkClick r:id="rId4"/>
              </a:rPr>
              <a:t>cz</a:t>
            </a:r>
            <a:r>
              <a:rPr lang="cs-CZ" sz="2000" dirty="0" smtClean="0">
                <a:hlinkClick r:id="rId4"/>
              </a:rPr>
              <a:t>-</a:t>
            </a:r>
            <a:r>
              <a:rPr lang="cs-CZ" sz="2000" dirty="0" err="1" smtClean="0">
                <a:hlinkClick r:id="rId4"/>
              </a:rPr>
              <a:t>milka.net</a:t>
            </a:r>
            <a:r>
              <a:rPr lang="cs-CZ" sz="2000" dirty="0" smtClean="0">
                <a:hlinkClick r:id="rId4"/>
              </a:rPr>
              <a:t>/</a:t>
            </a:r>
            <a:r>
              <a:rPr lang="cs-CZ" sz="2000" dirty="0" err="1" smtClean="0">
                <a:hlinkClick r:id="rId4"/>
              </a:rPr>
              <a:t>garfield</a:t>
            </a:r>
            <a:r>
              <a:rPr lang="cs-CZ" sz="2000" dirty="0" smtClean="0">
                <a:hlinkClick r:id="rId4"/>
              </a:rPr>
              <a:t>/</a:t>
            </a:r>
            <a:r>
              <a:rPr lang="cs-CZ" sz="2000" dirty="0" err="1" smtClean="0">
                <a:hlinkClick r:id="rId4"/>
              </a:rPr>
              <a:t>garfieldpodrobne</a:t>
            </a:r>
            <a:r>
              <a:rPr lang="cs-CZ" sz="2000" dirty="0" smtClean="0">
                <a:hlinkClick r:id="rId4"/>
              </a:rPr>
              <a:t>/</a:t>
            </a:r>
            <a:r>
              <a:rPr lang="cs-CZ" sz="2000" dirty="0" err="1" smtClean="0">
                <a:hlinkClick r:id="rId4"/>
              </a:rPr>
              <a:t>stripy</a:t>
            </a:r>
            <a:r>
              <a:rPr lang="cs-CZ" sz="2000" dirty="0" smtClean="0">
                <a:hlinkClick r:id="rId4"/>
              </a:rPr>
              <a:t>/strip08.jpg</a:t>
            </a:r>
            <a:endParaRPr lang="cs-CZ" sz="2000" dirty="0" smtClean="0"/>
          </a:p>
          <a:p>
            <a:r>
              <a:rPr lang="cs-CZ" sz="2000" dirty="0" smtClean="0">
                <a:hlinkClick r:id="rId5"/>
              </a:rPr>
              <a:t>http://i.lidovky.</a:t>
            </a:r>
            <a:r>
              <a:rPr lang="cs-CZ" sz="2000" dirty="0" err="1" smtClean="0">
                <a:hlinkClick r:id="rId5"/>
              </a:rPr>
              <a:t>cz</a:t>
            </a:r>
            <a:r>
              <a:rPr lang="cs-CZ" sz="2000" dirty="0" smtClean="0">
                <a:hlinkClick r:id="rId5"/>
              </a:rPr>
              <a:t>/pes/09/093/</a:t>
            </a:r>
            <a:r>
              <a:rPr lang="cs-CZ" sz="2000" dirty="0" err="1" smtClean="0">
                <a:hlinkClick r:id="rId5"/>
              </a:rPr>
              <a:t>pnesd</a:t>
            </a:r>
            <a:r>
              <a:rPr lang="cs-CZ" sz="2000" dirty="0" smtClean="0">
                <a:hlinkClick r:id="rId5"/>
              </a:rPr>
              <a:t>/WAG2e12ef_</a:t>
            </a:r>
            <a:r>
              <a:rPr lang="cs-CZ" sz="2000" dirty="0" err="1" smtClean="0">
                <a:hlinkClick r:id="rId5"/>
              </a:rPr>
              <a:t>Ctyrlistek.jpg</a:t>
            </a:r>
            <a:endParaRPr lang="cs-CZ" sz="2000" dirty="0" smtClean="0"/>
          </a:p>
          <a:p>
            <a:r>
              <a:rPr lang="cs-CZ" sz="2000" dirty="0" smtClean="0">
                <a:hlinkClick r:id="rId6"/>
              </a:rPr>
              <a:t>http://www.</a:t>
            </a:r>
            <a:r>
              <a:rPr lang="cs-CZ" sz="2000" dirty="0" err="1" smtClean="0">
                <a:hlinkClick r:id="rId6"/>
              </a:rPr>
              <a:t>komiksarium.cz</a:t>
            </a:r>
            <a:r>
              <a:rPr lang="cs-CZ" sz="2000" dirty="0" smtClean="0">
                <a:hlinkClick r:id="rId6"/>
              </a:rPr>
              <a:t>/</a:t>
            </a:r>
            <a:r>
              <a:rPr lang="cs-CZ" sz="2000" dirty="0" err="1" smtClean="0">
                <a:hlinkClick r:id="rId6"/>
              </a:rPr>
              <a:t>wp</a:t>
            </a:r>
            <a:r>
              <a:rPr lang="cs-CZ" sz="2000" dirty="0" smtClean="0">
                <a:hlinkClick r:id="rId6"/>
              </a:rPr>
              <a:t>-</a:t>
            </a:r>
            <a:r>
              <a:rPr lang="cs-CZ" sz="2000" dirty="0" err="1" smtClean="0">
                <a:hlinkClick r:id="rId6"/>
              </a:rPr>
              <a:t>content</a:t>
            </a:r>
            <a:r>
              <a:rPr lang="cs-CZ" sz="2000" dirty="0" smtClean="0">
                <a:hlinkClick r:id="rId6"/>
              </a:rPr>
              <a:t>/</a:t>
            </a:r>
            <a:r>
              <a:rPr lang="cs-CZ" sz="2000" dirty="0" err="1" smtClean="0">
                <a:hlinkClick r:id="rId6"/>
              </a:rPr>
              <a:t>uploads</a:t>
            </a:r>
            <a:r>
              <a:rPr lang="cs-CZ" sz="2000" dirty="0" smtClean="0">
                <a:hlinkClick r:id="rId6"/>
              </a:rPr>
              <a:t>/2008/12/</a:t>
            </a:r>
            <a:r>
              <a:rPr lang="cs-CZ" sz="2000" dirty="0" err="1" smtClean="0">
                <a:hlinkClick r:id="rId6"/>
              </a:rPr>
              <a:t>rs.jpg</a:t>
            </a:r>
            <a:endParaRPr lang="cs-CZ" sz="2000" dirty="0" smtClean="0"/>
          </a:p>
          <a:p>
            <a:r>
              <a:rPr lang="cs-CZ" sz="2000" dirty="0" smtClean="0">
                <a:hlinkClick r:id="rId7"/>
              </a:rPr>
              <a:t>http://medvidek.us/ikke/knihy/vzpoura%20mozku/02_01.jpg</a:t>
            </a:r>
            <a:endParaRPr lang="cs-CZ" sz="2000" dirty="0" smtClean="0"/>
          </a:p>
          <a:p>
            <a:r>
              <a:rPr lang="cs-CZ" sz="2000" dirty="0" smtClean="0">
                <a:hlinkClick r:id="rId8"/>
              </a:rPr>
              <a:t>http://medvidek.us/ikke/knihy/vzpoura%20mozku/02_02.jpg</a:t>
            </a:r>
            <a:endParaRPr lang="cs-CZ" sz="2000" dirty="0" smtClean="0"/>
          </a:p>
          <a:p>
            <a:r>
              <a:rPr lang="cs-CZ" sz="2000" dirty="0" smtClean="0">
                <a:hlinkClick r:id="rId7"/>
              </a:rPr>
              <a:t>http://medvidek.us/ikke/knihy/vzpoura%20mozku/02_03.jpg</a:t>
            </a:r>
            <a:endParaRPr lang="cs-CZ" sz="2000" dirty="0" smtClean="0"/>
          </a:p>
          <a:p>
            <a:r>
              <a:rPr lang="cs-CZ" sz="2000" dirty="0" smtClean="0">
                <a:hlinkClick r:id="rId9"/>
              </a:rPr>
              <a:t>http://medvidek.us/ikke/knihy/vzpoura%20mozku/02_04.jpg</a:t>
            </a:r>
            <a:endParaRPr lang="cs-CZ" sz="2000" dirty="0" smtClean="0"/>
          </a:p>
          <a:p>
            <a:r>
              <a:rPr lang="cs-CZ" sz="2000" dirty="0" smtClean="0">
                <a:hlinkClick r:id="rId7"/>
              </a:rPr>
              <a:t>http://medvidek.us/ikke/knihy/vzpoura%20mozku/02_05.jpg</a:t>
            </a:r>
            <a:endParaRPr lang="cs-CZ" sz="2000" dirty="0" smtClean="0"/>
          </a:p>
          <a:p>
            <a:r>
              <a:rPr lang="cs-CZ" sz="2000" dirty="0" smtClean="0">
                <a:hlinkClick r:id="rId7"/>
              </a:rPr>
              <a:t>http://medvidek.us/ikke/knihy/vzpoura%20mozku/02_06.jpg</a:t>
            </a:r>
            <a:endParaRPr lang="cs-CZ" sz="2000" dirty="0" smtClean="0"/>
          </a:p>
          <a:p>
            <a:r>
              <a:rPr lang="cs-CZ" sz="2000" dirty="0" smtClean="0"/>
              <a:t>http://medvidek.us/ikke/knihy/vzpoura%20mozku/02_07.jpg</a:t>
            </a:r>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177</TotalTime>
  <Words>417</Words>
  <Application>Microsoft Office PowerPoint</Application>
  <PresentationFormat>Předvádění na obrazovce (4:3)</PresentationFormat>
  <Paragraphs>38</Paragraphs>
  <Slides>11</Slides>
  <Notes>1</Notes>
  <HiddenSlides>0</HiddenSlides>
  <MMClips>0</MMClips>
  <ScaleCrop>false</ScaleCrop>
  <HeadingPairs>
    <vt:vector size="4" baseType="variant">
      <vt:variant>
        <vt:lpstr>Motiv</vt:lpstr>
      </vt:variant>
      <vt:variant>
        <vt:i4>1</vt:i4>
      </vt:variant>
      <vt:variant>
        <vt:lpstr>Nadpisy snímků</vt:lpstr>
      </vt:variant>
      <vt:variant>
        <vt:i4>11</vt:i4>
      </vt:variant>
    </vt:vector>
  </HeadingPairs>
  <TitlesOfParts>
    <vt:vector size="12" baseType="lpstr">
      <vt:lpstr>Motiv sady Office</vt:lpstr>
      <vt:lpstr>Název školy: ZŠ Klášterec nad Ohří, Krátká 676 Autor: Mgr. Hnilička Jiří Název materiálu: VY_32_INOVACE_15_17_ Komiks Číslo projektu: CZ.1.07/1.4.00/21.1115  </vt:lpstr>
      <vt:lpstr>Snímek 2</vt:lpstr>
      <vt:lpstr>Snímek 3</vt:lpstr>
      <vt:lpstr>Snímek 4</vt:lpstr>
      <vt:lpstr>Snímek 5</vt:lpstr>
      <vt:lpstr>Snímek 6</vt:lpstr>
      <vt:lpstr>Snímek 7</vt:lpstr>
      <vt:lpstr>Snímek 8</vt:lpstr>
      <vt:lpstr>Snímek 9</vt:lpstr>
      <vt:lpstr>Snímek 10</vt:lpstr>
      <vt:lpstr>Snímek 11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Hlína</dc:creator>
  <cp:lastModifiedBy>Hlína</cp:lastModifiedBy>
  <cp:revision>17</cp:revision>
  <dcterms:created xsi:type="dcterms:W3CDTF">2012-03-05T10:10:43Z</dcterms:created>
  <dcterms:modified xsi:type="dcterms:W3CDTF">2012-06-09T14:18:32Z</dcterms:modified>
</cp:coreProperties>
</file>