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8"/>
  </p:notesMasterIdLst>
  <p:sldIdLst>
    <p:sldId id="262" r:id="rId2"/>
    <p:sldId id="256" r:id="rId3"/>
    <p:sldId id="257" r:id="rId4"/>
    <p:sldId id="258" r:id="rId5"/>
    <p:sldId id="260" r:id="rId6"/>
    <p:sldId id="264" r:id="rId7"/>
  </p:sldIdLst>
  <p:sldSz cx="6858000" cy="9144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878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A44F65-6269-43D4-A2D4-5ECC28467E04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453D21-F3AA-4A71-B818-AF1ABE72DC6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2143125" y="685800"/>
            <a:ext cx="257175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92464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1" y="0"/>
            <a:ext cx="6857999" cy="684724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14350" y="4474464"/>
            <a:ext cx="6057900" cy="2231136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14350" y="2438400"/>
            <a:ext cx="6057900" cy="1999488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8379-29B5-48D0-8D15-D006A6F4546B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D6B65-3BCE-493F-8D9D-7DD23F1016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6837779"/>
            <a:ext cx="6858000" cy="6096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207264"/>
            <a:ext cx="6172200" cy="1670304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8379-29B5-48D0-8D15-D006A6F4546B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D6B65-3BCE-493F-8D9D-7DD23F1016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6858000" cy="3470027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3470027"/>
            <a:ext cx="6858000" cy="6096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62356" y="158496"/>
            <a:ext cx="6009894" cy="2182368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55498" y="2438400"/>
            <a:ext cx="6016752" cy="9144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8379-29B5-48D0-8D15-D006A6F4546B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D6B65-3BCE-493F-8D9D-7DD23F1016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42900" y="2365248"/>
            <a:ext cx="3028950" cy="6165088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86150" y="2365248"/>
            <a:ext cx="3028950" cy="6165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8379-29B5-48D0-8D15-D006A6F4546B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D6B65-3BCE-493F-8D9D-7DD23F1016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265317"/>
            <a:ext cx="3030141" cy="953807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2900" y="3266016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3483769" y="2265317"/>
            <a:ext cx="3031331" cy="953807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3483769" y="3266016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8379-29B5-48D0-8D15-D006A6F4546B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D6B65-3BCE-493F-8D9D-7DD23F1016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8379-29B5-48D0-8D15-D006A6F4546B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D6B65-3BCE-493F-8D9D-7DD23F1016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8379-29B5-48D0-8D15-D006A6F4546B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D6B65-3BCE-493F-8D9D-7DD23F1016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879" y="203200"/>
            <a:ext cx="1892808" cy="1304544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64533" y="2324178"/>
            <a:ext cx="4440481" cy="60785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25879" y="2306691"/>
            <a:ext cx="1851660" cy="6096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8379-29B5-48D0-8D15-D006A6F4546B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D6B65-3BCE-493F-8D9D-7DD23F1016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141803" y="0"/>
            <a:ext cx="34290" cy="1938528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141803" y="0"/>
            <a:ext cx="34290" cy="1938528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3444" y="207264"/>
            <a:ext cx="1893863" cy="1304544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177854" y="1979744"/>
            <a:ext cx="4685548" cy="7164256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23444" y="2304288"/>
            <a:ext cx="1851660" cy="6096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23444" y="1560576"/>
            <a:ext cx="1892808" cy="268224"/>
          </a:xfrm>
        </p:spPr>
        <p:txBody>
          <a:bodyPr/>
          <a:lstStyle/>
          <a:p>
            <a:fld id="{64078379-29B5-48D0-8D15-D006A6F4546B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141803" y="0"/>
            <a:ext cx="34290" cy="9144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141803" y="0"/>
            <a:ext cx="34290" cy="9144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276856" y="1560576"/>
            <a:ext cx="3895344" cy="268224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254496" y="1560576"/>
            <a:ext cx="550398" cy="268224"/>
          </a:xfrm>
        </p:spPr>
        <p:txBody>
          <a:bodyPr/>
          <a:lstStyle/>
          <a:p>
            <a:fld id="{59AD6B65-3BCE-493F-8D9D-7DD23F1016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8379-29B5-48D0-8D15-D006A6F4546B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D6B65-3BCE-493F-8D9D-7DD23F1016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4949190" y="0"/>
            <a:ext cx="34290" cy="9144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4985766" y="0"/>
            <a:ext cx="1885951" cy="9144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5086350" y="366188"/>
            <a:ext cx="1428750" cy="7802033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42900" y="406401"/>
            <a:ext cx="4514850" cy="7802033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8379-29B5-48D0-8D15-D006A6F4546B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980448" y="8503280"/>
            <a:ext cx="2877303" cy="486833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D6B65-3BCE-493F-8D9D-7DD23F1016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914527"/>
            <a:ext cx="6858000" cy="6096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1" y="1"/>
            <a:ext cx="6857999" cy="1911644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342900" y="203200"/>
            <a:ext cx="6172200" cy="1668083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366922"/>
            <a:ext cx="6172200" cy="616747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342900" y="8635999"/>
            <a:ext cx="1600200" cy="36576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64078379-29B5-48D0-8D15-D006A6F4546B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1980448" y="8635999"/>
            <a:ext cx="4130789" cy="36576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153297" y="8635999"/>
            <a:ext cx="550398" cy="36576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59AD6B65-3BCE-493F-8D9D-7DD23F1016D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lum bright="40000" contrast="-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1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6802" y="7191600"/>
            <a:ext cx="3516232" cy="19524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8" name="Obrázek 7"/>
          <p:cNvPicPr/>
          <p:nvPr/>
        </p:nvPicPr>
        <p:blipFill>
          <a:blip r:embed="rId5" cstate="print">
            <a:lum bright="40000" contrast="-7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3904" y="-18149"/>
            <a:ext cx="864096" cy="1988740"/>
          </a:xfrm>
          <a:prstGeom prst="rect">
            <a:avLst/>
          </a:prstGeom>
          <a:noFill/>
        </p:spPr>
      </p:pic>
      <p:sp>
        <p:nvSpPr>
          <p:cNvPr id="11" name="Nadpis 3"/>
          <p:cNvSpPr>
            <a:spLocks noGrp="1"/>
          </p:cNvSpPr>
          <p:nvPr>
            <p:ph type="ctrTitle"/>
          </p:nvPr>
        </p:nvSpPr>
        <p:spPr>
          <a:xfrm>
            <a:off x="0" y="3"/>
            <a:ext cx="6858000" cy="4187956"/>
          </a:xfrm>
        </p:spPr>
        <p:txBody>
          <a:bodyPr>
            <a:noAutofit/>
          </a:bodyPr>
          <a:lstStyle/>
          <a:p>
            <a:pPr algn="l"/>
            <a: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b="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r>
              <a:rPr lang="cs-CZ" sz="28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Autor</a:t>
            </a: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Mgr. Hnilička Jiří</a:t>
            </a:r>
            <a: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Název materiálu</a:t>
            </a:r>
            <a:r>
              <a:rPr lang="cs-CZ" sz="2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i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VY_32_INOVACE_18_17</a:t>
            </a:r>
            <a:r>
              <a:rPr lang="cs-CZ" sz="28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 Poezie</a:t>
            </a:r>
            <a:br>
              <a:rPr lang="cs-CZ" sz="28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Číslo </a:t>
            </a:r>
            <a: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projektu: </a:t>
            </a: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CZ.1.07/1.4.00/21.1115</a:t>
            </a:r>
            <a: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dnadpis 4"/>
          <p:cNvSpPr>
            <a:spLocks noGrp="1"/>
          </p:cNvSpPr>
          <p:nvPr>
            <p:ph type="subTitle" idx="1"/>
          </p:nvPr>
        </p:nvSpPr>
        <p:spPr>
          <a:xfrm>
            <a:off x="0" y="4283968"/>
            <a:ext cx="6858000" cy="2624832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solidFill>
                  <a:schemeClr val="bg1"/>
                </a:solidFill>
              </a:rPr>
              <a:t>Anotace: </a:t>
            </a:r>
            <a:r>
              <a:rPr lang="cs-CZ" sz="2400" dirty="0" smtClean="0">
                <a:solidFill>
                  <a:schemeClr val="bg1"/>
                </a:solidFill>
              </a:rPr>
              <a:t>Prezentace pro hodinu literatury v šestém ročníku. Žák si opakuje základní termíny poezie.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7647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76672" y="971600"/>
            <a:ext cx="5829300" cy="1960033"/>
          </a:xfrm>
        </p:spPr>
        <p:txBody>
          <a:bodyPr anchor="t">
            <a:noAutofit/>
          </a:bodyPr>
          <a:lstStyle/>
          <a:p>
            <a:pPr algn="ctr"/>
            <a:r>
              <a:rPr lang="cs-CZ" sz="7200" dirty="0" smtClean="0">
                <a:solidFill>
                  <a:srgbClr val="FF0000"/>
                </a:solidFill>
              </a:rPr>
              <a:t>rým</a:t>
            </a:r>
            <a:br>
              <a:rPr lang="cs-CZ" sz="7200" dirty="0" smtClean="0">
                <a:solidFill>
                  <a:srgbClr val="FF0000"/>
                </a:solidFill>
              </a:rPr>
            </a:br>
            <a:r>
              <a:rPr lang="cs-CZ" sz="7200" dirty="0" smtClean="0">
                <a:solidFill>
                  <a:srgbClr val="FF0000"/>
                </a:solidFill>
              </a:rPr>
              <a:t> verš </a:t>
            </a:r>
            <a:br>
              <a:rPr lang="cs-CZ" sz="7200" dirty="0" smtClean="0">
                <a:solidFill>
                  <a:srgbClr val="FF0000"/>
                </a:solidFill>
              </a:rPr>
            </a:br>
            <a:r>
              <a:rPr lang="cs-CZ" sz="7200" dirty="0" smtClean="0">
                <a:solidFill>
                  <a:srgbClr val="FF0000"/>
                </a:solidFill>
              </a:rPr>
              <a:t>poezie </a:t>
            </a:r>
            <a:endParaRPr lang="cs-CZ" sz="7200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4788024"/>
            <a:ext cx="7848872" cy="4355976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Poezie</a:t>
            </a:r>
            <a:r>
              <a:rPr lang="cs-CZ" sz="2800" dirty="0" smtClean="0"/>
              <a:t> – </a:t>
            </a:r>
            <a:r>
              <a:rPr lang="cs-CZ" sz="2800" dirty="0" smtClean="0">
                <a:solidFill>
                  <a:srgbClr val="00B0F0"/>
                </a:solidFill>
              </a:rPr>
              <a:t>veršovaná tvorba</a:t>
            </a:r>
          </a:p>
          <a:p>
            <a:pPr algn="l"/>
            <a:r>
              <a:rPr lang="cs-CZ" sz="2800" dirty="0" smtClean="0"/>
              <a:t> (verš,  latinsky versus – obrat, opakování)</a:t>
            </a:r>
          </a:p>
          <a:p>
            <a:pPr algn="l"/>
            <a:endParaRPr lang="cs-CZ" sz="2800" dirty="0" smtClean="0"/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Verš</a:t>
            </a:r>
            <a:r>
              <a:rPr lang="cs-CZ" sz="2800" dirty="0" smtClean="0"/>
              <a:t> – </a:t>
            </a:r>
            <a:r>
              <a:rPr lang="cs-CZ" sz="2800" dirty="0" smtClean="0">
                <a:solidFill>
                  <a:srgbClr val="00B0F0"/>
                </a:solidFill>
              </a:rPr>
              <a:t>v podstatě jeden řádek básně</a:t>
            </a:r>
          </a:p>
          <a:p>
            <a:pPr algn="l"/>
            <a:endParaRPr lang="cs-CZ" sz="2800" dirty="0" smtClean="0"/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Rým</a:t>
            </a:r>
            <a:r>
              <a:rPr lang="cs-CZ" sz="2800" dirty="0" smtClean="0"/>
              <a:t> – </a:t>
            </a:r>
            <a:r>
              <a:rPr lang="cs-CZ" sz="2800" b="1" dirty="0" smtClean="0">
                <a:solidFill>
                  <a:srgbClr val="00B0F0"/>
                </a:solidFill>
                <a:latin typeface="Arial Black" pitchFamily="34" charset="0"/>
              </a:rPr>
              <a:t>zvuková shoda na konci verše</a:t>
            </a:r>
          </a:p>
          <a:p>
            <a:pPr algn="l"/>
            <a:r>
              <a:rPr lang="cs-CZ" sz="2800" dirty="0" smtClean="0">
                <a:solidFill>
                  <a:srgbClr val="00B0F0"/>
                </a:solidFill>
              </a:rPr>
              <a:t>(sdružený – </a:t>
            </a:r>
            <a:r>
              <a:rPr lang="cs-CZ" sz="2800" dirty="0" err="1" smtClean="0">
                <a:solidFill>
                  <a:srgbClr val="00B0F0"/>
                </a:solidFill>
              </a:rPr>
              <a:t>aabb</a:t>
            </a:r>
            <a:r>
              <a:rPr lang="cs-CZ" sz="2800" dirty="0" smtClean="0">
                <a:solidFill>
                  <a:srgbClr val="00B0F0"/>
                </a:solidFill>
              </a:rPr>
              <a:t>, střídavý – </a:t>
            </a:r>
            <a:r>
              <a:rPr lang="cs-CZ" sz="2800" dirty="0" err="1" smtClean="0">
                <a:solidFill>
                  <a:srgbClr val="00B0F0"/>
                </a:solidFill>
              </a:rPr>
              <a:t>abab</a:t>
            </a:r>
            <a:r>
              <a:rPr lang="cs-CZ" sz="2800" dirty="0" smtClean="0">
                <a:solidFill>
                  <a:srgbClr val="00B0F0"/>
                </a:solidFill>
              </a:rPr>
              <a:t>,</a:t>
            </a:r>
          </a:p>
          <a:p>
            <a:pPr algn="l"/>
            <a:r>
              <a:rPr lang="cs-CZ" sz="2800" dirty="0" smtClean="0">
                <a:solidFill>
                  <a:srgbClr val="00B0F0"/>
                </a:solidFill>
              </a:rPr>
              <a:t> obkročný – </a:t>
            </a:r>
            <a:r>
              <a:rPr lang="cs-CZ" sz="2800" dirty="0" err="1" smtClean="0">
                <a:solidFill>
                  <a:srgbClr val="00B0F0"/>
                </a:solidFill>
              </a:rPr>
              <a:t>abba</a:t>
            </a:r>
            <a:r>
              <a:rPr lang="cs-CZ" sz="2800" dirty="0" smtClean="0">
                <a:solidFill>
                  <a:srgbClr val="00B0F0"/>
                </a:solidFill>
              </a:rPr>
              <a:t>, přerývaný – </a:t>
            </a:r>
            <a:r>
              <a:rPr lang="cs-CZ" sz="2800" dirty="0" err="1" smtClean="0">
                <a:solidFill>
                  <a:srgbClr val="00B0F0"/>
                </a:solidFill>
              </a:rPr>
              <a:t>abaa</a:t>
            </a:r>
            <a:r>
              <a:rPr lang="cs-CZ" sz="2800" dirty="0" smtClean="0">
                <a:solidFill>
                  <a:srgbClr val="00B0F0"/>
                </a:solidFill>
              </a:rPr>
              <a:t>, </a:t>
            </a:r>
            <a:r>
              <a:rPr lang="cs-CZ" sz="2800" dirty="0" err="1" smtClean="0">
                <a:solidFill>
                  <a:srgbClr val="00B0F0"/>
                </a:solidFill>
              </a:rPr>
              <a:t>abcb</a:t>
            </a:r>
            <a:r>
              <a:rPr lang="cs-CZ" sz="2800" dirty="0" smtClean="0">
                <a:solidFill>
                  <a:srgbClr val="00B0F0"/>
                </a:solidFill>
              </a:rPr>
              <a:t>)</a:t>
            </a:r>
          </a:p>
          <a:p>
            <a:pPr algn="l"/>
            <a:endParaRPr lang="cs-CZ" sz="2800" dirty="0" smtClean="0">
              <a:solidFill>
                <a:srgbClr val="00B0F0"/>
              </a:solidFill>
            </a:endParaRPr>
          </a:p>
          <a:p>
            <a:pPr algn="l"/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6172200" cy="3888432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Následující verše uspořádejte v rýmu:</a:t>
            </a:r>
            <a:br>
              <a:rPr lang="cs-CZ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cs-CZ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a) sdruženém</a:t>
            </a:r>
            <a:br>
              <a:rPr lang="cs-CZ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b) střídavém</a:t>
            </a:r>
            <a:b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c) obkročném</a:t>
            </a:r>
            <a:b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d) přerývaném</a:t>
            </a: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Svislý svitek 3"/>
          <p:cNvSpPr/>
          <p:nvPr/>
        </p:nvSpPr>
        <p:spPr>
          <a:xfrm>
            <a:off x="620688" y="3851920"/>
            <a:ext cx="6237312" cy="4968552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dirty="0"/>
          </a:p>
          <a:p>
            <a:r>
              <a:rPr lang="cs-CZ" sz="2800" b="1" dirty="0" smtClean="0">
                <a:solidFill>
                  <a:srgbClr val="002060"/>
                </a:solidFill>
              </a:rPr>
              <a:t>Emanuel </a:t>
            </a:r>
            <a:r>
              <a:rPr lang="cs-CZ" sz="2800" b="1" dirty="0" err="1" smtClean="0">
                <a:solidFill>
                  <a:srgbClr val="002060"/>
                </a:solidFill>
              </a:rPr>
              <a:t>Frynta</a:t>
            </a:r>
            <a:endParaRPr lang="cs-CZ" sz="2800" b="1" dirty="0" smtClean="0">
              <a:solidFill>
                <a:srgbClr val="002060"/>
              </a:solidFill>
            </a:endParaRPr>
          </a:p>
          <a:p>
            <a:r>
              <a:rPr lang="cs-CZ" sz="2800" b="1" dirty="0" smtClean="0">
                <a:solidFill>
                  <a:srgbClr val="002060"/>
                </a:solidFill>
              </a:rPr>
              <a:t>Záhada</a:t>
            </a:r>
          </a:p>
          <a:p>
            <a:endParaRPr lang="cs-CZ" sz="2800" b="1" dirty="0">
              <a:solidFill>
                <a:srgbClr val="002060"/>
              </a:solidFill>
            </a:endParaRPr>
          </a:p>
          <a:p>
            <a:r>
              <a:rPr lang="cs-CZ" sz="2800" b="1" dirty="0" smtClean="0">
                <a:solidFill>
                  <a:srgbClr val="002060"/>
                </a:solidFill>
              </a:rPr>
              <a:t>Znám záhadnou obludu ze </a:t>
            </a:r>
            <a:r>
              <a:rPr lang="cs-CZ" sz="2800" b="1" dirty="0" err="1" smtClean="0">
                <a:solidFill>
                  <a:srgbClr val="002060"/>
                </a:solidFill>
              </a:rPr>
              <a:t>sna</a:t>
            </a:r>
            <a:r>
              <a:rPr lang="cs-CZ" sz="2800" b="1" dirty="0" smtClean="0">
                <a:solidFill>
                  <a:srgbClr val="002060"/>
                </a:solidFill>
              </a:rPr>
              <a:t>,</a:t>
            </a:r>
          </a:p>
          <a:p>
            <a:r>
              <a:rPr lang="cs-CZ" sz="2800" b="1" dirty="0" smtClean="0">
                <a:solidFill>
                  <a:srgbClr val="002060"/>
                </a:solidFill>
              </a:rPr>
              <a:t>Je nesmírně velká a děsná</a:t>
            </a:r>
          </a:p>
          <a:p>
            <a:r>
              <a:rPr lang="cs-CZ" sz="2800" b="1" dirty="0" smtClean="0">
                <a:solidFill>
                  <a:srgbClr val="002060"/>
                </a:solidFill>
              </a:rPr>
              <a:t>A i když mám jen</a:t>
            </a:r>
          </a:p>
          <a:p>
            <a:r>
              <a:rPr lang="cs-CZ" sz="2800" b="1" dirty="0">
                <a:solidFill>
                  <a:srgbClr val="002060"/>
                </a:solidFill>
              </a:rPr>
              <a:t>t</a:t>
            </a:r>
            <a:r>
              <a:rPr lang="cs-CZ" sz="2800" b="1" dirty="0" smtClean="0">
                <a:solidFill>
                  <a:srgbClr val="002060"/>
                </a:solidFill>
              </a:rPr>
              <a:t>en nejmenší sen,</a:t>
            </a:r>
          </a:p>
          <a:p>
            <a:r>
              <a:rPr lang="cs-CZ" sz="2800" b="1" dirty="0" smtClean="0">
                <a:solidFill>
                  <a:srgbClr val="002060"/>
                </a:solidFill>
              </a:rPr>
              <a:t>tak ona se do něj vměstná.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t">
            <a:normAutofit fontScale="90000"/>
          </a:bodyPr>
          <a:lstStyle/>
          <a:p>
            <a:r>
              <a:rPr lang="cs-CZ" sz="4000" dirty="0" smtClean="0"/>
              <a:t>Tiskařský šotek přeházel tuto báseň, dokážeš ji opravit?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2339752"/>
            <a:ext cx="3816424" cy="61650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Co já všecko dovedu</a:t>
            </a:r>
          </a:p>
          <a:p>
            <a:pPr>
              <a:buNone/>
            </a:pPr>
            <a:endParaRPr lang="cs-CZ" dirty="0" smtClean="0">
              <a:solidFill>
                <a:srgbClr val="FFC00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</a:rPr>
              <a:t>Představte si</a:t>
            </a: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</a:rPr>
              <a:t>Představte si</a:t>
            </a: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</a:rPr>
              <a:t>Co já všechno dovedu</a:t>
            </a: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</a:rPr>
              <a:t>To koukáte </a:t>
            </a: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</a:rPr>
              <a:t>To koukáte</a:t>
            </a: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</a:rPr>
              <a:t>Já ji v máji přeplavu</a:t>
            </a: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</a:rPr>
              <a:t>A podjedu šraňky </a:t>
            </a: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</a:rPr>
              <a:t>Povalím bednu</a:t>
            </a:r>
          </a:p>
          <a:p>
            <a:pPr>
              <a:buNone/>
            </a:pPr>
            <a:r>
              <a:rPr lang="cs-CZ" dirty="0" err="1" smtClean="0">
                <a:solidFill>
                  <a:srgbClr val="FFC000"/>
                </a:solidFill>
              </a:rPr>
              <a:t>Starostovic</a:t>
            </a:r>
            <a:r>
              <a:rPr lang="cs-CZ" dirty="0" smtClean="0">
                <a:solidFill>
                  <a:srgbClr val="FFC000"/>
                </a:solidFill>
              </a:rPr>
              <a:t> Vincka</a:t>
            </a: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</a:rPr>
              <a:t>Ani brvou nehnu</a:t>
            </a: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</a:rPr>
              <a:t>A zase ji zvednu</a:t>
            </a: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</a:rPr>
              <a:t>Přiveďte sem Vltavu</a:t>
            </a:r>
          </a:p>
          <a:p>
            <a:pPr>
              <a:buNone/>
            </a:pP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356992" y="2365248"/>
            <a:ext cx="3717032" cy="6778752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>
              <a:solidFill>
                <a:srgbClr val="FFC0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C00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</a:rPr>
              <a:t>Zavezu do Finska</a:t>
            </a: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</a:rPr>
              <a:t>Doběhnu běhnu</a:t>
            </a: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</a:rPr>
              <a:t>Do stodoly zaženu</a:t>
            </a:r>
          </a:p>
          <a:p>
            <a:pPr>
              <a:buNone/>
            </a:pPr>
            <a:r>
              <a:rPr lang="cs-CZ" dirty="0" err="1" smtClean="0">
                <a:solidFill>
                  <a:srgbClr val="FFC000"/>
                </a:solidFill>
              </a:rPr>
              <a:t>Půjčte</a:t>
            </a:r>
            <a:r>
              <a:rPr lang="cs-CZ" dirty="0" smtClean="0">
                <a:solidFill>
                  <a:srgbClr val="FFC000"/>
                </a:solidFill>
              </a:rPr>
              <a:t> mi sáňky</a:t>
            </a: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</a:rPr>
              <a:t>Povalím strejdu</a:t>
            </a: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</a:rPr>
              <a:t>Co já všechno dovedu</a:t>
            </a:r>
          </a:p>
          <a:p>
            <a:pPr>
              <a:buNone/>
            </a:pPr>
            <a:r>
              <a:rPr lang="cs-CZ" dirty="0" err="1" smtClean="0">
                <a:solidFill>
                  <a:srgbClr val="FFC000"/>
                </a:solidFill>
              </a:rPr>
              <a:t>Sousedovic</a:t>
            </a:r>
            <a:r>
              <a:rPr lang="cs-CZ" dirty="0" smtClean="0">
                <a:solidFill>
                  <a:srgbClr val="FFC000"/>
                </a:solidFill>
              </a:rPr>
              <a:t> Blaženu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Jiří Suchý, Jiří </a:t>
            </a:r>
            <a:r>
              <a:rPr lang="cs-CZ" dirty="0" err="1" smtClean="0"/>
              <a:t>Šlitr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řešení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196752" y="1979712"/>
            <a:ext cx="4320480" cy="7164288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cs-CZ" dirty="0" smtClean="0"/>
              <a:t>Představte si představte si </a:t>
            </a:r>
          </a:p>
          <a:p>
            <a:pPr algn="ctr">
              <a:buNone/>
            </a:pPr>
            <a:r>
              <a:rPr lang="cs-CZ" dirty="0" smtClean="0"/>
              <a:t>Co já všechno dovedu: </a:t>
            </a:r>
          </a:p>
          <a:p>
            <a:pPr algn="ctr">
              <a:buNone/>
            </a:pPr>
            <a:r>
              <a:rPr lang="cs-CZ" dirty="0" smtClean="0"/>
              <a:t>Povalím bednu </a:t>
            </a:r>
          </a:p>
          <a:p>
            <a:pPr algn="ctr">
              <a:buNone/>
            </a:pPr>
            <a:r>
              <a:rPr lang="cs-CZ" dirty="0" smtClean="0"/>
              <a:t>A zase ji zvednu </a:t>
            </a:r>
          </a:p>
          <a:p>
            <a:pPr algn="ctr">
              <a:buNone/>
            </a:pPr>
            <a:r>
              <a:rPr lang="cs-CZ" dirty="0" err="1" smtClean="0"/>
              <a:t>Starostovic</a:t>
            </a:r>
            <a:r>
              <a:rPr lang="cs-CZ" dirty="0" smtClean="0"/>
              <a:t> Vincka </a:t>
            </a:r>
          </a:p>
          <a:p>
            <a:pPr algn="ctr">
              <a:buNone/>
            </a:pPr>
            <a:r>
              <a:rPr lang="cs-CZ" dirty="0" smtClean="0"/>
              <a:t>Zavezu do Finska </a:t>
            </a:r>
          </a:p>
          <a:p>
            <a:pPr algn="ctr">
              <a:buNone/>
            </a:pPr>
            <a:r>
              <a:rPr lang="cs-CZ" dirty="0" err="1" smtClean="0"/>
              <a:t>Sousedovic</a:t>
            </a:r>
            <a:r>
              <a:rPr lang="cs-CZ" dirty="0" smtClean="0"/>
              <a:t> Blaženu </a:t>
            </a:r>
          </a:p>
          <a:p>
            <a:pPr algn="ctr">
              <a:buNone/>
            </a:pPr>
            <a:r>
              <a:rPr lang="cs-CZ" dirty="0" smtClean="0"/>
              <a:t>Do stodoly zaženu </a:t>
            </a:r>
          </a:p>
          <a:p>
            <a:pPr algn="ctr">
              <a:buNone/>
            </a:pPr>
            <a:r>
              <a:rPr lang="cs-CZ" dirty="0" smtClean="0"/>
              <a:t>Doběhnu běhnu </a:t>
            </a:r>
          </a:p>
          <a:p>
            <a:pPr algn="ctr">
              <a:buNone/>
            </a:pPr>
            <a:r>
              <a:rPr lang="cs-CZ" dirty="0" smtClean="0"/>
              <a:t>Ani brvou nehnu </a:t>
            </a:r>
          </a:p>
          <a:p>
            <a:pPr algn="ctr">
              <a:buNone/>
            </a:pPr>
            <a:r>
              <a:rPr lang="cs-CZ" dirty="0" smtClean="0"/>
              <a:t>Porazím strejdu </a:t>
            </a:r>
          </a:p>
          <a:p>
            <a:pPr algn="ctr">
              <a:buNone/>
            </a:pPr>
            <a:r>
              <a:rPr lang="cs-CZ" dirty="0" smtClean="0"/>
              <a:t>A potom ho přejdu </a:t>
            </a:r>
          </a:p>
          <a:p>
            <a:pPr algn="ctr">
              <a:buNone/>
            </a:pPr>
            <a:r>
              <a:rPr lang="cs-CZ" dirty="0" smtClean="0"/>
              <a:t>Dejte mi sáňky </a:t>
            </a:r>
          </a:p>
          <a:p>
            <a:pPr algn="ctr">
              <a:buNone/>
            </a:pPr>
            <a:r>
              <a:rPr lang="cs-CZ" dirty="0" smtClean="0"/>
              <a:t>A podjedu šraňky </a:t>
            </a:r>
          </a:p>
          <a:p>
            <a:pPr algn="ctr">
              <a:buNone/>
            </a:pPr>
            <a:r>
              <a:rPr lang="cs-CZ" dirty="0" smtClean="0"/>
              <a:t>Přiveďte sem Vltavu </a:t>
            </a:r>
          </a:p>
          <a:p>
            <a:pPr algn="ctr">
              <a:buNone/>
            </a:pPr>
            <a:r>
              <a:rPr lang="cs-CZ" dirty="0" smtClean="0"/>
              <a:t>já ji v máji přeplavu </a:t>
            </a:r>
          </a:p>
          <a:p>
            <a:pPr algn="ctr">
              <a:buNone/>
            </a:pPr>
            <a:r>
              <a:rPr lang="cs-CZ" dirty="0" smtClean="0"/>
              <a:t>To koukáte </a:t>
            </a:r>
          </a:p>
          <a:p>
            <a:pPr algn="ctr">
              <a:buNone/>
            </a:pPr>
            <a:r>
              <a:rPr lang="cs-CZ" dirty="0" smtClean="0"/>
              <a:t>To koukáte </a:t>
            </a:r>
          </a:p>
          <a:p>
            <a:pPr algn="ctr">
              <a:buNone/>
            </a:pPr>
            <a:r>
              <a:rPr lang="cs-CZ" dirty="0" smtClean="0"/>
              <a:t>Co já všechno dovedu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411760"/>
            <a:ext cx="6858000" cy="6278880"/>
          </a:xfrm>
        </p:spPr>
        <p:txBody>
          <a:bodyPr>
            <a:normAutofit/>
          </a:bodyPr>
          <a:lstStyle/>
          <a:p>
            <a:r>
              <a:rPr lang="cs-CZ" dirty="0" smtClean="0"/>
              <a:t>Použitá literatura a odkazy.</a:t>
            </a:r>
          </a:p>
          <a:p>
            <a:pPr>
              <a:buNone/>
            </a:pPr>
            <a:r>
              <a:rPr lang="cs-CZ" sz="3000" dirty="0" smtClean="0"/>
              <a:t>MARTINKOVÁ, V., Teorie literatury netradičně. 1.vyd. Praha, </a:t>
            </a:r>
            <a:r>
              <a:rPr lang="cs-CZ" sz="3000" dirty="0" err="1" smtClean="0"/>
              <a:t>Trizonia</a:t>
            </a:r>
            <a:r>
              <a:rPr lang="cs-CZ" sz="3000" dirty="0" smtClean="0"/>
              <a:t> 1995. ISBN 80-85573-61-X</a:t>
            </a:r>
          </a:p>
          <a:p>
            <a:pPr>
              <a:buNone/>
            </a:pPr>
            <a:r>
              <a:rPr lang="cs-CZ" sz="2800" dirty="0" smtClean="0"/>
              <a:t>J. </a:t>
            </a:r>
            <a:r>
              <a:rPr lang="cs-CZ" sz="2800" dirty="0" err="1" smtClean="0"/>
              <a:t>Hrabálková</a:t>
            </a:r>
            <a:r>
              <a:rPr lang="cs-CZ" sz="2800" dirty="0" smtClean="0"/>
              <a:t>, J. </a:t>
            </a:r>
            <a:r>
              <a:rPr lang="cs-CZ" sz="2800" dirty="0" err="1" smtClean="0"/>
              <a:t>Hulák</a:t>
            </a:r>
            <a:r>
              <a:rPr lang="cs-CZ" sz="2800" dirty="0" smtClean="0"/>
              <a:t>, V. Křivánek: Poezie, </a:t>
            </a:r>
            <a:r>
              <a:rPr lang="cs-CZ" sz="2800" dirty="0" err="1" smtClean="0"/>
              <a:t>Scientia</a:t>
            </a:r>
            <a:r>
              <a:rPr lang="cs-CZ" sz="2800" dirty="0" smtClean="0"/>
              <a:t> 1993, ISBN 80-85827-05-0</a:t>
            </a:r>
            <a:endParaRPr lang="cs-CZ" dirty="0" smtClean="0"/>
          </a:p>
          <a:p>
            <a:endParaRPr lang="cs-CZ" i="1" dirty="0" smtClean="0"/>
          </a:p>
          <a:p>
            <a:endParaRPr lang="cs-CZ" i="1" dirty="0" smtClean="0"/>
          </a:p>
          <a:p>
            <a:endParaRPr lang="cs-CZ" i="1" dirty="0" smtClean="0"/>
          </a:p>
          <a:p>
            <a:r>
              <a:rPr lang="cs-CZ" i="1" dirty="0" smtClean="0"/>
              <a:t>Citováno dne 23.5. 2012</a:t>
            </a:r>
            <a:endParaRPr lang="cs-CZ" dirty="0" smtClean="0"/>
          </a:p>
          <a:p>
            <a:r>
              <a:rPr lang="cs-CZ" i="1" dirty="0" smtClean="0"/>
              <a:t>DUM uložen na- http://dumy.</a:t>
            </a:r>
            <a:r>
              <a:rPr lang="cs-CZ" i="1" dirty="0" err="1" smtClean="0"/>
              <a:t>cz</a:t>
            </a:r>
            <a:r>
              <a:rPr lang="cs-CZ" i="1" dirty="0" smtClean="0"/>
              <a:t>/</a:t>
            </a:r>
            <a:r>
              <a:rPr lang="cs-CZ" i="1" dirty="0" err="1" smtClean="0"/>
              <a:t>materialy</a:t>
            </a:r>
            <a:r>
              <a:rPr lang="cs-CZ" i="1" dirty="0" smtClean="0"/>
              <a:t>/</a:t>
            </a:r>
            <a:r>
              <a:rPr lang="cs-CZ" i="1" dirty="0" err="1" smtClean="0"/>
              <a:t>prehled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112</TotalTime>
  <Words>295</Words>
  <Application>Microsoft Office PowerPoint</Application>
  <PresentationFormat>Předvádění na obrazovce (4:3)</PresentationFormat>
  <Paragraphs>73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Modul</vt:lpstr>
      <vt:lpstr>Název školy: ZŠ Klášterec nad Ohří, Krátká 676 Autor: Mgr. Hnilička Jiří Název materiálu: VY_32_INOVACE_18_17_ Poezie Číslo projektu: CZ.1.07/1.4.00/21.1115  </vt:lpstr>
      <vt:lpstr>rým  verš  poezie </vt:lpstr>
      <vt:lpstr>Následující verše uspořádejte v rýmu: a) sdruženém b) střídavém c) obkročném d) přerývaném</vt:lpstr>
      <vt:lpstr>Tiskařský šotek přeházel tuto báseň, dokážeš ji opravit?  </vt:lpstr>
      <vt:lpstr>Jiří Suchý, Jiří Šlitr řešení 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rým  verš  poezie</dc:title>
  <dc:creator>Hlína</dc:creator>
  <cp:lastModifiedBy>Hlína</cp:lastModifiedBy>
  <cp:revision>16</cp:revision>
  <dcterms:created xsi:type="dcterms:W3CDTF">2012-01-25T21:38:59Z</dcterms:created>
  <dcterms:modified xsi:type="dcterms:W3CDTF">2012-06-13T21:21:54Z</dcterms:modified>
</cp:coreProperties>
</file>