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4888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Sériové zapojení rezistorů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- úlohy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835696" y="4581128"/>
            <a:ext cx="5760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VY_32_INOVACE_56_</a:t>
            </a:r>
            <a:r>
              <a:rPr lang="cs-CZ" dirty="0" err="1" smtClean="0"/>
              <a:t>Procviceni</a:t>
            </a:r>
            <a:r>
              <a:rPr lang="cs-CZ" dirty="0" smtClean="0"/>
              <a:t>_</a:t>
            </a:r>
            <a:r>
              <a:rPr lang="cs-CZ" dirty="0" err="1" smtClean="0"/>
              <a:t>seriove</a:t>
            </a:r>
            <a:r>
              <a:rPr lang="cs-CZ" dirty="0" smtClean="0"/>
              <a:t>_zapojeni_rezistoru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Rezistory o odporech 100 </a:t>
            </a:r>
            <a:r>
              <a:rPr lang="el-GR" sz="3200" dirty="0" smtClean="0"/>
              <a:t>Ω</a:t>
            </a:r>
            <a:r>
              <a:rPr lang="cs-CZ" sz="3200" dirty="0" smtClean="0"/>
              <a:t> a 200 </a:t>
            </a:r>
            <a:r>
              <a:rPr lang="el-GR" sz="3200" dirty="0" smtClean="0"/>
              <a:t>Ω</a:t>
            </a:r>
            <a:r>
              <a:rPr lang="cs-CZ" sz="3200" dirty="0" smtClean="0"/>
              <a:t> jsou zapojeny </a:t>
            </a:r>
            <a:r>
              <a:rPr lang="cs-CZ" sz="3200" dirty="0" smtClean="0"/>
              <a:t>                    za </a:t>
            </a:r>
            <a:r>
              <a:rPr lang="cs-CZ" sz="3200" dirty="0" smtClean="0"/>
              <a:t>sebou. Napětí na zdroji je 30 V. Vypočítej celkový odpor, proud procházející obvodem, napětí na prvním rezistoru a druhém rezistoru.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2420888"/>
            <a:ext cx="2771800" cy="46884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U= 30 V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= 100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u="sng" dirty="0" smtClean="0"/>
              <a:t>R</a:t>
            </a:r>
            <a:r>
              <a:rPr lang="cs-CZ" sz="2800" u="sng" baseline="-25000" dirty="0" smtClean="0"/>
              <a:t>2</a:t>
            </a:r>
            <a:r>
              <a:rPr lang="cs-CZ" sz="2800" u="sng" dirty="0" smtClean="0"/>
              <a:t>= 200 </a:t>
            </a:r>
            <a:r>
              <a:rPr lang="el-GR" sz="2800" u="sng" dirty="0" smtClean="0"/>
              <a:t>Ω</a:t>
            </a:r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R = </a:t>
            </a:r>
            <a:r>
              <a:rPr lang="cs-CZ" sz="2800" dirty="0" smtClean="0"/>
              <a:t>(100 </a:t>
            </a:r>
            <a:r>
              <a:rPr lang="cs-CZ" sz="2800" dirty="0" smtClean="0"/>
              <a:t>+ </a:t>
            </a:r>
            <a:r>
              <a:rPr lang="cs-CZ" sz="2800" dirty="0" smtClean="0"/>
              <a:t>200)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R = 300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baseline="-25000" dirty="0" smtClean="0">
              <a:solidFill>
                <a:srgbClr val="FF0000"/>
              </a:solidFill>
            </a:endParaRPr>
          </a:p>
          <a:p>
            <a:endParaRPr lang="cs-CZ" sz="2800" baseline="-25000" dirty="0" smtClean="0"/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339752" y="2420888"/>
            <a:ext cx="27363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A</a:t>
            </a:r>
          </a:p>
          <a:p>
            <a:r>
              <a:rPr lang="cs-CZ" sz="2800" dirty="0" smtClean="0"/>
              <a:t>I = U : R</a:t>
            </a:r>
            <a:endParaRPr lang="cs-CZ" sz="2800" baseline="-25000" dirty="0" smtClean="0"/>
          </a:p>
          <a:p>
            <a:r>
              <a:rPr lang="cs-CZ" sz="2800" dirty="0" smtClean="0"/>
              <a:t>I = 30 : 300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 = 0,1 A = 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95936" y="4472626"/>
            <a:ext cx="248198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1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. I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100 . 0,1 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10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77922" y="2420888"/>
            <a:ext cx="255857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2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. I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200 . 0,1 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= 20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Rezistory o odporech 20 </a:t>
            </a:r>
            <a:r>
              <a:rPr lang="el-GR" sz="3200" dirty="0" smtClean="0"/>
              <a:t>Ω</a:t>
            </a:r>
            <a:r>
              <a:rPr lang="cs-CZ" sz="3200" dirty="0" smtClean="0"/>
              <a:t> a 30 </a:t>
            </a:r>
            <a:r>
              <a:rPr lang="el-GR" sz="3200" dirty="0" smtClean="0"/>
              <a:t>Ω</a:t>
            </a:r>
            <a:r>
              <a:rPr lang="cs-CZ" sz="3200" dirty="0" smtClean="0"/>
              <a:t> jsou zapojeny </a:t>
            </a:r>
            <a:r>
              <a:rPr lang="cs-CZ" sz="3200" dirty="0" smtClean="0"/>
              <a:t>                        za </a:t>
            </a:r>
            <a:r>
              <a:rPr lang="cs-CZ" sz="3200" dirty="0" smtClean="0"/>
              <a:t>sebou. Napětí na zdroji je 100 V. Vypočítej napětí na prvním rezistoru, druhém rezistoru, celkový odpor a proud procházející obvodem.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2663333"/>
            <a:ext cx="2771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U= 100 V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= 20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u="sng" dirty="0" smtClean="0"/>
              <a:t>R</a:t>
            </a:r>
            <a:r>
              <a:rPr lang="cs-CZ" sz="2800" u="sng" baseline="-25000" dirty="0" smtClean="0"/>
              <a:t>2</a:t>
            </a:r>
            <a:r>
              <a:rPr lang="cs-CZ" sz="2800" u="sng" dirty="0" smtClean="0"/>
              <a:t>= 30 </a:t>
            </a:r>
            <a:r>
              <a:rPr lang="el-GR" sz="2800" u="sng" dirty="0" smtClean="0"/>
              <a:t>Ω</a:t>
            </a:r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R = </a:t>
            </a:r>
            <a:r>
              <a:rPr lang="cs-CZ" sz="2800" dirty="0" smtClean="0"/>
              <a:t>(20 </a:t>
            </a:r>
            <a:r>
              <a:rPr lang="cs-CZ" sz="2800" dirty="0" smtClean="0"/>
              <a:t>+ </a:t>
            </a:r>
            <a:r>
              <a:rPr lang="cs-CZ" sz="2800" dirty="0" smtClean="0"/>
              <a:t>30)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R = 50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3728" y="2924944"/>
            <a:ext cx="230425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A</a:t>
            </a:r>
          </a:p>
          <a:p>
            <a:r>
              <a:rPr lang="cs-CZ" sz="2800" dirty="0" smtClean="0"/>
              <a:t>I = U : R</a:t>
            </a:r>
            <a:endParaRPr lang="cs-CZ" sz="2800" baseline="-25000" dirty="0" smtClean="0"/>
          </a:p>
          <a:p>
            <a:r>
              <a:rPr lang="cs-CZ" sz="2800" dirty="0" smtClean="0"/>
              <a:t>I = 100 : 50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 = 2 A = 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139952" y="4869160"/>
            <a:ext cx="237626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1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. I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20 . 2 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40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04248" y="2924944"/>
            <a:ext cx="23397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2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. I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30 . 2 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= 60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Rezistory o odporech 200 </a:t>
            </a:r>
            <a:r>
              <a:rPr lang="el-GR" sz="3200" dirty="0" smtClean="0"/>
              <a:t>Ω</a:t>
            </a:r>
            <a:r>
              <a:rPr lang="cs-CZ" sz="3200" dirty="0" smtClean="0"/>
              <a:t> a 600 </a:t>
            </a:r>
            <a:r>
              <a:rPr lang="el-GR" sz="3200" dirty="0" smtClean="0"/>
              <a:t>Ω</a:t>
            </a:r>
            <a:r>
              <a:rPr lang="cs-CZ" sz="3200" dirty="0" smtClean="0"/>
              <a:t> jsou zapojeny </a:t>
            </a:r>
            <a:r>
              <a:rPr lang="cs-CZ" sz="3200" dirty="0" smtClean="0"/>
              <a:t>                  za </a:t>
            </a:r>
            <a:r>
              <a:rPr lang="cs-CZ" sz="3200" dirty="0" smtClean="0"/>
              <a:t>sebou. Napětí na prvním rezistoru je 3 V. Vypočítej napětí na druhém rezistoru, napětí na zdroji, celkový odpor a proud procházející obvodem.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2276872"/>
            <a:ext cx="32038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= 3 V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= 200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u="sng" dirty="0" smtClean="0"/>
              <a:t>R</a:t>
            </a:r>
            <a:r>
              <a:rPr lang="cs-CZ" sz="2800" u="sng" baseline="-25000" dirty="0" smtClean="0"/>
              <a:t>2</a:t>
            </a:r>
            <a:r>
              <a:rPr lang="cs-CZ" sz="2800" u="sng" dirty="0" smtClean="0"/>
              <a:t>= 600 </a:t>
            </a:r>
            <a:r>
              <a:rPr lang="el-GR" sz="2800" u="sng" dirty="0" smtClean="0"/>
              <a:t>Ω</a:t>
            </a:r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1 </a:t>
            </a:r>
            <a:r>
              <a:rPr lang="cs-CZ" sz="2800" b="1" dirty="0" smtClean="0"/>
              <a:t>= ? A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: R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I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3 : 200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0,015 A = I = 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95736" y="2783746"/>
            <a:ext cx="280831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2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. I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600 . 0,015 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= 9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5976" y="4431308"/>
            <a:ext cx="223224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 = 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U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U = </a:t>
            </a:r>
            <a:r>
              <a:rPr lang="cs-CZ" sz="2800" dirty="0" smtClean="0"/>
              <a:t>(3 </a:t>
            </a:r>
            <a:r>
              <a:rPr lang="cs-CZ" sz="2800" dirty="0" smtClean="0"/>
              <a:t>+ </a:t>
            </a:r>
            <a:r>
              <a:rPr lang="cs-CZ" sz="2800" dirty="0" smtClean="0"/>
              <a:t>9) </a:t>
            </a:r>
            <a:r>
              <a:rPr lang="cs-CZ" sz="2800" dirty="0" smtClean="0"/>
              <a:t>V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U = 12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81936" y="2783746"/>
            <a:ext cx="26825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R = </a:t>
            </a:r>
            <a:r>
              <a:rPr lang="cs-CZ" sz="2800" dirty="0" smtClean="0"/>
              <a:t>(200 </a:t>
            </a:r>
            <a:r>
              <a:rPr lang="cs-CZ" sz="2800" dirty="0" smtClean="0"/>
              <a:t>+ </a:t>
            </a:r>
            <a:r>
              <a:rPr lang="cs-CZ" sz="2800" dirty="0" smtClean="0"/>
              <a:t>600)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R = 800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548680"/>
          <a:ext cx="9144000" cy="35316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8860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R[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Ω]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U[V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I[A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[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Ω]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[V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[A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[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Ω]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[V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[A</a:t>
                      </a:r>
                      <a:r>
                        <a:rPr lang="el-GR" sz="2800" b="1" dirty="0" smtClean="0">
                          <a:solidFill>
                            <a:schemeClr val="tx1"/>
                          </a:solidFill>
                        </a:rPr>
                        <a:t>]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0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605"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60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2 500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1 200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605"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605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Doplň: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19675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44408" y="119675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0080" y="4437112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? V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. I</a:t>
            </a:r>
            <a:r>
              <a:rPr lang="cs-CZ" sz="2400" baseline="-25000" dirty="0" smtClean="0"/>
              <a:t>1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60 . 0,2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</a:rPr>
              <a:t> = 12 V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119675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4437112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? V</a:t>
            </a:r>
          </a:p>
          <a:p>
            <a:r>
              <a:rPr lang="cs-CZ" sz="2400" dirty="0" smtClean="0"/>
              <a:t>U = R . I</a:t>
            </a:r>
            <a:endParaRPr lang="cs-CZ" sz="2400" baseline="-25000" dirty="0" smtClean="0"/>
          </a:p>
          <a:p>
            <a:r>
              <a:rPr lang="cs-CZ" sz="2400" dirty="0" smtClean="0"/>
              <a:t>U = 1000 . 0,2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U = 200 V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119675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16016" y="4509120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? V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U – U</a:t>
            </a:r>
            <a:r>
              <a:rPr lang="cs-CZ" sz="2400" baseline="-25000" dirty="0" smtClean="0"/>
              <a:t>1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200 - 12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 = 188 V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119675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188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60232" y="4509120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? 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R – R</a:t>
            </a:r>
            <a:r>
              <a:rPr lang="cs-CZ" sz="2400" baseline="-25000" dirty="0" smtClean="0"/>
              <a:t>1</a:t>
            </a:r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1000 - 60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 = 940 </a:t>
            </a:r>
            <a:r>
              <a:rPr lang="el-GR" sz="2400" b="1" dirty="0" smtClean="0">
                <a:solidFill>
                  <a:srgbClr val="FF0000"/>
                </a:solidFill>
              </a:rPr>
              <a:t>Ω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119675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940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4221088"/>
            <a:ext cx="50405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4221088"/>
            <a:ext cx="50405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177281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44408" y="177281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5576" y="4437112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? 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dirty="0" smtClean="0"/>
              <a:t>R = U : I</a:t>
            </a:r>
            <a:endParaRPr lang="cs-CZ" sz="2400" baseline="-25000" dirty="0" smtClean="0"/>
          </a:p>
          <a:p>
            <a:r>
              <a:rPr lang="cs-CZ" sz="2400" dirty="0" smtClean="0"/>
              <a:t>U = 100 . 0,5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U = 200 V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504" y="177281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84124" y="4495470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? V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. I</a:t>
            </a:r>
            <a:r>
              <a:rPr lang="cs-CZ" sz="2400" baseline="-25000" dirty="0" smtClean="0"/>
              <a:t>1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80 . 0,5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</a:rPr>
              <a:t> = 40 V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177281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572000" y="4509120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? V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U – U</a:t>
            </a:r>
            <a:r>
              <a:rPr lang="cs-CZ" sz="2400" baseline="-25000" dirty="0" smtClean="0"/>
              <a:t>1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100 - 40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 = 60 V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36296" y="177281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588224" y="4509120"/>
            <a:ext cx="1925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? 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R – R</a:t>
            </a:r>
            <a:r>
              <a:rPr lang="cs-CZ" sz="2400" baseline="-25000" dirty="0" smtClean="0"/>
              <a:t>1</a:t>
            </a:r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200 - 80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 = 120 </a:t>
            </a:r>
            <a:r>
              <a:rPr lang="el-GR" sz="2400" b="1" dirty="0" smtClean="0">
                <a:solidFill>
                  <a:srgbClr val="FF0000"/>
                </a:solidFill>
              </a:rPr>
              <a:t>Ω</a:t>
            </a:r>
            <a:endParaRPr lang="cs-CZ" sz="24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84168" y="177281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120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2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5" dur="2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8" dur="2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1" dur="2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4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7" dur="2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0" dur="20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3" dur="20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6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9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5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 build="allAtOnce"/>
      <p:bldP spid="8" grpId="0"/>
      <p:bldP spid="9" grpId="0" build="allAtOnce"/>
      <p:bldP spid="10" grpId="0"/>
      <p:bldP spid="11" grpId="0" build="allAtOnce"/>
      <p:bldP spid="12" grpId="0"/>
      <p:bldP spid="13" grpId="0" build="allAtOnce"/>
      <p:bldP spid="14" grpId="0"/>
      <p:bldP spid="15" grpId="0" animBg="1"/>
      <p:bldP spid="16" grpId="0" animBg="1"/>
      <p:bldP spid="17" grpId="0"/>
      <p:bldP spid="18" grpId="0"/>
      <p:bldP spid="19" grpId="0" build="allAtOnce"/>
      <p:bldP spid="20" grpId="0"/>
      <p:bldP spid="21" grpId="0" build="allAtOnce"/>
      <p:bldP spid="22" grpId="0"/>
      <p:bldP spid="23" grpId="0" build="allAtOnce"/>
      <p:bldP spid="25" grpId="0"/>
      <p:bldP spid="26" grpId="0" build="allAtOnce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689</Words>
  <Application>Microsoft Office PowerPoint</Application>
  <PresentationFormat>Předvádění na obrazovce (4:3)</PresentationFormat>
  <Paragraphs>148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15</cp:revision>
  <dcterms:modified xsi:type="dcterms:W3CDTF">2012-06-20T19:35:50Z</dcterms:modified>
</cp:coreProperties>
</file>