
<file path=[Content_Types].xml><?xml version="1.0" encoding="utf-8"?>
<Types xmlns="http://schemas.openxmlformats.org/package/2006/content-types">
  <Override PartName="/ppt/slides/slide5.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7"/>
  </p:notesMasterIdLst>
  <p:sldIdLst>
    <p:sldId id="259" r:id="rId2"/>
    <p:sldId id="256" r:id="rId3"/>
    <p:sldId id="257" r:id="rId4"/>
    <p:sldId id="258" r:id="rId5"/>
    <p:sldId id="260" r:id="rId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4" d="100"/>
          <a:sy n="74" d="100"/>
        </p:scale>
        <p:origin x="-105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94FDB8-8BE1-4B55-8AA4-C39F095FD13D}"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cs-CZ"/>
        </a:p>
      </dgm:t>
    </dgm:pt>
    <dgm:pt modelId="{5BDC1515-3BD9-4F1E-B9D7-3BAB6493D64D}">
      <dgm:prSet phldrT="[Text]" custT="1"/>
      <dgm:spPr/>
      <dgm:t>
        <a:bodyPr/>
        <a:lstStyle/>
        <a:p>
          <a:r>
            <a:rPr lang="cs-CZ" sz="1800" dirty="0" smtClean="0"/>
            <a:t>počátek století – nové objevy, pokrok, změny ve společnosti</a:t>
          </a:r>
          <a:endParaRPr lang="cs-CZ" dirty="0"/>
        </a:p>
      </dgm:t>
    </dgm:pt>
    <dgm:pt modelId="{A3C56BFA-2B95-481E-9D82-46DE42EE2246}" type="parTrans" cxnId="{846CC3FB-529A-4F26-AE7B-1215F8AFB523}">
      <dgm:prSet/>
      <dgm:spPr/>
      <dgm:t>
        <a:bodyPr/>
        <a:lstStyle/>
        <a:p>
          <a:endParaRPr lang="cs-CZ"/>
        </a:p>
      </dgm:t>
    </dgm:pt>
    <dgm:pt modelId="{524D0D93-8DD1-46E1-9208-B046E076A047}" type="sibTrans" cxnId="{846CC3FB-529A-4F26-AE7B-1215F8AFB523}">
      <dgm:prSet/>
      <dgm:spPr/>
      <dgm:t>
        <a:bodyPr/>
        <a:lstStyle/>
        <a:p>
          <a:endParaRPr lang="cs-CZ"/>
        </a:p>
      </dgm:t>
    </dgm:pt>
    <dgm:pt modelId="{B001AD92-4E97-4D62-8B6D-3E106546DBF6}">
      <dgm:prSet phldrT="[Text]" custT="1"/>
      <dgm:spPr/>
      <dgm:t>
        <a:bodyPr/>
        <a:lstStyle/>
        <a:p>
          <a:pPr algn="ctr"/>
          <a:r>
            <a:rPr lang="cs-CZ" sz="1800" dirty="0" smtClean="0"/>
            <a:t>odmítání společenských a uměleckých  zvyklostí</a:t>
          </a:r>
          <a:endParaRPr lang="cs-CZ" dirty="0"/>
        </a:p>
      </dgm:t>
    </dgm:pt>
    <dgm:pt modelId="{507249E3-F07C-4183-BF57-59D3F1D5644B}" type="parTrans" cxnId="{1BF23738-FA7E-4EDB-A811-F4CE96E02525}">
      <dgm:prSet/>
      <dgm:spPr/>
      <dgm:t>
        <a:bodyPr/>
        <a:lstStyle/>
        <a:p>
          <a:endParaRPr lang="cs-CZ"/>
        </a:p>
      </dgm:t>
    </dgm:pt>
    <dgm:pt modelId="{D7785A75-C217-4A31-B246-228D5807F9B0}" type="sibTrans" cxnId="{1BF23738-FA7E-4EDB-A811-F4CE96E02525}">
      <dgm:prSet/>
      <dgm:spPr/>
      <dgm:t>
        <a:bodyPr/>
        <a:lstStyle/>
        <a:p>
          <a:endParaRPr lang="cs-CZ"/>
        </a:p>
      </dgm:t>
    </dgm:pt>
    <dgm:pt modelId="{28188B3E-B949-43BA-8DEB-2CAAA147027C}">
      <dgm:prSet phldrT="[Text]" custT="1"/>
      <dgm:spPr/>
      <dgm:t>
        <a:bodyPr/>
        <a:lstStyle/>
        <a:p>
          <a:r>
            <a:rPr lang="cs-CZ" sz="1800" dirty="0" smtClean="0"/>
            <a:t>hra se slovy a s  jazykem, nonsens (non-ne, </a:t>
          </a:r>
          <a:r>
            <a:rPr lang="cs-CZ" sz="1800" dirty="0" err="1" smtClean="0"/>
            <a:t>sense</a:t>
          </a:r>
          <a:r>
            <a:rPr lang="cs-CZ" sz="1800" dirty="0" smtClean="0"/>
            <a:t>-smysl)</a:t>
          </a:r>
          <a:endParaRPr lang="cs-CZ" dirty="0"/>
        </a:p>
      </dgm:t>
    </dgm:pt>
    <dgm:pt modelId="{85C00C34-FD6A-443E-9629-9210F25ABBD5}" type="parTrans" cxnId="{BD131518-8464-4048-860E-A6C907B38FF9}">
      <dgm:prSet/>
      <dgm:spPr/>
      <dgm:t>
        <a:bodyPr/>
        <a:lstStyle/>
        <a:p>
          <a:endParaRPr lang="cs-CZ"/>
        </a:p>
      </dgm:t>
    </dgm:pt>
    <dgm:pt modelId="{121D5A29-880E-46AC-9445-DB9E5A0006A0}" type="sibTrans" cxnId="{BD131518-8464-4048-860E-A6C907B38FF9}">
      <dgm:prSet/>
      <dgm:spPr/>
      <dgm:t>
        <a:bodyPr/>
        <a:lstStyle/>
        <a:p>
          <a:endParaRPr lang="cs-CZ"/>
        </a:p>
      </dgm:t>
    </dgm:pt>
    <dgm:pt modelId="{30AF9353-FD2B-402C-B286-4AB09EAB447F}">
      <dgm:prSet phldrT="[Text]" custT="1"/>
      <dgm:spPr/>
      <dgm:t>
        <a:bodyPr/>
        <a:lstStyle/>
        <a:p>
          <a:r>
            <a:rPr lang="cs-CZ" sz="1800" dirty="0" smtClean="0"/>
            <a:t>literatura je opět úzce svázána s historií</a:t>
          </a:r>
          <a:endParaRPr lang="cs-CZ" dirty="0"/>
        </a:p>
      </dgm:t>
    </dgm:pt>
    <dgm:pt modelId="{FDF605A1-C652-4CFB-85F6-B7164CE2B03A}" type="parTrans" cxnId="{1D6A80AE-6E01-4AC7-808A-DCC76EBC180D}">
      <dgm:prSet/>
      <dgm:spPr/>
      <dgm:t>
        <a:bodyPr/>
        <a:lstStyle/>
        <a:p>
          <a:endParaRPr lang="cs-CZ"/>
        </a:p>
      </dgm:t>
    </dgm:pt>
    <dgm:pt modelId="{4EA82156-A47A-442C-8B8F-6DA6AAF471BB}" type="sibTrans" cxnId="{1D6A80AE-6E01-4AC7-808A-DCC76EBC180D}">
      <dgm:prSet/>
      <dgm:spPr/>
      <dgm:t>
        <a:bodyPr/>
        <a:lstStyle/>
        <a:p>
          <a:endParaRPr lang="cs-CZ"/>
        </a:p>
      </dgm:t>
    </dgm:pt>
    <dgm:pt modelId="{18048EBB-C351-4FD2-BA88-E1655D50A4D3}">
      <dgm:prSet phldrT="[Text]" custT="1"/>
      <dgm:spPr/>
      <dgm:t>
        <a:bodyPr/>
        <a:lstStyle/>
        <a:p>
          <a:pPr marL="0" marR="0" indent="0" algn="ctr" defTabSz="914400" eaLnBrk="1" fontAlgn="auto" latinLnBrk="0" hangingPunct="1">
            <a:lnSpc>
              <a:spcPct val="100000"/>
            </a:lnSpc>
            <a:spcBef>
              <a:spcPts val="0"/>
            </a:spcBef>
            <a:spcAft>
              <a:spcPts val="0"/>
            </a:spcAft>
            <a:buClrTx/>
            <a:buSzTx/>
            <a:buFontTx/>
            <a:buNone/>
            <a:tabLst/>
            <a:defRPr/>
          </a:pPr>
          <a:r>
            <a:rPr lang="cs-CZ" sz="1800" dirty="0" smtClean="0"/>
            <a:t>vliv 1. sv. války, objev psychoanalýzy – Z. </a:t>
          </a:r>
          <a:r>
            <a:rPr lang="cs-CZ" sz="1800" dirty="0" err="1" smtClean="0"/>
            <a:t>Freud</a:t>
          </a:r>
          <a:endParaRPr lang="cs-CZ" sz="1800" dirty="0" smtClean="0"/>
        </a:p>
        <a:p>
          <a:pPr defTabSz="1200150">
            <a:lnSpc>
              <a:spcPct val="90000"/>
            </a:lnSpc>
            <a:spcBef>
              <a:spcPct val="0"/>
            </a:spcBef>
            <a:spcAft>
              <a:spcPct val="35000"/>
            </a:spcAft>
          </a:pPr>
          <a:endParaRPr lang="cs-CZ" dirty="0"/>
        </a:p>
      </dgm:t>
    </dgm:pt>
    <dgm:pt modelId="{1F437915-0E6D-4FFD-9B98-73A5430FA1DB}" type="parTrans" cxnId="{82FCEAD7-64DE-449E-B401-4EF2CC839659}">
      <dgm:prSet/>
      <dgm:spPr/>
      <dgm:t>
        <a:bodyPr/>
        <a:lstStyle/>
        <a:p>
          <a:endParaRPr lang="cs-CZ"/>
        </a:p>
      </dgm:t>
    </dgm:pt>
    <dgm:pt modelId="{6274B18A-529D-4DCF-8C3C-0716F4EF5095}" type="sibTrans" cxnId="{82FCEAD7-64DE-449E-B401-4EF2CC839659}">
      <dgm:prSet/>
      <dgm:spPr/>
      <dgm:t>
        <a:bodyPr/>
        <a:lstStyle/>
        <a:p>
          <a:endParaRPr lang="cs-CZ">
            <a:solidFill>
              <a:schemeClr val="bg2">
                <a:lumMod val="75000"/>
              </a:schemeClr>
            </a:solidFill>
          </a:endParaRPr>
        </a:p>
      </dgm:t>
    </dgm:pt>
    <dgm:pt modelId="{45E93A28-BF99-48E2-AEF4-89CE04DCDEE3}" type="pres">
      <dgm:prSet presAssocID="{2F94FDB8-8BE1-4B55-8AA4-C39F095FD13D}" presName="cycle" presStyleCnt="0">
        <dgm:presLayoutVars>
          <dgm:dir/>
          <dgm:resizeHandles val="exact"/>
        </dgm:presLayoutVars>
      </dgm:prSet>
      <dgm:spPr/>
      <dgm:t>
        <a:bodyPr/>
        <a:lstStyle/>
        <a:p>
          <a:endParaRPr lang="cs-CZ"/>
        </a:p>
      </dgm:t>
    </dgm:pt>
    <dgm:pt modelId="{8E00F203-FDD2-4519-AD04-EEB3836A2560}" type="pres">
      <dgm:prSet presAssocID="{5BDC1515-3BD9-4F1E-B9D7-3BAB6493D64D}" presName="node" presStyleLbl="node1" presStyleIdx="0" presStyleCnt="5">
        <dgm:presLayoutVars>
          <dgm:bulletEnabled val="1"/>
        </dgm:presLayoutVars>
      </dgm:prSet>
      <dgm:spPr/>
      <dgm:t>
        <a:bodyPr/>
        <a:lstStyle/>
        <a:p>
          <a:endParaRPr lang="cs-CZ"/>
        </a:p>
      </dgm:t>
    </dgm:pt>
    <dgm:pt modelId="{D5EEB935-EE48-4300-92BB-9269EA8F4170}" type="pres">
      <dgm:prSet presAssocID="{524D0D93-8DD1-46E1-9208-B046E076A047}" presName="sibTrans" presStyleLbl="sibTrans2D1" presStyleIdx="0" presStyleCnt="5"/>
      <dgm:spPr/>
      <dgm:t>
        <a:bodyPr/>
        <a:lstStyle/>
        <a:p>
          <a:endParaRPr lang="cs-CZ"/>
        </a:p>
      </dgm:t>
    </dgm:pt>
    <dgm:pt modelId="{B43D0074-2ABB-4691-AE21-FADA14630652}" type="pres">
      <dgm:prSet presAssocID="{524D0D93-8DD1-46E1-9208-B046E076A047}" presName="connectorText" presStyleLbl="sibTrans2D1" presStyleIdx="0" presStyleCnt="5"/>
      <dgm:spPr/>
      <dgm:t>
        <a:bodyPr/>
        <a:lstStyle/>
        <a:p>
          <a:endParaRPr lang="cs-CZ"/>
        </a:p>
      </dgm:t>
    </dgm:pt>
    <dgm:pt modelId="{F6F98840-BDE2-4A55-9C91-6C358E26405D}" type="pres">
      <dgm:prSet presAssocID="{B001AD92-4E97-4D62-8B6D-3E106546DBF6}" presName="node" presStyleLbl="node1" presStyleIdx="1" presStyleCnt="5" custScaleX="118154" custRadScaleRad="129644" custRadScaleInc="-16638">
        <dgm:presLayoutVars>
          <dgm:bulletEnabled val="1"/>
        </dgm:presLayoutVars>
      </dgm:prSet>
      <dgm:spPr/>
      <dgm:t>
        <a:bodyPr/>
        <a:lstStyle/>
        <a:p>
          <a:endParaRPr lang="cs-CZ"/>
        </a:p>
      </dgm:t>
    </dgm:pt>
    <dgm:pt modelId="{A81A8B2D-8C09-4DEE-866D-9E195CD4862E}" type="pres">
      <dgm:prSet presAssocID="{D7785A75-C217-4A31-B246-228D5807F9B0}" presName="sibTrans" presStyleLbl="sibTrans2D1" presStyleIdx="1" presStyleCnt="5"/>
      <dgm:spPr/>
      <dgm:t>
        <a:bodyPr/>
        <a:lstStyle/>
        <a:p>
          <a:endParaRPr lang="cs-CZ"/>
        </a:p>
      </dgm:t>
    </dgm:pt>
    <dgm:pt modelId="{A33447E4-D750-458B-A0EA-97F48E46F9A2}" type="pres">
      <dgm:prSet presAssocID="{D7785A75-C217-4A31-B246-228D5807F9B0}" presName="connectorText" presStyleLbl="sibTrans2D1" presStyleIdx="1" presStyleCnt="5"/>
      <dgm:spPr/>
      <dgm:t>
        <a:bodyPr/>
        <a:lstStyle/>
        <a:p>
          <a:endParaRPr lang="cs-CZ"/>
        </a:p>
      </dgm:t>
    </dgm:pt>
    <dgm:pt modelId="{1C4AC937-848E-4D1E-B274-FE6DAA9D17FD}" type="pres">
      <dgm:prSet presAssocID="{28188B3E-B949-43BA-8DEB-2CAAA147027C}" presName="node" presStyleLbl="node1" presStyleIdx="2" presStyleCnt="5" custRadScaleRad="97364" custRadScaleInc="-37579">
        <dgm:presLayoutVars>
          <dgm:bulletEnabled val="1"/>
        </dgm:presLayoutVars>
      </dgm:prSet>
      <dgm:spPr/>
      <dgm:t>
        <a:bodyPr/>
        <a:lstStyle/>
        <a:p>
          <a:endParaRPr lang="cs-CZ"/>
        </a:p>
      </dgm:t>
    </dgm:pt>
    <dgm:pt modelId="{B7B7C995-1053-4E64-8444-730379D759C0}" type="pres">
      <dgm:prSet presAssocID="{121D5A29-880E-46AC-9445-DB9E5A0006A0}" presName="sibTrans" presStyleLbl="sibTrans2D1" presStyleIdx="2" presStyleCnt="5"/>
      <dgm:spPr/>
      <dgm:t>
        <a:bodyPr/>
        <a:lstStyle/>
        <a:p>
          <a:endParaRPr lang="cs-CZ"/>
        </a:p>
      </dgm:t>
    </dgm:pt>
    <dgm:pt modelId="{7C36DA5D-C8EC-4D47-8F30-7CA464C7869C}" type="pres">
      <dgm:prSet presAssocID="{121D5A29-880E-46AC-9445-DB9E5A0006A0}" presName="connectorText" presStyleLbl="sibTrans2D1" presStyleIdx="2" presStyleCnt="5"/>
      <dgm:spPr/>
      <dgm:t>
        <a:bodyPr/>
        <a:lstStyle/>
        <a:p>
          <a:endParaRPr lang="cs-CZ"/>
        </a:p>
      </dgm:t>
    </dgm:pt>
    <dgm:pt modelId="{02D159D0-DFF3-4346-BF54-D329B285AA60}" type="pres">
      <dgm:prSet presAssocID="{30AF9353-FD2B-402C-B286-4AB09EAB447F}" presName="node" presStyleLbl="node1" presStyleIdx="3" presStyleCnt="5" custRadScaleRad="111088" custRadScaleInc="48474">
        <dgm:presLayoutVars>
          <dgm:bulletEnabled val="1"/>
        </dgm:presLayoutVars>
      </dgm:prSet>
      <dgm:spPr/>
      <dgm:t>
        <a:bodyPr/>
        <a:lstStyle/>
        <a:p>
          <a:endParaRPr lang="cs-CZ"/>
        </a:p>
      </dgm:t>
    </dgm:pt>
    <dgm:pt modelId="{EE98056F-EB0A-481F-BB19-ED66AB5B5F7E}" type="pres">
      <dgm:prSet presAssocID="{4EA82156-A47A-442C-8B8F-6DA6AAF471BB}" presName="sibTrans" presStyleLbl="sibTrans2D1" presStyleIdx="3" presStyleCnt="5"/>
      <dgm:spPr/>
      <dgm:t>
        <a:bodyPr/>
        <a:lstStyle/>
        <a:p>
          <a:endParaRPr lang="cs-CZ"/>
        </a:p>
      </dgm:t>
    </dgm:pt>
    <dgm:pt modelId="{820F4CFA-F8A1-4699-B588-949A02486FFA}" type="pres">
      <dgm:prSet presAssocID="{4EA82156-A47A-442C-8B8F-6DA6AAF471BB}" presName="connectorText" presStyleLbl="sibTrans2D1" presStyleIdx="3" presStyleCnt="5"/>
      <dgm:spPr/>
      <dgm:t>
        <a:bodyPr/>
        <a:lstStyle/>
        <a:p>
          <a:endParaRPr lang="cs-CZ"/>
        </a:p>
      </dgm:t>
    </dgm:pt>
    <dgm:pt modelId="{3F36CE59-4560-432C-A72E-4C7E747B5C53}" type="pres">
      <dgm:prSet presAssocID="{18048EBB-C351-4FD2-BA88-E1655D50A4D3}" presName="node" presStyleLbl="node1" presStyleIdx="4" presStyleCnt="5" custScaleX="135388" custRadScaleRad="115108" custRadScaleInc="21133">
        <dgm:presLayoutVars>
          <dgm:bulletEnabled val="1"/>
        </dgm:presLayoutVars>
      </dgm:prSet>
      <dgm:spPr/>
      <dgm:t>
        <a:bodyPr/>
        <a:lstStyle/>
        <a:p>
          <a:endParaRPr lang="cs-CZ"/>
        </a:p>
      </dgm:t>
    </dgm:pt>
    <dgm:pt modelId="{AA683DAB-E7D1-40ED-BFDC-3FA84D3A4904}" type="pres">
      <dgm:prSet presAssocID="{6274B18A-529D-4DCF-8C3C-0716F4EF5095}" presName="sibTrans" presStyleLbl="sibTrans2D1" presStyleIdx="4" presStyleCnt="5"/>
      <dgm:spPr/>
      <dgm:t>
        <a:bodyPr/>
        <a:lstStyle/>
        <a:p>
          <a:endParaRPr lang="cs-CZ"/>
        </a:p>
      </dgm:t>
    </dgm:pt>
    <dgm:pt modelId="{C554DEAB-BB0E-4BD7-91A1-ACB40D41AEEE}" type="pres">
      <dgm:prSet presAssocID="{6274B18A-529D-4DCF-8C3C-0716F4EF5095}" presName="connectorText" presStyleLbl="sibTrans2D1" presStyleIdx="4" presStyleCnt="5"/>
      <dgm:spPr/>
      <dgm:t>
        <a:bodyPr/>
        <a:lstStyle/>
        <a:p>
          <a:endParaRPr lang="cs-CZ"/>
        </a:p>
      </dgm:t>
    </dgm:pt>
  </dgm:ptLst>
  <dgm:cxnLst>
    <dgm:cxn modelId="{966C18AE-0EC4-4F3F-9AF4-17534D811875}" type="presOf" srcId="{121D5A29-880E-46AC-9445-DB9E5A0006A0}" destId="{7C36DA5D-C8EC-4D47-8F30-7CA464C7869C}" srcOrd="1" destOrd="0" presId="urn:microsoft.com/office/officeart/2005/8/layout/cycle2"/>
    <dgm:cxn modelId="{D681DDCE-A52F-42E6-9B8C-C776C4FA15D2}" type="presOf" srcId="{6274B18A-529D-4DCF-8C3C-0716F4EF5095}" destId="{AA683DAB-E7D1-40ED-BFDC-3FA84D3A4904}" srcOrd="0" destOrd="0" presId="urn:microsoft.com/office/officeart/2005/8/layout/cycle2"/>
    <dgm:cxn modelId="{D48696F5-B370-4B28-B47E-211569A0A996}" type="presOf" srcId="{524D0D93-8DD1-46E1-9208-B046E076A047}" destId="{D5EEB935-EE48-4300-92BB-9269EA8F4170}" srcOrd="0" destOrd="0" presId="urn:microsoft.com/office/officeart/2005/8/layout/cycle2"/>
    <dgm:cxn modelId="{3DF7F811-15F8-45A5-94AC-F7AB9CC524FF}" type="presOf" srcId="{28188B3E-B949-43BA-8DEB-2CAAA147027C}" destId="{1C4AC937-848E-4D1E-B274-FE6DAA9D17FD}" srcOrd="0" destOrd="0" presId="urn:microsoft.com/office/officeart/2005/8/layout/cycle2"/>
    <dgm:cxn modelId="{1D6A80AE-6E01-4AC7-808A-DCC76EBC180D}" srcId="{2F94FDB8-8BE1-4B55-8AA4-C39F095FD13D}" destId="{30AF9353-FD2B-402C-B286-4AB09EAB447F}" srcOrd="3" destOrd="0" parTransId="{FDF605A1-C652-4CFB-85F6-B7164CE2B03A}" sibTransId="{4EA82156-A47A-442C-8B8F-6DA6AAF471BB}"/>
    <dgm:cxn modelId="{1FE42505-CCD3-49AF-8CF7-AD0F34E744EF}" type="presOf" srcId="{6274B18A-529D-4DCF-8C3C-0716F4EF5095}" destId="{C554DEAB-BB0E-4BD7-91A1-ACB40D41AEEE}" srcOrd="1" destOrd="0" presId="urn:microsoft.com/office/officeart/2005/8/layout/cycle2"/>
    <dgm:cxn modelId="{A1C15DFB-A7A6-4612-80F3-798E315975B7}" type="presOf" srcId="{18048EBB-C351-4FD2-BA88-E1655D50A4D3}" destId="{3F36CE59-4560-432C-A72E-4C7E747B5C53}" srcOrd="0" destOrd="0" presId="urn:microsoft.com/office/officeart/2005/8/layout/cycle2"/>
    <dgm:cxn modelId="{E9FD36AE-1398-4FEE-AA38-D1C2E1904DB9}" type="presOf" srcId="{B001AD92-4E97-4D62-8B6D-3E106546DBF6}" destId="{F6F98840-BDE2-4A55-9C91-6C358E26405D}" srcOrd="0" destOrd="0" presId="urn:microsoft.com/office/officeart/2005/8/layout/cycle2"/>
    <dgm:cxn modelId="{7F170E8A-E973-42E9-9B7F-B48EF26E1FCF}" type="presOf" srcId="{4EA82156-A47A-442C-8B8F-6DA6AAF471BB}" destId="{EE98056F-EB0A-481F-BB19-ED66AB5B5F7E}" srcOrd="0" destOrd="0" presId="urn:microsoft.com/office/officeart/2005/8/layout/cycle2"/>
    <dgm:cxn modelId="{59ADC2B9-359D-4957-B4D1-0A84884E340A}" type="presOf" srcId="{30AF9353-FD2B-402C-B286-4AB09EAB447F}" destId="{02D159D0-DFF3-4346-BF54-D329B285AA60}" srcOrd="0" destOrd="0" presId="urn:microsoft.com/office/officeart/2005/8/layout/cycle2"/>
    <dgm:cxn modelId="{1BF23738-FA7E-4EDB-A811-F4CE96E02525}" srcId="{2F94FDB8-8BE1-4B55-8AA4-C39F095FD13D}" destId="{B001AD92-4E97-4D62-8B6D-3E106546DBF6}" srcOrd="1" destOrd="0" parTransId="{507249E3-F07C-4183-BF57-59D3F1D5644B}" sibTransId="{D7785A75-C217-4A31-B246-228D5807F9B0}"/>
    <dgm:cxn modelId="{846CC3FB-529A-4F26-AE7B-1215F8AFB523}" srcId="{2F94FDB8-8BE1-4B55-8AA4-C39F095FD13D}" destId="{5BDC1515-3BD9-4F1E-B9D7-3BAB6493D64D}" srcOrd="0" destOrd="0" parTransId="{A3C56BFA-2B95-481E-9D82-46DE42EE2246}" sibTransId="{524D0D93-8DD1-46E1-9208-B046E076A047}"/>
    <dgm:cxn modelId="{82FCEAD7-64DE-449E-B401-4EF2CC839659}" srcId="{2F94FDB8-8BE1-4B55-8AA4-C39F095FD13D}" destId="{18048EBB-C351-4FD2-BA88-E1655D50A4D3}" srcOrd="4" destOrd="0" parTransId="{1F437915-0E6D-4FFD-9B98-73A5430FA1DB}" sibTransId="{6274B18A-529D-4DCF-8C3C-0716F4EF5095}"/>
    <dgm:cxn modelId="{3885DB7F-C873-478F-BAE4-CD3E81CFE23C}" type="presOf" srcId="{4EA82156-A47A-442C-8B8F-6DA6AAF471BB}" destId="{820F4CFA-F8A1-4699-B588-949A02486FFA}" srcOrd="1" destOrd="0" presId="urn:microsoft.com/office/officeart/2005/8/layout/cycle2"/>
    <dgm:cxn modelId="{BD131518-8464-4048-860E-A6C907B38FF9}" srcId="{2F94FDB8-8BE1-4B55-8AA4-C39F095FD13D}" destId="{28188B3E-B949-43BA-8DEB-2CAAA147027C}" srcOrd="2" destOrd="0" parTransId="{85C00C34-FD6A-443E-9629-9210F25ABBD5}" sibTransId="{121D5A29-880E-46AC-9445-DB9E5A0006A0}"/>
    <dgm:cxn modelId="{49BE0E3E-18D8-4001-BD36-F9AC65FB7FEE}" type="presOf" srcId="{D7785A75-C217-4A31-B246-228D5807F9B0}" destId="{A81A8B2D-8C09-4DEE-866D-9E195CD4862E}" srcOrd="0" destOrd="0" presId="urn:microsoft.com/office/officeart/2005/8/layout/cycle2"/>
    <dgm:cxn modelId="{AC98CD28-3A36-4205-9545-037C1744DC1E}" type="presOf" srcId="{524D0D93-8DD1-46E1-9208-B046E076A047}" destId="{B43D0074-2ABB-4691-AE21-FADA14630652}" srcOrd="1" destOrd="0" presId="urn:microsoft.com/office/officeart/2005/8/layout/cycle2"/>
    <dgm:cxn modelId="{9C8A61C2-77FB-4064-802B-E45A832571A1}" type="presOf" srcId="{2F94FDB8-8BE1-4B55-8AA4-C39F095FD13D}" destId="{45E93A28-BF99-48E2-AEF4-89CE04DCDEE3}" srcOrd="0" destOrd="0" presId="urn:microsoft.com/office/officeart/2005/8/layout/cycle2"/>
    <dgm:cxn modelId="{D0439482-6FAE-4162-8F23-0A319CB93349}" type="presOf" srcId="{D7785A75-C217-4A31-B246-228D5807F9B0}" destId="{A33447E4-D750-458B-A0EA-97F48E46F9A2}" srcOrd="1" destOrd="0" presId="urn:microsoft.com/office/officeart/2005/8/layout/cycle2"/>
    <dgm:cxn modelId="{2C9FF864-A6FC-4EE0-B1EF-76EE52584521}" type="presOf" srcId="{121D5A29-880E-46AC-9445-DB9E5A0006A0}" destId="{B7B7C995-1053-4E64-8444-730379D759C0}" srcOrd="0" destOrd="0" presId="urn:microsoft.com/office/officeart/2005/8/layout/cycle2"/>
    <dgm:cxn modelId="{B9AC8E6B-A60C-4FD7-A601-32D915818F3B}" type="presOf" srcId="{5BDC1515-3BD9-4F1E-B9D7-3BAB6493D64D}" destId="{8E00F203-FDD2-4519-AD04-EEB3836A2560}" srcOrd="0" destOrd="0" presId="urn:microsoft.com/office/officeart/2005/8/layout/cycle2"/>
    <dgm:cxn modelId="{4BDFA179-85EE-4C43-A330-F42FB7159EDE}" type="presParOf" srcId="{45E93A28-BF99-48E2-AEF4-89CE04DCDEE3}" destId="{8E00F203-FDD2-4519-AD04-EEB3836A2560}" srcOrd="0" destOrd="0" presId="urn:microsoft.com/office/officeart/2005/8/layout/cycle2"/>
    <dgm:cxn modelId="{A6BD19BC-B3C8-401F-8F47-392168DE0883}" type="presParOf" srcId="{45E93A28-BF99-48E2-AEF4-89CE04DCDEE3}" destId="{D5EEB935-EE48-4300-92BB-9269EA8F4170}" srcOrd="1" destOrd="0" presId="urn:microsoft.com/office/officeart/2005/8/layout/cycle2"/>
    <dgm:cxn modelId="{C9E89812-3793-4FEA-9E89-9D006ED8747B}" type="presParOf" srcId="{D5EEB935-EE48-4300-92BB-9269EA8F4170}" destId="{B43D0074-2ABB-4691-AE21-FADA14630652}" srcOrd="0" destOrd="0" presId="urn:microsoft.com/office/officeart/2005/8/layout/cycle2"/>
    <dgm:cxn modelId="{68DBB4BF-5F67-471C-BAA2-6733A0511A6F}" type="presParOf" srcId="{45E93A28-BF99-48E2-AEF4-89CE04DCDEE3}" destId="{F6F98840-BDE2-4A55-9C91-6C358E26405D}" srcOrd="2" destOrd="0" presId="urn:microsoft.com/office/officeart/2005/8/layout/cycle2"/>
    <dgm:cxn modelId="{28A3C6BA-73FA-45F1-AE8F-508F6BCF343E}" type="presParOf" srcId="{45E93A28-BF99-48E2-AEF4-89CE04DCDEE3}" destId="{A81A8B2D-8C09-4DEE-866D-9E195CD4862E}" srcOrd="3" destOrd="0" presId="urn:microsoft.com/office/officeart/2005/8/layout/cycle2"/>
    <dgm:cxn modelId="{420628F5-893D-43FA-BAA1-5A7D8D9CA141}" type="presParOf" srcId="{A81A8B2D-8C09-4DEE-866D-9E195CD4862E}" destId="{A33447E4-D750-458B-A0EA-97F48E46F9A2}" srcOrd="0" destOrd="0" presId="urn:microsoft.com/office/officeart/2005/8/layout/cycle2"/>
    <dgm:cxn modelId="{DF884821-7E78-4225-B7E2-967E66286601}" type="presParOf" srcId="{45E93A28-BF99-48E2-AEF4-89CE04DCDEE3}" destId="{1C4AC937-848E-4D1E-B274-FE6DAA9D17FD}" srcOrd="4" destOrd="0" presId="urn:microsoft.com/office/officeart/2005/8/layout/cycle2"/>
    <dgm:cxn modelId="{A15F6F54-165D-42B3-A417-292E114FC747}" type="presParOf" srcId="{45E93A28-BF99-48E2-AEF4-89CE04DCDEE3}" destId="{B7B7C995-1053-4E64-8444-730379D759C0}" srcOrd="5" destOrd="0" presId="urn:microsoft.com/office/officeart/2005/8/layout/cycle2"/>
    <dgm:cxn modelId="{EA4CECD3-D21B-4A62-92A1-E37A0FB3B722}" type="presParOf" srcId="{B7B7C995-1053-4E64-8444-730379D759C0}" destId="{7C36DA5D-C8EC-4D47-8F30-7CA464C7869C}" srcOrd="0" destOrd="0" presId="urn:microsoft.com/office/officeart/2005/8/layout/cycle2"/>
    <dgm:cxn modelId="{65033A23-D9F4-4F88-BA38-884105CF3207}" type="presParOf" srcId="{45E93A28-BF99-48E2-AEF4-89CE04DCDEE3}" destId="{02D159D0-DFF3-4346-BF54-D329B285AA60}" srcOrd="6" destOrd="0" presId="urn:microsoft.com/office/officeart/2005/8/layout/cycle2"/>
    <dgm:cxn modelId="{67C86465-87EA-4F3E-A961-58458DADFA6A}" type="presParOf" srcId="{45E93A28-BF99-48E2-AEF4-89CE04DCDEE3}" destId="{EE98056F-EB0A-481F-BB19-ED66AB5B5F7E}" srcOrd="7" destOrd="0" presId="urn:microsoft.com/office/officeart/2005/8/layout/cycle2"/>
    <dgm:cxn modelId="{C7A88CDA-1BC6-4E01-A3C1-3395A3EC257A}" type="presParOf" srcId="{EE98056F-EB0A-481F-BB19-ED66AB5B5F7E}" destId="{820F4CFA-F8A1-4699-B588-949A02486FFA}" srcOrd="0" destOrd="0" presId="urn:microsoft.com/office/officeart/2005/8/layout/cycle2"/>
    <dgm:cxn modelId="{CB8ADFD5-9C3F-43A3-8523-D8DC3A03485E}" type="presParOf" srcId="{45E93A28-BF99-48E2-AEF4-89CE04DCDEE3}" destId="{3F36CE59-4560-432C-A72E-4C7E747B5C53}" srcOrd="8" destOrd="0" presId="urn:microsoft.com/office/officeart/2005/8/layout/cycle2"/>
    <dgm:cxn modelId="{80CFC4B7-8915-4FC7-AD28-29788B0AABE9}" type="presParOf" srcId="{45E93A28-BF99-48E2-AEF4-89CE04DCDEE3}" destId="{AA683DAB-E7D1-40ED-BFDC-3FA84D3A4904}" srcOrd="9" destOrd="0" presId="urn:microsoft.com/office/officeart/2005/8/layout/cycle2"/>
    <dgm:cxn modelId="{E447D644-0A6A-41AB-9B5E-14F15ECCD89B}" type="presParOf" srcId="{AA683DAB-E7D1-40ED-BFDC-3FA84D3A4904}" destId="{C554DEAB-BB0E-4BD7-91A1-ACB40D41AEEE}" srcOrd="0" destOrd="0" presId="urn:microsoft.com/office/officeart/2005/8/layout/cycle2"/>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8E00F203-FDD2-4519-AD04-EEB3836A2560}">
      <dsp:nvSpPr>
        <dsp:cNvPr id="0" name=""/>
        <dsp:cNvSpPr/>
      </dsp:nvSpPr>
      <dsp:spPr>
        <a:xfrm>
          <a:off x="3612242" y="1102"/>
          <a:ext cx="1904078" cy="190407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cs-CZ" sz="1800" kern="1200" dirty="0" smtClean="0"/>
            <a:t>počátek století – nové objevy, pokrok, změny ve společnosti</a:t>
          </a:r>
          <a:endParaRPr lang="cs-CZ" kern="1200" dirty="0"/>
        </a:p>
      </dsp:txBody>
      <dsp:txXfrm>
        <a:off x="3612242" y="1102"/>
        <a:ext cx="1904078" cy="1904078"/>
      </dsp:txXfrm>
    </dsp:sp>
    <dsp:sp modelId="{D5EEB935-EE48-4300-92BB-9269EA8F4170}">
      <dsp:nvSpPr>
        <dsp:cNvPr id="0" name=""/>
        <dsp:cNvSpPr/>
      </dsp:nvSpPr>
      <dsp:spPr>
        <a:xfrm rot="1305890">
          <a:off x="5644389" y="1174873"/>
          <a:ext cx="560043" cy="6426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cs-CZ" sz="2700" kern="1200"/>
        </a:p>
      </dsp:txBody>
      <dsp:txXfrm rot="1305890">
        <a:off x="5644389" y="1174873"/>
        <a:ext cx="560043" cy="642626"/>
      </dsp:txXfrm>
    </dsp:sp>
    <dsp:sp modelId="{F6F98840-BDE2-4A55-9C91-6C358E26405D}">
      <dsp:nvSpPr>
        <dsp:cNvPr id="0" name=""/>
        <dsp:cNvSpPr/>
      </dsp:nvSpPr>
      <dsp:spPr>
        <a:xfrm>
          <a:off x="6322291" y="1152121"/>
          <a:ext cx="2249744" cy="190407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cs-CZ" sz="1800" kern="1200" dirty="0" smtClean="0"/>
            <a:t>odmítání společenských a uměleckých  zvyklostí</a:t>
          </a:r>
          <a:endParaRPr lang="cs-CZ" kern="1200" dirty="0"/>
        </a:p>
      </dsp:txBody>
      <dsp:txXfrm>
        <a:off x="6322291" y="1152121"/>
        <a:ext cx="2249744" cy="1904078"/>
      </dsp:txXfrm>
    </dsp:sp>
    <dsp:sp modelId="{A81A8B2D-8C09-4DEE-866D-9E195CD4862E}">
      <dsp:nvSpPr>
        <dsp:cNvPr id="0" name=""/>
        <dsp:cNvSpPr/>
      </dsp:nvSpPr>
      <dsp:spPr>
        <a:xfrm rot="6657042">
          <a:off x="6618599" y="3186277"/>
          <a:ext cx="582446" cy="6426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cs-CZ" sz="2700" kern="1200"/>
        </a:p>
      </dsp:txBody>
      <dsp:txXfrm rot="6657042">
        <a:off x="6618599" y="3186277"/>
        <a:ext cx="582446" cy="642626"/>
      </dsp:txXfrm>
    </dsp:sp>
    <dsp:sp modelId="{1C4AC937-848E-4D1E-B274-FE6DAA9D17FD}">
      <dsp:nvSpPr>
        <dsp:cNvPr id="0" name=""/>
        <dsp:cNvSpPr/>
      </dsp:nvSpPr>
      <dsp:spPr>
        <a:xfrm>
          <a:off x="5415000" y="3973195"/>
          <a:ext cx="1904078" cy="190407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cs-CZ" sz="1800" kern="1200" dirty="0" smtClean="0"/>
            <a:t>hra se slovy a s  jazykem, nonsens (non-ne, </a:t>
          </a:r>
          <a:r>
            <a:rPr lang="cs-CZ" sz="1800" kern="1200" dirty="0" err="1" smtClean="0"/>
            <a:t>sense</a:t>
          </a:r>
          <a:r>
            <a:rPr lang="cs-CZ" sz="1800" kern="1200" dirty="0" smtClean="0"/>
            <a:t>-smysl)</a:t>
          </a:r>
          <a:endParaRPr lang="cs-CZ" kern="1200" dirty="0"/>
        </a:p>
      </dsp:txBody>
      <dsp:txXfrm>
        <a:off x="5415000" y="3973195"/>
        <a:ext cx="1904078" cy="1904078"/>
      </dsp:txXfrm>
    </dsp:sp>
    <dsp:sp modelId="{B7B7C995-1053-4E64-8444-730379D759C0}">
      <dsp:nvSpPr>
        <dsp:cNvPr id="0" name=""/>
        <dsp:cNvSpPr/>
      </dsp:nvSpPr>
      <dsp:spPr>
        <a:xfrm rot="10737729">
          <a:off x="3861752" y="4639362"/>
          <a:ext cx="1097855" cy="6426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cs-CZ" sz="2700" kern="1200"/>
        </a:p>
      </dsp:txBody>
      <dsp:txXfrm rot="10737729">
        <a:off x="3861752" y="4639362"/>
        <a:ext cx="1097855" cy="642626"/>
      </dsp:txXfrm>
    </dsp:sp>
    <dsp:sp modelId="{02D159D0-DFF3-4346-BF54-D329B285AA60}">
      <dsp:nvSpPr>
        <dsp:cNvPr id="0" name=""/>
        <dsp:cNvSpPr/>
      </dsp:nvSpPr>
      <dsp:spPr>
        <a:xfrm>
          <a:off x="1440149" y="4045203"/>
          <a:ext cx="1904078" cy="190407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cs-CZ" sz="1800" kern="1200" dirty="0" smtClean="0"/>
            <a:t>literatura je opět úzce svázána s historií</a:t>
          </a:r>
          <a:endParaRPr lang="cs-CZ" kern="1200" dirty="0"/>
        </a:p>
      </dsp:txBody>
      <dsp:txXfrm>
        <a:off x="1440149" y="4045203"/>
        <a:ext cx="1904078" cy="1904078"/>
      </dsp:txXfrm>
    </dsp:sp>
    <dsp:sp modelId="{EE98056F-EB0A-481F-BB19-ED66AB5B5F7E}">
      <dsp:nvSpPr>
        <dsp:cNvPr id="0" name=""/>
        <dsp:cNvSpPr/>
      </dsp:nvSpPr>
      <dsp:spPr>
        <a:xfrm rot="15770419">
          <a:off x="1968983" y="3280999"/>
          <a:ext cx="495962" cy="6426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cs-CZ" sz="2700" kern="1200"/>
        </a:p>
      </dsp:txBody>
      <dsp:txXfrm rot="15770419">
        <a:off x="1968983" y="3280999"/>
        <a:ext cx="495962" cy="642626"/>
      </dsp:txXfrm>
    </dsp:sp>
    <dsp:sp modelId="{3F36CE59-4560-432C-A72E-4C7E747B5C53}">
      <dsp:nvSpPr>
        <dsp:cNvPr id="0" name=""/>
        <dsp:cNvSpPr/>
      </dsp:nvSpPr>
      <dsp:spPr>
        <a:xfrm>
          <a:off x="748874" y="1224137"/>
          <a:ext cx="2577893" cy="190407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cs-CZ" sz="1800" kern="1200" dirty="0" smtClean="0"/>
            <a:t>vliv 1. sv. války, objev psychoanalýzy – Z. </a:t>
          </a:r>
          <a:r>
            <a:rPr lang="cs-CZ" sz="1800" kern="1200" dirty="0" err="1" smtClean="0"/>
            <a:t>Freud</a:t>
          </a:r>
          <a:endParaRPr lang="cs-CZ" sz="1800" kern="1200" dirty="0" smtClean="0"/>
        </a:p>
        <a:p>
          <a:pPr lvl="0" defTabSz="1200150">
            <a:lnSpc>
              <a:spcPct val="90000"/>
            </a:lnSpc>
            <a:spcBef>
              <a:spcPct val="0"/>
            </a:spcBef>
            <a:spcAft>
              <a:spcPct val="35000"/>
            </a:spcAft>
          </a:pPr>
          <a:endParaRPr lang="cs-CZ" kern="1200" dirty="0"/>
        </a:p>
      </dsp:txBody>
      <dsp:txXfrm>
        <a:off x="748874" y="1224137"/>
        <a:ext cx="2577893" cy="1904078"/>
      </dsp:txXfrm>
    </dsp:sp>
    <dsp:sp modelId="{AA683DAB-E7D1-40ED-BFDC-3FA84D3A4904}">
      <dsp:nvSpPr>
        <dsp:cNvPr id="0" name=""/>
        <dsp:cNvSpPr/>
      </dsp:nvSpPr>
      <dsp:spPr>
        <a:xfrm rot="20050130">
          <a:off x="3228593" y="1194118"/>
          <a:ext cx="348299" cy="6426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200150">
            <a:lnSpc>
              <a:spcPct val="90000"/>
            </a:lnSpc>
            <a:spcBef>
              <a:spcPct val="0"/>
            </a:spcBef>
            <a:spcAft>
              <a:spcPct val="35000"/>
            </a:spcAft>
          </a:pPr>
          <a:endParaRPr lang="cs-CZ" sz="2700" kern="1200">
            <a:solidFill>
              <a:schemeClr val="bg2">
                <a:lumMod val="75000"/>
              </a:schemeClr>
            </a:solidFill>
          </a:endParaRPr>
        </a:p>
      </dsp:txBody>
      <dsp:txXfrm rot="20050130">
        <a:off x="3228593" y="1194118"/>
        <a:ext cx="348299" cy="642626"/>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82421E7-F45D-4827-BF4D-46445FB05888}" type="datetimeFigureOut">
              <a:rPr lang="cs-CZ" smtClean="0"/>
              <a:pPr/>
              <a:t>8.6.2012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414A0F4-98F5-4B89-A4F4-145BD20D28E1}"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Tree>
    <p:extLst>
      <p:ext uri="{BB962C8B-B14F-4D97-AF65-F5344CB8AC3E}">
        <p14:creationId xmlns="" xmlns:p14="http://schemas.microsoft.com/office/powerpoint/2010/main" val="1292464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8" name="Nadpis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cs-CZ" smtClean="0"/>
              <a:t>Klepnutím lze upravit styl předlohy nadpisů.</a:t>
            </a:r>
            <a:endParaRPr kumimoji="0" lang="en-US"/>
          </a:p>
        </p:txBody>
      </p:sp>
      <p:sp>
        <p:nvSpPr>
          <p:cNvPr id="28" name="Zástupný symbol pro datum 27"/>
          <p:cNvSpPr>
            <a:spLocks noGrp="1"/>
          </p:cNvSpPr>
          <p:nvPr>
            <p:ph type="dt" sz="half" idx="10"/>
          </p:nvPr>
        </p:nvSpPr>
        <p:spPr/>
        <p:txBody>
          <a:bodyPr/>
          <a:lstStyle/>
          <a:p>
            <a:fld id="{1622E381-0840-47C7-BDC0-56D07E7615D7}" type="datetimeFigureOut">
              <a:rPr lang="cs-CZ" smtClean="0"/>
              <a:pPr/>
              <a:t>8.6.2012</a:t>
            </a:fld>
            <a:endParaRPr lang="cs-CZ"/>
          </a:p>
        </p:txBody>
      </p:sp>
      <p:sp>
        <p:nvSpPr>
          <p:cNvPr id="17" name="Zástupný symbol pro zápatí 16"/>
          <p:cNvSpPr>
            <a:spLocks noGrp="1"/>
          </p:cNvSpPr>
          <p:nvPr>
            <p:ph type="ftr" sz="quarter" idx="11"/>
          </p:nvPr>
        </p:nvSpPr>
        <p:spPr/>
        <p:txBody>
          <a:bodyPr/>
          <a:lstStyle/>
          <a:p>
            <a:endParaRPr lang="cs-CZ"/>
          </a:p>
        </p:txBody>
      </p:sp>
      <p:sp>
        <p:nvSpPr>
          <p:cNvPr id="29" name="Zástupný symbol pro číslo snímku 28"/>
          <p:cNvSpPr>
            <a:spLocks noGrp="1"/>
          </p:cNvSpPr>
          <p:nvPr>
            <p:ph type="sldNum" sz="quarter" idx="12"/>
          </p:nvPr>
        </p:nvSpPr>
        <p:spPr/>
        <p:txBody>
          <a:bodyPr/>
          <a:lstStyle/>
          <a:p>
            <a:fld id="{AF4DC85D-9D4D-43E2-84DA-BBF60CA615E7}" type="slidenum">
              <a:rPr lang="cs-CZ" smtClean="0"/>
              <a:pPr/>
              <a:t>‹#›</a:t>
            </a:fld>
            <a:endParaRPr lang="cs-CZ"/>
          </a:p>
        </p:txBody>
      </p:sp>
      <p:sp>
        <p:nvSpPr>
          <p:cNvPr id="9" name="Podnadpis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622E381-0840-47C7-BDC0-56D07E7615D7}" type="datetimeFigureOut">
              <a:rPr lang="cs-CZ" smtClean="0"/>
              <a:pPr/>
              <a:t>8.6.2012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F4DC85D-9D4D-43E2-84DA-BBF60CA615E7}"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3">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1622E381-0840-47C7-BDC0-56D07E7615D7}" type="datetimeFigureOut">
              <a:rPr lang="cs-CZ" smtClean="0"/>
              <a:pPr/>
              <a:t>8.6.2012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a:xfrm>
            <a:off x="7924800" y="6416675"/>
            <a:ext cx="762000" cy="365125"/>
          </a:xfrm>
        </p:spPr>
        <p:txBody>
          <a:bodyPr/>
          <a:lstStyle/>
          <a:p>
            <a:fld id="{AF4DC85D-9D4D-43E2-84DA-BBF60CA615E7}"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1622E381-0840-47C7-BDC0-56D07E7615D7}" type="datetimeFigureOut">
              <a:rPr lang="cs-CZ" smtClean="0"/>
              <a:pPr/>
              <a:t>8.6.2012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F4DC85D-9D4D-43E2-84DA-BBF60CA615E7}"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1622E381-0840-47C7-BDC0-56D07E7615D7}" type="datetimeFigureOut">
              <a:rPr lang="cs-CZ" smtClean="0"/>
              <a:pPr/>
              <a:t>8.6.2012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F4DC85D-9D4D-43E2-84DA-BBF60CA615E7}"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1622E381-0840-47C7-BDC0-56D07E7615D7}" type="datetimeFigureOut">
              <a:rPr lang="cs-CZ" smtClean="0"/>
              <a:pPr/>
              <a:t>8.6.2012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F4DC85D-9D4D-43E2-84DA-BBF60CA615E7}"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622E381-0840-47C7-BDC0-56D07E7615D7}" type="datetimeFigureOut">
              <a:rPr lang="cs-CZ" smtClean="0"/>
              <a:pPr/>
              <a:t>8.6.2012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F4DC85D-9D4D-43E2-84DA-BBF60CA615E7}"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1622E381-0840-47C7-BDC0-56D07E7615D7}" type="datetimeFigureOut">
              <a:rPr lang="cs-CZ" smtClean="0"/>
              <a:pPr/>
              <a:t>8.6.2012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F4DC85D-9D4D-43E2-84DA-BBF60CA615E7}"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cs-CZ" smtClean="0">
                <a:solidFill>
                  <a:schemeClr val="lt1"/>
                </a:solidFill>
                <a:latin typeface="+mn-lt"/>
                <a:ea typeface="+mn-ea"/>
                <a:cs typeface="+mn-cs"/>
              </a:rPr>
              <a:t>Klepnutím na ikonu přidáte obrázek.</a:t>
            </a:r>
            <a:endParaRPr kumimoji="0" lang="en-US" dirty="0">
              <a:solidFill>
                <a:schemeClr val="lt1"/>
              </a:solidFill>
              <a:latin typeface="+mn-lt"/>
              <a:ea typeface="+mn-ea"/>
              <a:cs typeface="+mn-cs"/>
            </a:endParaRPr>
          </a:p>
        </p:txBody>
      </p:sp>
      <p:sp>
        <p:nvSpPr>
          <p:cNvPr id="4" name="Zástupný symbol pro text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1622E381-0840-47C7-BDC0-56D07E7615D7}" type="datetimeFigureOut">
              <a:rPr lang="cs-CZ" smtClean="0"/>
              <a:pPr/>
              <a:t>8.6.2012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F4DC85D-9D4D-43E2-84DA-BBF60CA615E7}"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622E381-0840-47C7-BDC0-56D07E7615D7}" type="datetimeFigureOut">
              <a:rPr lang="cs-CZ" smtClean="0"/>
              <a:pPr/>
              <a:t>8.6.2012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F4DC85D-9D4D-43E2-84DA-BBF60CA615E7}"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622E381-0840-47C7-BDC0-56D07E7615D7}" type="datetimeFigureOut">
              <a:rPr lang="cs-CZ" smtClean="0"/>
              <a:pPr/>
              <a:t>8.6.2012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F4DC85D-9D4D-43E2-84DA-BBF60CA615E7}"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1622E381-0840-47C7-BDC0-56D07E7615D7}" type="datetimeFigureOut">
              <a:rPr lang="cs-CZ" smtClean="0"/>
              <a:pPr/>
              <a:t>8.6.2012</a:t>
            </a:fld>
            <a:endParaRPr lang="cs-CZ"/>
          </a:p>
        </p:txBody>
      </p:sp>
      <p:sp>
        <p:nvSpPr>
          <p:cNvPr id="3" name="Zástupný symbol pro zápatí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cs-CZ"/>
          </a:p>
        </p:txBody>
      </p:sp>
      <p:sp>
        <p:nvSpPr>
          <p:cNvPr id="23" name="Zástupný symbol pro číslo snímku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AF4DC85D-9D4D-43E2-84DA-BBF60CA615E7}" type="slidenum">
              <a:rPr lang="cs-CZ" smtClean="0"/>
              <a:pPr/>
              <a:t>‹#›</a:t>
            </a:fld>
            <a:endParaRPr lang="cs-CZ"/>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cstate="print">
            <a:lum bright="40000" contrast="-40000"/>
            <a:extLst>
              <a:ext uri="{28A0092B-C50C-407E-A947-70E740481C1C}">
                <a14:useLocalDpi xmlns=""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 xmlns:a14="http://schemas.microsoft.com/office/drawing/2010/main">
                <a:solidFill>
                  <a:srgbClr val="FFFFFF"/>
                </a:solidFill>
              </a14:hiddenFill>
            </a:ext>
          </a:extLst>
        </p:spPr>
      </p:pic>
      <p:pic>
        <p:nvPicPr>
          <p:cNvPr id="6" name="obrázek 1"/>
          <p:cNvPicPr/>
          <p:nvPr/>
        </p:nvPicPr>
        <p:blipFill>
          <a:blip r:embed="rId4" cstate="print"/>
          <a:srcRect/>
          <a:stretch>
            <a:fillRect/>
          </a:stretch>
        </p:blipFill>
        <p:spPr bwMode="auto">
          <a:xfrm>
            <a:off x="2195736" y="5393700"/>
            <a:ext cx="4688309" cy="1464300"/>
          </a:xfrm>
          <a:prstGeom prst="rect">
            <a:avLst/>
          </a:prstGeom>
          <a:solidFill>
            <a:srgbClr val="FFFFFF"/>
          </a:solidFill>
          <a:ln w="9525">
            <a:noFill/>
            <a:miter lim="800000"/>
            <a:headEnd/>
            <a:tailEnd/>
          </a:ln>
        </p:spPr>
      </p:pic>
      <p:pic>
        <p:nvPicPr>
          <p:cNvPr id="8" name="Obrázek 7"/>
          <p:cNvPicPr/>
          <p:nvPr/>
        </p:nvPicPr>
        <p:blipFill>
          <a:blip r:embed="rId5" cstate="print">
            <a:lum bright="40000" contrast="-70000"/>
            <a:extLst>
              <a:ext uri="{28A0092B-C50C-407E-A947-70E740481C1C}">
                <a14:useLocalDpi xmlns="" xmlns:a14="http://schemas.microsoft.com/office/drawing/2010/main" val="0"/>
              </a:ext>
            </a:extLst>
          </a:blip>
          <a:srcRect/>
          <a:stretch>
            <a:fillRect/>
          </a:stretch>
        </p:blipFill>
        <p:spPr bwMode="auto">
          <a:xfrm>
            <a:off x="7991872" y="-13612"/>
            <a:ext cx="1152128" cy="1491555"/>
          </a:xfrm>
          <a:prstGeom prst="rect">
            <a:avLst/>
          </a:prstGeom>
          <a:noFill/>
        </p:spPr>
      </p:pic>
      <p:sp>
        <p:nvSpPr>
          <p:cNvPr id="11" name="Nadpis 3"/>
          <p:cNvSpPr>
            <a:spLocks noGrp="1"/>
          </p:cNvSpPr>
          <p:nvPr>
            <p:ph type="ctrTitle"/>
          </p:nvPr>
        </p:nvSpPr>
        <p:spPr>
          <a:xfrm>
            <a:off x="0" y="0"/>
            <a:ext cx="9144000" cy="3140967"/>
          </a:xfrm>
        </p:spPr>
        <p:txBody>
          <a:bodyPr>
            <a:noAutofit/>
          </a:bodyPr>
          <a:lstStyle/>
          <a:p>
            <a:pPr algn="l"/>
            <a:r>
              <a:rPr lang="cs-CZ" sz="2800" b="1" dirty="0">
                <a:solidFill>
                  <a:schemeClr val="bg1"/>
                </a:solidFill>
                <a:latin typeface="Times New Roman" pitchFamily="18" charset="0"/>
                <a:cs typeface="Times New Roman" pitchFamily="18" charset="0"/>
              </a:rPr>
              <a:t>Název školy: </a:t>
            </a:r>
            <a:r>
              <a:rPr lang="cs-CZ" sz="2800" b="0" i="1" dirty="0">
                <a:solidFill>
                  <a:schemeClr val="bg1"/>
                </a:solidFill>
                <a:latin typeface="Times New Roman" pitchFamily="18" charset="0"/>
                <a:cs typeface="Times New Roman" pitchFamily="18" charset="0"/>
              </a:rPr>
              <a:t>ZŠ Klášterec nad Ohří, Krátká 676</a:t>
            </a:r>
            <a:r>
              <a:rPr lang="cs-CZ" sz="2800" i="1" dirty="0">
                <a:solidFill>
                  <a:schemeClr val="bg1"/>
                </a:solidFill>
                <a:latin typeface="Times New Roman" pitchFamily="18" charset="0"/>
                <a:cs typeface="Times New Roman" pitchFamily="18" charset="0"/>
              </a:rPr>
              <a:t/>
            </a:r>
            <a:br>
              <a:rPr lang="cs-CZ" sz="2800" i="1" dirty="0">
                <a:solidFill>
                  <a:schemeClr val="bg1"/>
                </a:solidFill>
                <a:latin typeface="Times New Roman" pitchFamily="18" charset="0"/>
                <a:cs typeface="Times New Roman" pitchFamily="18" charset="0"/>
              </a:rPr>
            </a:br>
            <a:r>
              <a:rPr lang="cs-CZ" sz="2800" b="1" dirty="0">
                <a:solidFill>
                  <a:schemeClr val="bg1"/>
                </a:solidFill>
                <a:latin typeface="Times New Roman" pitchFamily="18" charset="0"/>
                <a:cs typeface="Times New Roman" pitchFamily="18" charset="0"/>
              </a:rPr>
              <a:t>Autor</a:t>
            </a:r>
            <a:r>
              <a:rPr lang="cs-CZ" sz="2800" b="1" dirty="0" smtClean="0">
                <a:solidFill>
                  <a:schemeClr val="bg1"/>
                </a:solidFill>
                <a:latin typeface="Times New Roman" pitchFamily="18" charset="0"/>
                <a:cs typeface="Times New Roman" pitchFamily="18" charset="0"/>
              </a:rPr>
              <a:t>: Mgr. Hnilička Jiří</a:t>
            </a:r>
            <a:r>
              <a:rPr lang="cs-CZ" sz="2800" b="1" dirty="0">
                <a:solidFill>
                  <a:schemeClr val="bg1"/>
                </a:solidFill>
                <a:latin typeface="Times New Roman" pitchFamily="18" charset="0"/>
                <a:cs typeface="Times New Roman" pitchFamily="18" charset="0"/>
              </a:rPr>
              <a:t/>
            </a:r>
            <a:br>
              <a:rPr lang="cs-CZ" sz="2800" b="1" dirty="0">
                <a:solidFill>
                  <a:schemeClr val="bg1"/>
                </a:solidFill>
                <a:latin typeface="Times New Roman" pitchFamily="18" charset="0"/>
                <a:cs typeface="Times New Roman" pitchFamily="18" charset="0"/>
              </a:rPr>
            </a:br>
            <a:r>
              <a:rPr lang="cs-CZ" sz="2800" b="1" dirty="0">
                <a:solidFill>
                  <a:schemeClr val="bg1"/>
                </a:solidFill>
                <a:latin typeface="Times New Roman" pitchFamily="18" charset="0"/>
                <a:cs typeface="Times New Roman" pitchFamily="18" charset="0"/>
              </a:rPr>
              <a:t>Název materiálu: </a:t>
            </a:r>
            <a:r>
              <a:rPr lang="cs-CZ" sz="2800" i="1" dirty="0" smtClean="0">
                <a:solidFill>
                  <a:schemeClr val="bg1"/>
                </a:solidFill>
                <a:latin typeface="Times New Roman" pitchFamily="18" charset="0"/>
                <a:cs typeface="Times New Roman" pitchFamily="18" charset="0"/>
              </a:rPr>
              <a:t>VY_32_INOVACE_01_18_ Moderní básnické směry, dadaismus, futurismus</a:t>
            </a:r>
            <a:r>
              <a:rPr lang="cs-CZ" sz="2800" dirty="0">
                <a:solidFill>
                  <a:schemeClr val="bg1"/>
                </a:solidFill>
                <a:latin typeface="Times New Roman" pitchFamily="18" charset="0"/>
                <a:cs typeface="Times New Roman" pitchFamily="18" charset="0"/>
              </a:rPr>
              <a:t/>
            </a:r>
            <a:br>
              <a:rPr lang="cs-CZ" sz="2800" dirty="0">
                <a:solidFill>
                  <a:schemeClr val="bg1"/>
                </a:solidFill>
                <a:latin typeface="Times New Roman" pitchFamily="18" charset="0"/>
                <a:cs typeface="Times New Roman" pitchFamily="18" charset="0"/>
              </a:rPr>
            </a:br>
            <a:r>
              <a:rPr lang="cs-CZ" sz="2800" b="1" dirty="0">
                <a:solidFill>
                  <a:schemeClr val="bg1"/>
                </a:solidFill>
                <a:latin typeface="Times New Roman" pitchFamily="18" charset="0"/>
                <a:cs typeface="Times New Roman" pitchFamily="18" charset="0"/>
              </a:rPr>
              <a:t>Číslo projektu: </a:t>
            </a:r>
            <a:r>
              <a:rPr lang="cs-CZ" sz="2800" dirty="0">
                <a:solidFill>
                  <a:schemeClr val="bg1"/>
                </a:solidFill>
                <a:latin typeface="Times New Roman" pitchFamily="18" charset="0"/>
                <a:cs typeface="Times New Roman" pitchFamily="18" charset="0"/>
              </a:rPr>
              <a:t>CZ.1.07/1.4.00/21.1115</a:t>
            </a:r>
            <a:r>
              <a:rPr lang="cs-CZ" sz="2800" b="1" dirty="0">
                <a:solidFill>
                  <a:schemeClr val="bg1"/>
                </a:solidFill>
                <a:latin typeface="Times New Roman" pitchFamily="18" charset="0"/>
                <a:cs typeface="Times New Roman" pitchFamily="18" charset="0"/>
              </a:rPr>
              <a:t> </a:t>
            </a:r>
            <a:r>
              <a:rPr lang="cs-CZ" sz="2800" dirty="0">
                <a:latin typeface="Times New Roman" pitchFamily="18" charset="0"/>
                <a:cs typeface="Times New Roman" pitchFamily="18" charset="0"/>
              </a:rPr>
              <a:t/>
            </a:r>
            <a:br>
              <a:rPr lang="cs-CZ" sz="2800" dirty="0">
                <a:latin typeface="Times New Roman" pitchFamily="18" charset="0"/>
                <a:cs typeface="Times New Roman" pitchFamily="18" charset="0"/>
              </a:rPr>
            </a:br>
            <a:endParaRPr lang="cs-CZ" sz="2800" dirty="0">
              <a:latin typeface="Times New Roman" pitchFamily="18" charset="0"/>
              <a:cs typeface="Times New Roman" pitchFamily="18" charset="0"/>
            </a:endParaRPr>
          </a:p>
        </p:txBody>
      </p:sp>
      <p:sp>
        <p:nvSpPr>
          <p:cNvPr id="12" name="Podnadpis 4"/>
          <p:cNvSpPr>
            <a:spLocks noGrp="1"/>
          </p:cNvSpPr>
          <p:nvPr>
            <p:ph type="subTitle" idx="1"/>
          </p:nvPr>
        </p:nvSpPr>
        <p:spPr>
          <a:xfrm>
            <a:off x="0" y="3212976"/>
            <a:ext cx="9144000" cy="1968624"/>
          </a:xfrm>
        </p:spPr>
        <p:txBody>
          <a:bodyPr>
            <a:noAutofit/>
          </a:bodyPr>
          <a:lstStyle/>
          <a:p>
            <a:pPr algn="l"/>
            <a:r>
              <a:rPr lang="cs-CZ" sz="2400" b="1" dirty="0" smtClean="0">
                <a:solidFill>
                  <a:schemeClr val="bg1"/>
                </a:solidFill>
              </a:rPr>
              <a:t>Anotace: </a:t>
            </a:r>
            <a:r>
              <a:rPr lang="cs-CZ" sz="2400" dirty="0" smtClean="0">
                <a:solidFill>
                  <a:schemeClr val="bg1"/>
                </a:solidFill>
              </a:rPr>
              <a:t>Prezentace pro hodinu literatury v devátém ročníku. Žák se seznamuje s futurismem a dadaismem.</a:t>
            </a:r>
            <a:endParaRPr lang="cs-CZ" sz="2400" dirty="0">
              <a:solidFill>
                <a:schemeClr val="bg1"/>
              </a:solidFill>
            </a:endParaRPr>
          </a:p>
        </p:txBody>
      </p:sp>
    </p:spTree>
    <p:extLst>
      <p:ext uri="{BB962C8B-B14F-4D97-AF65-F5344CB8AC3E}">
        <p14:creationId xmlns="" xmlns:p14="http://schemas.microsoft.com/office/powerpoint/2010/main" val="41764797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396552" y="188641"/>
            <a:ext cx="9793088" cy="648072"/>
          </a:xfrm>
        </p:spPr>
        <p:txBody>
          <a:bodyPr>
            <a:normAutofit/>
          </a:bodyPr>
          <a:lstStyle/>
          <a:p>
            <a:r>
              <a:rPr lang="cs-CZ" sz="3200" b="1" dirty="0" smtClean="0">
                <a:solidFill>
                  <a:srgbClr val="C00000"/>
                </a:solidFill>
                <a:latin typeface="Century Gothic" pitchFamily="34" charset="0"/>
              </a:rPr>
              <a:t>Moderní básnické směry 1. </a:t>
            </a:r>
            <a:r>
              <a:rPr lang="cs-CZ" sz="3200" b="1" dirty="0" err="1" smtClean="0">
                <a:solidFill>
                  <a:srgbClr val="C00000"/>
                </a:solidFill>
                <a:latin typeface="Century Gothic" pitchFamily="34" charset="0"/>
              </a:rPr>
              <a:t>pol</a:t>
            </a:r>
            <a:r>
              <a:rPr lang="cs-CZ" sz="3200" b="1" dirty="0" smtClean="0">
                <a:solidFill>
                  <a:srgbClr val="C00000"/>
                </a:solidFill>
                <a:latin typeface="Century Gothic" pitchFamily="34" charset="0"/>
              </a:rPr>
              <a:t>. 20. stol. </a:t>
            </a:r>
            <a:endParaRPr lang="cs-CZ" sz="3200" b="1" dirty="0">
              <a:solidFill>
                <a:srgbClr val="C00000"/>
              </a:solidFill>
              <a:latin typeface="Century Gothic" pitchFamily="34" charset="0"/>
            </a:endParaRPr>
          </a:p>
        </p:txBody>
      </p:sp>
      <p:graphicFrame>
        <p:nvGraphicFramePr>
          <p:cNvPr id="4" name="Diagram 3"/>
          <p:cNvGraphicFramePr/>
          <p:nvPr/>
        </p:nvGraphicFramePr>
        <p:xfrm>
          <a:off x="179512" y="908720"/>
          <a:ext cx="8964488" cy="63093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8" presetClass="emph" presetSubtype="0" fill="hold" grpId="1" nodeType="clickEffect">
                                  <p:stCondLst>
                                    <p:cond delay="0"/>
                                  </p:stCondLst>
                                  <p:childTnLst>
                                    <p:animRot by="21600000">
                                      <p:cBhvr>
                                        <p:cTn id="18" dur="2000" fill="hold"/>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Graphic spid="4" grpId="1">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188640"/>
            <a:ext cx="3970784" cy="1143000"/>
          </a:xfrm>
        </p:spPr>
        <p:txBody>
          <a:bodyPr/>
          <a:lstStyle/>
          <a:p>
            <a:r>
              <a:rPr lang="cs-CZ" dirty="0" smtClean="0"/>
              <a:t>Futurismus</a:t>
            </a:r>
            <a:endParaRPr lang="cs-CZ" dirty="0"/>
          </a:p>
        </p:txBody>
      </p:sp>
      <p:sp>
        <p:nvSpPr>
          <p:cNvPr id="3" name="Zástupný symbol pro obsah 2"/>
          <p:cNvSpPr>
            <a:spLocks noGrp="1"/>
          </p:cNvSpPr>
          <p:nvPr>
            <p:ph idx="1"/>
          </p:nvPr>
        </p:nvSpPr>
        <p:spPr>
          <a:xfrm>
            <a:off x="4788024" y="404664"/>
            <a:ext cx="5349280" cy="864096"/>
          </a:xfrm>
        </p:spPr>
        <p:txBody>
          <a:bodyPr>
            <a:normAutofit/>
          </a:bodyPr>
          <a:lstStyle/>
          <a:p>
            <a:pPr>
              <a:buNone/>
            </a:pPr>
            <a:r>
              <a:rPr lang="cs-CZ" sz="4000" b="1" dirty="0" smtClean="0">
                <a:solidFill>
                  <a:srgbClr val="FFC000"/>
                </a:solidFill>
                <a:effectLst>
                  <a:outerShdw blurRad="38100" dist="38100" dir="2700000" algn="tl">
                    <a:srgbClr val="000000">
                      <a:alpha val="43137"/>
                    </a:srgbClr>
                  </a:outerShdw>
                </a:effectLst>
                <a:latin typeface="+mj-lt"/>
              </a:rPr>
              <a:t>Dadaismus</a:t>
            </a:r>
            <a:endParaRPr lang="cs-CZ" sz="4000" b="1" dirty="0">
              <a:solidFill>
                <a:srgbClr val="FFC000"/>
              </a:solidFill>
              <a:effectLst>
                <a:outerShdw blurRad="38100" dist="38100" dir="2700000" algn="tl">
                  <a:srgbClr val="000000">
                    <a:alpha val="43137"/>
                  </a:srgbClr>
                </a:outerShdw>
              </a:effectLst>
              <a:latin typeface="+mj-lt"/>
            </a:endParaRPr>
          </a:p>
        </p:txBody>
      </p:sp>
      <p:sp>
        <p:nvSpPr>
          <p:cNvPr id="4" name="TextovéPole 3"/>
          <p:cNvSpPr txBox="1"/>
          <p:nvPr/>
        </p:nvSpPr>
        <p:spPr>
          <a:xfrm>
            <a:off x="179512" y="1988840"/>
            <a:ext cx="3472425" cy="4708981"/>
          </a:xfrm>
          <a:prstGeom prst="rect">
            <a:avLst/>
          </a:prstGeom>
          <a:noFill/>
        </p:spPr>
        <p:txBody>
          <a:bodyPr wrap="square" rtlCol="0">
            <a:spAutoFit/>
          </a:bodyPr>
          <a:lstStyle/>
          <a:p>
            <a:pPr algn="ctr"/>
            <a:r>
              <a:rPr lang="cs-CZ" sz="2000" dirty="0" smtClean="0">
                <a:solidFill>
                  <a:srgbClr val="FF0000"/>
                </a:solidFill>
              </a:rPr>
              <a:t>Vznik</a:t>
            </a:r>
            <a:r>
              <a:rPr lang="cs-CZ" sz="2000" dirty="0" smtClean="0"/>
              <a:t> – Itálie</a:t>
            </a:r>
          </a:p>
          <a:p>
            <a:pPr algn="ctr"/>
            <a:r>
              <a:rPr lang="cs-CZ" sz="2000" dirty="0" smtClean="0">
                <a:solidFill>
                  <a:srgbClr val="FF0000"/>
                </a:solidFill>
              </a:rPr>
              <a:t>Zakladatel</a:t>
            </a:r>
            <a:r>
              <a:rPr lang="cs-CZ" sz="2000" dirty="0" smtClean="0"/>
              <a:t> – </a:t>
            </a:r>
            <a:r>
              <a:rPr lang="cs-CZ" sz="2000" dirty="0" err="1" smtClean="0"/>
              <a:t>Filippo</a:t>
            </a:r>
            <a:r>
              <a:rPr lang="cs-CZ" sz="2000" dirty="0" smtClean="0"/>
              <a:t> </a:t>
            </a:r>
            <a:r>
              <a:rPr lang="cs-CZ" sz="2000" dirty="0" err="1" smtClean="0"/>
              <a:t>Marinetti</a:t>
            </a:r>
            <a:endParaRPr lang="cs-CZ" sz="2000" dirty="0" smtClean="0"/>
          </a:p>
          <a:p>
            <a:pPr algn="ctr"/>
            <a:r>
              <a:rPr lang="cs-CZ" sz="2000" dirty="0" smtClean="0"/>
              <a:t>Manifest futurismu (1909), Itálie</a:t>
            </a:r>
          </a:p>
          <a:p>
            <a:pPr algn="ctr"/>
            <a:r>
              <a:rPr lang="cs-CZ" sz="2000" dirty="0" smtClean="0">
                <a:solidFill>
                  <a:srgbClr val="FF0000"/>
                </a:solidFill>
              </a:rPr>
              <a:t>Znaky</a:t>
            </a:r>
            <a:r>
              <a:rPr lang="cs-CZ" sz="2000" dirty="0" smtClean="0"/>
              <a:t>: odmítá tradice a dřívější lit. tvorbu,</a:t>
            </a:r>
          </a:p>
          <a:p>
            <a:pPr algn="ctr"/>
            <a:r>
              <a:rPr lang="cs-CZ" sz="2000" dirty="0" smtClean="0"/>
              <a:t>rychlost, dynamika,</a:t>
            </a:r>
          </a:p>
          <a:p>
            <a:pPr algn="ctr"/>
            <a:r>
              <a:rPr lang="cs-CZ" sz="2000" dirty="0"/>
              <a:t>m</a:t>
            </a:r>
            <a:r>
              <a:rPr lang="cs-CZ" sz="2000" dirty="0" smtClean="0"/>
              <a:t>ilitarismus, sociální revoluce,</a:t>
            </a:r>
          </a:p>
          <a:p>
            <a:pPr algn="ctr"/>
            <a:r>
              <a:rPr lang="cs-CZ" sz="2000" dirty="0" smtClean="0"/>
              <a:t>rytmus velkoměsta </a:t>
            </a:r>
          </a:p>
          <a:p>
            <a:pPr algn="ctr"/>
            <a:r>
              <a:rPr lang="cs-CZ" sz="2000" dirty="0" smtClean="0"/>
              <a:t>(např. </a:t>
            </a:r>
            <a:r>
              <a:rPr lang="cs-CZ" sz="2000" dirty="0" err="1" smtClean="0"/>
              <a:t>využívájí</a:t>
            </a:r>
            <a:r>
              <a:rPr lang="cs-CZ" sz="2000" dirty="0" smtClean="0"/>
              <a:t> matematických znamének v poezii)</a:t>
            </a:r>
          </a:p>
          <a:p>
            <a:pPr algn="ctr"/>
            <a:endParaRPr lang="cs-CZ" sz="2000" dirty="0"/>
          </a:p>
        </p:txBody>
      </p:sp>
      <p:sp>
        <p:nvSpPr>
          <p:cNvPr id="6" name="Obdélník 5"/>
          <p:cNvSpPr/>
          <p:nvPr/>
        </p:nvSpPr>
        <p:spPr>
          <a:xfrm>
            <a:off x="5076056" y="2060848"/>
            <a:ext cx="3168352" cy="4401205"/>
          </a:xfrm>
          <a:prstGeom prst="rect">
            <a:avLst/>
          </a:prstGeom>
        </p:spPr>
        <p:txBody>
          <a:bodyPr wrap="square">
            <a:spAutoFit/>
          </a:bodyPr>
          <a:lstStyle/>
          <a:p>
            <a:pPr algn="ctr"/>
            <a:r>
              <a:rPr lang="cs-CZ" sz="2000" dirty="0" smtClean="0">
                <a:solidFill>
                  <a:srgbClr val="FFC000"/>
                </a:solidFill>
              </a:rPr>
              <a:t>Vznik</a:t>
            </a:r>
            <a:r>
              <a:rPr lang="cs-CZ" sz="2000" dirty="0" smtClean="0"/>
              <a:t> – Švýcarsko, Curych 1916</a:t>
            </a:r>
          </a:p>
          <a:p>
            <a:pPr algn="ctr"/>
            <a:r>
              <a:rPr lang="cs-CZ" sz="2000" dirty="0" smtClean="0">
                <a:solidFill>
                  <a:srgbClr val="FFC000"/>
                </a:solidFill>
              </a:rPr>
              <a:t>Zakladatel</a:t>
            </a:r>
            <a:r>
              <a:rPr lang="cs-CZ" sz="2000" dirty="0" smtClean="0"/>
              <a:t> – Tristan </a:t>
            </a:r>
            <a:r>
              <a:rPr lang="cs-CZ" sz="2000" dirty="0" err="1" smtClean="0"/>
              <a:t>Tzara</a:t>
            </a:r>
            <a:endParaRPr lang="cs-CZ" sz="2000" dirty="0" smtClean="0"/>
          </a:p>
          <a:p>
            <a:pPr algn="ctr"/>
            <a:r>
              <a:rPr lang="cs-CZ" sz="2000" dirty="0" smtClean="0"/>
              <a:t>Dada fr. – hra, hračka(</a:t>
            </a:r>
            <a:r>
              <a:rPr lang="cs-CZ" sz="2000" dirty="0" err="1" smtClean="0"/>
              <a:t>dět</a:t>
            </a:r>
            <a:r>
              <a:rPr lang="cs-CZ" sz="2000" dirty="0" smtClean="0"/>
              <a:t>.)</a:t>
            </a:r>
          </a:p>
          <a:p>
            <a:pPr algn="ctr"/>
            <a:r>
              <a:rPr lang="cs-CZ" sz="2000" dirty="0" smtClean="0">
                <a:solidFill>
                  <a:srgbClr val="FFC000"/>
                </a:solidFill>
              </a:rPr>
              <a:t>Znaky</a:t>
            </a:r>
            <a:r>
              <a:rPr lang="cs-CZ" sz="2000" dirty="0" smtClean="0"/>
              <a:t>: odmítá tradice a dřívější lit. tvorbu </a:t>
            </a:r>
          </a:p>
          <a:p>
            <a:pPr algn="ctr"/>
            <a:r>
              <a:rPr lang="cs-CZ" sz="2000" dirty="0" smtClean="0"/>
              <a:t>hra, náhodnost, optimismus (hlavně po skončení války)  spontaneita, absolutní svoboda tvorby (obrácené písmo ad.) , snaha překvapit a šokovat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8" presetClass="emph" presetSubtype="0" fill="hold" grpId="1" nodeType="clickEffect">
                                  <p:stCondLst>
                                    <p:cond delay="0"/>
                                  </p:stCondLst>
                                  <p:childTnLst>
                                    <p:animRot by="21600000">
                                      <p:cBhvr>
                                        <p:cTn id="16" dur="2000" fill="hold"/>
                                        <p:tgtEl>
                                          <p:spTgt spid="2"/>
                                        </p:tgtEl>
                                        <p:attrNameLst>
                                          <p:attrName>r</p:attrName>
                                        </p:attrNameLst>
                                      </p:cBhvr>
                                    </p:animRot>
                                  </p:childTnLst>
                                </p:cTn>
                              </p:par>
                              <p:par>
                                <p:cTn id="17" presetID="8" presetClass="emph" presetSubtype="0" fill="hold" grpId="1" nodeType="withEffect">
                                  <p:stCondLst>
                                    <p:cond delay="0"/>
                                  </p:stCondLst>
                                  <p:childTnLst>
                                    <p:animRot by="21600000">
                                      <p:cBhvr>
                                        <p:cTn id="18" dur="2000" fill="hold"/>
                                        <p:tgtEl>
                                          <p:spTgt spid="3">
                                            <p:txEl>
                                              <p:pRg st="0" end="0"/>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build="p"/>
      <p:bldP spid="3" grpI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319464" y="476672"/>
            <a:ext cx="4824536" cy="6858000"/>
          </a:xfrm>
        </p:spPr>
        <p:txBody>
          <a:bodyPr anchor="t">
            <a:normAutofit/>
          </a:bodyPr>
          <a:lstStyle/>
          <a:p>
            <a:pPr algn="l"/>
            <a:r>
              <a:rPr lang="cs-CZ" sz="1800" dirty="0" err="1" smtClean="0"/>
              <a:t>Velemír</a:t>
            </a:r>
            <a:r>
              <a:rPr lang="cs-CZ" sz="1800" dirty="0" smtClean="0"/>
              <a:t> </a:t>
            </a:r>
            <a:r>
              <a:rPr lang="cs-CZ" sz="1800" dirty="0" err="1" smtClean="0"/>
              <a:t>Chlebnikov</a:t>
            </a:r>
            <a:r>
              <a:rPr lang="cs-CZ" sz="1800" dirty="0" smtClean="0"/>
              <a:t/>
            </a:r>
            <a:br>
              <a:rPr lang="cs-CZ" sz="1800" dirty="0" smtClean="0"/>
            </a:br>
            <a:r>
              <a:rPr lang="cs-CZ" sz="1800" dirty="0" smtClean="0"/>
              <a:t/>
            </a:r>
            <a:br>
              <a:rPr lang="cs-CZ" sz="1800" dirty="0" smtClean="0"/>
            </a:br>
            <a:r>
              <a:rPr lang="cs-CZ" sz="1800" dirty="0" smtClean="0"/>
              <a:t> </a:t>
            </a:r>
            <a:r>
              <a:rPr lang="cs-CZ" sz="2200" dirty="0" smtClean="0">
                <a:solidFill>
                  <a:srgbClr val="FF0000"/>
                </a:solidFill>
              </a:rPr>
              <a:t>Výzva předsedů zeměkoule</a:t>
            </a:r>
            <a:r>
              <a:rPr lang="cs-CZ" sz="1800" dirty="0" smtClean="0">
                <a:solidFill>
                  <a:srgbClr val="FF0000"/>
                </a:solidFill>
              </a:rPr>
              <a:t/>
            </a:r>
            <a:br>
              <a:rPr lang="cs-CZ" sz="1800" dirty="0" smtClean="0">
                <a:solidFill>
                  <a:srgbClr val="FF0000"/>
                </a:solidFill>
              </a:rPr>
            </a:br>
            <a:r>
              <a:rPr lang="cs-CZ" sz="1800" dirty="0" smtClean="0"/>
              <a:t/>
            </a:r>
            <a:br>
              <a:rPr lang="cs-CZ" sz="1800" dirty="0" smtClean="0"/>
            </a:br>
            <a:r>
              <a:rPr lang="cs-CZ" sz="1800" dirty="0" smtClean="0">
                <a:effectLst/>
              </a:rPr>
              <a:t>Jen my, kteří jsme sbalili vaše tři roky války</a:t>
            </a:r>
            <a:br>
              <a:rPr lang="cs-CZ" sz="1800" dirty="0" smtClean="0">
                <a:effectLst/>
              </a:rPr>
            </a:br>
            <a:r>
              <a:rPr lang="cs-CZ" sz="1800" dirty="0" smtClean="0">
                <a:effectLst/>
              </a:rPr>
              <a:t>do kornoutu strašného megafonu,</a:t>
            </a:r>
            <a:br>
              <a:rPr lang="cs-CZ" sz="1800" dirty="0" smtClean="0">
                <a:effectLst/>
              </a:rPr>
            </a:br>
            <a:r>
              <a:rPr lang="cs-CZ" sz="1800" dirty="0" smtClean="0">
                <a:effectLst/>
              </a:rPr>
              <a:t>zpíváme a křičíme, zpíváme a křičíme,</a:t>
            </a:r>
            <a:br>
              <a:rPr lang="cs-CZ" sz="1800" dirty="0" smtClean="0">
                <a:effectLst/>
              </a:rPr>
            </a:br>
            <a:r>
              <a:rPr lang="cs-CZ" sz="1800" dirty="0" smtClean="0">
                <a:effectLst/>
              </a:rPr>
              <a:t>opilí nádherou oné pravdy,</a:t>
            </a:r>
            <a:br>
              <a:rPr lang="cs-CZ" sz="1800" dirty="0" smtClean="0">
                <a:effectLst/>
              </a:rPr>
            </a:br>
            <a:r>
              <a:rPr lang="cs-CZ" sz="1800" dirty="0" smtClean="0">
                <a:effectLst/>
              </a:rPr>
              <a:t>že Vláda Zeměkoule</a:t>
            </a:r>
            <a:br>
              <a:rPr lang="cs-CZ" sz="1800" dirty="0" smtClean="0">
                <a:effectLst/>
              </a:rPr>
            </a:br>
            <a:r>
              <a:rPr lang="cs-CZ" sz="1800" dirty="0" smtClean="0">
                <a:effectLst/>
              </a:rPr>
              <a:t>už existuje.</a:t>
            </a:r>
            <a:br>
              <a:rPr lang="cs-CZ" sz="1800" dirty="0" smtClean="0">
                <a:effectLst/>
              </a:rPr>
            </a:br>
            <a:r>
              <a:rPr lang="cs-CZ" sz="1800" dirty="0" smtClean="0">
                <a:effectLst/>
              </a:rPr>
              <a:t>Jsme to My!</a:t>
            </a:r>
            <a:br>
              <a:rPr lang="cs-CZ" sz="1800" dirty="0" smtClean="0">
                <a:effectLst/>
              </a:rPr>
            </a:br>
            <a:r>
              <a:rPr lang="cs-CZ" sz="1800" dirty="0" smtClean="0">
                <a:effectLst/>
              </a:rPr>
              <a:t>Jen my jsme ověnčili čela</a:t>
            </a:r>
            <a:br>
              <a:rPr lang="cs-CZ" sz="1800" dirty="0" smtClean="0">
                <a:effectLst/>
              </a:rPr>
            </a:br>
            <a:r>
              <a:rPr lang="cs-CZ" sz="1800" dirty="0" smtClean="0">
                <a:effectLst/>
              </a:rPr>
              <a:t>divokými věnci Vládců Zeměkoule,</a:t>
            </a:r>
            <a:br>
              <a:rPr lang="cs-CZ" sz="1800" dirty="0" smtClean="0">
                <a:effectLst/>
              </a:rPr>
            </a:br>
            <a:r>
              <a:rPr lang="cs-CZ" sz="1800" dirty="0" smtClean="0">
                <a:effectLst/>
              </a:rPr>
              <a:t>neúprosní ve své osmahlé</a:t>
            </a:r>
            <a:br>
              <a:rPr lang="cs-CZ" sz="1800" dirty="0" smtClean="0">
                <a:effectLst/>
              </a:rPr>
            </a:br>
            <a:r>
              <a:rPr lang="cs-CZ" sz="1800" dirty="0" smtClean="0">
                <a:effectLst/>
              </a:rPr>
              <a:t>surovosti</a:t>
            </a:r>
            <a:br>
              <a:rPr lang="cs-CZ" sz="1800" dirty="0" smtClean="0">
                <a:effectLst/>
              </a:rPr>
            </a:br>
            <a:r>
              <a:rPr lang="cs-CZ" sz="1800" dirty="0" smtClean="0">
                <a:effectLst/>
              </a:rPr>
              <a:t>vyskočili jsme na balvan práva anexe,</a:t>
            </a:r>
            <a:br>
              <a:rPr lang="cs-CZ" sz="1800" dirty="0" smtClean="0">
                <a:effectLst/>
              </a:rPr>
            </a:br>
            <a:r>
              <a:rPr lang="cs-CZ" sz="1800" dirty="0" err="1" smtClean="0">
                <a:effectLst/>
              </a:rPr>
              <a:t>vtyčujíce</a:t>
            </a:r>
            <a:r>
              <a:rPr lang="cs-CZ" sz="1800" dirty="0" smtClean="0">
                <a:effectLst/>
              </a:rPr>
              <a:t> prapor času,</a:t>
            </a:r>
            <a:br>
              <a:rPr lang="cs-CZ" sz="1800" dirty="0" smtClean="0">
                <a:effectLst/>
              </a:rPr>
            </a:br>
            <a:r>
              <a:rPr lang="cs-CZ" sz="1800" dirty="0" smtClean="0"/>
              <a:t/>
            </a:r>
            <a:br>
              <a:rPr lang="cs-CZ" sz="1800" dirty="0" smtClean="0"/>
            </a:br>
            <a:endParaRPr lang="cs-CZ" sz="1800" dirty="0"/>
          </a:p>
        </p:txBody>
      </p:sp>
      <p:sp>
        <p:nvSpPr>
          <p:cNvPr id="3" name="Zástupný symbol pro obsah 2"/>
          <p:cNvSpPr>
            <a:spLocks noGrp="1"/>
          </p:cNvSpPr>
          <p:nvPr>
            <p:ph idx="1"/>
          </p:nvPr>
        </p:nvSpPr>
        <p:spPr>
          <a:xfrm>
            <a:off x="457200" y="0"/>
            <a:ext cx="2890664" cy="6858000"/>
          </a:xfrm>
        </p:spPr>
        <p:txBody>
          <a:bodyPr>
            <a:normAutofit fontScale="70000" lnSpcReduction="20000"/>
          </a:bodyPr>
          <a:lstStyle/>
          <a:p>
            <a:pPr>
              <a:buNone/>
            </a:pPr>
            <a:r>
              <a:rPr lang="cs-CZ" b="1" dirty="0" smtClean="0"/>
              <a:t>Christian </a:t>
            </a:r>
            <a:r>
              <a:rPr lang="cs-CZ" b="1" dirty="0" err="1" smtClean="0"/>
              <a:t>Morgenstern</a:t>
            </a:r>
            <a:endParaRPr lang="cs-CZ" b="1" dirty="0" smtClean="0"/>
          </a:p>
          <a:p>
            <a:pPr>
              <a:buNone/>
            </a:pPr>
            <a:endParaRPr lang="cs-CZ" dirty="0" smtClean="0"/>
          </a:p>
          <a:p>
            <a:pPr>
              <a:buNone/>
            </a:pPr>
            <a:r>
              <a:rPr lang="cs-CZ" dirty="0" smtClean="0">
                <a:solidFill>
                  <a:srgbClr val="002060"/>
                </a:solidFill>
              </a:rPr>
              <a:t>KOŠILELA</a:t>
            </a:r>
          </a:p>
          <a:p>
            <a:pPr>
              <a:buNone/>
            </a:pPr>
            <a:endParaRPr lang="cs-CZ" dirty="0" smtClean="0">
              <a:solidFill>
                <a:srgbClr val="002060"/>
              </a:solidFill>
            </a:endParaRPr>
          </a:p>
          <a:p>
            <a:pPr>
              <a:buNone/>
            </a:pPr>
            <a:r>
              <a:rPr lang="cs-CZ" dirty="0" smtClean="0">
                <a:solidFill>
                  <a:srgbClr val="002060"/>
                </a:solidFill>
              </a:rPr>
              <a:t>Znáš osamělý košil vlát?</a:t>
            </a:r>
          </a:p>
          <a:p>
            <a:pPr>
              <a:buNone/>
            </a:pPr>
            <a:r>
              <a:rPr lang="cs-CZ" dirty="0" err="1" smtClean="0">
                <a:solidFill>
                  <a:srgbClr val="002060"/>
                </a:solidFill>
              </a:rPr>
              <a:t>Plandalalá</a:t>
            </a:r>
            <a:r>
              <a:rPr lang="cs-CZ" dirty="0" smtClean="0">
                <a:solidFill>
                  <a:srgbClr val="002060"/>
                </a:solidFill>
              </a:rPr>
              <a:t>, </a:t>
            </a:r>
            <a:r>
              <a:rPr lang="cs-CZ" dirty="0" err="1" smtClean="0">
                <a:solidFill>
                  <a:srgbClr val="002060"/>
                </a:solidFill>
              </a:rPr>
              <a:t>plandalalá</a:t>
            </a:r>
            <a:r>
              <a:rPr lang="cs-CZ" dirty="0" smtClean="0">
                <a:solidFill>
                  <a:srgbClr val="002060"/>
                </a:solidFill>
              </a:rPr>
              <a:t>.</a:t>
            </a:r>
          </a:p>
          <a:p>
            <a:pPr>
              <a:buNone/>
            </a:pPr>
            <a:endParaRPr lang="cs-CZ" dirty="0" smtClean="0">
              <a:solidFill>
                <a:srgbClr val="002060"/>
              </a:solidFill>
            </a:endParaRPr>
          </a:p>
          <a:p>
            <a:pPr>
              <a:buNone/>
            </a:pPr>
            <a:r>
              <a:rPr lang="cs-CZ" dirty="0" smtClean="0">
                <a:solidFill>
                  <a:srgbClr val="002060"/>
                </a:solidFill>
              </a:rPr>
              <a:t>Kdo nosil jej, ten </a:t>
            </a:r>
            <a:r>
              <a:rPr lang="cs-CZ" dirty="0" err="1" smtClean="0">
                <a:solidFill>
                  <a:srgbClr val="002060"/>
                </a:solidFill>
              </a:rPr>
              <a:t>proklat</a:t>
            </a:r>
            <a:r>
              <a:rPr lang="cs-CZ" dirty="0" smtClean="0">
                <a:solidFill>
                  <a:srgbClr val="002060"/>
                </a:solidFill>
              </a:rPr>
              <a:t>.</a:t>
            </a:r>
          </a:p>
          <a:p>
            <a:pPr>
              <a:buNone/>
            </a:pPr>
            <a:r>
              <a:rPr lang="cs-CZ" dirty="0" err="1" smtClean="0">
                <a:solidFill>
                  <a:srgbClr val="002060"/>
                </a:solidFill>
              </a:rPr>
              <a:t>Plandalalá</a:t>
            </a:r>
            <a:r>
              <a:rPr lang="cs-CZ" dirty="0" smtClean="0">
                <a:solidFill>
                  <a:srgbClr val="002060"/>
                </a:solidFill>
              </a:rPr>
              <a:t>, </a:t>
            </a:r>
            <a:r>
              <a:rPr lang="cs-CZ" dirty="0" err="1" smtClean="0">
                <a:solidFill>
                  <a:srgbClr val="002060"/>
                </a:solidFill>
              </a:rPr>
              <a:t>plandalalá</a:t>
            </a:r>
            <a:r>
              <a:rPr lang="cs-CZ" dirty="0" smtClean="0">
                <a:solidFill>
                  <a:srgbClr val="002060"/>
                </a:solidFill>
              </a:rPr>
              <a:t>.</a:t>
            </a:r>
          </a:p>
          <a:p>
            <a:pPr>
              <a:buNone/>
            </a:pPr>
            <a:endParaRPr lang="cs-CZ" dirty="0" smtClean="0">
              <a:solidFill>
                <a:srgbClr val="002060"/>
              </a:solidFill>
            </a:endParaRPr>
          </a:p>
          <a:p>
            <a:pPr>
              <a:buNone/>
            </a:pPr>
            <a:r>
              <a:rPr lang="cs-CZ" dirty="0" smtClean="0">
                <a:solidFill>
                  <a:srgbClr val="002060"/>
                </a:solidFill>
              </a:rPr>
              <a:t>V zlém větru si plandá a pleská.</a:t>
            </a:r>
          </a:p>
          <a:p>
            <a:pPr>
              <a:buNone/>
            </a:pPr>
            <a:r>
              <a:rPr lang="cs-CZ" dirty="0" err="1" smtClean="0">
                <a:solidFill>
                  <a:srgbClr val="002060"/>
                </a:solidFill>
              </a:rPr>
              <a:t>Vítrvanaj</a:t>
            </a:r>
            <a:r>
              <a:rPr lang="cs-CZ" dirty="0" smtClean="0">
                <a:solidFill>
                  <a:srgbClr val="002060"/>
                </a:solidFill>
              </a:rPr>
              <a:t>, </a:t>
            </a:r>
            <a:r>
              <a:rPr lang="cs-CZ" dirty="0" err="1" smtClean="0">
                <a:solidFill>
                  <a:srgbClr val="002060"/>
                </a:solidFill>
              </a:rPr>
              <a:t>vítrvanaj</a:t>
            </a:r>
            <a:r>
              <a:rPr lang="cs-CZ" dirty="0" smtClean="0">
                <a:solidFill>
                  <a:srgbClr val="002060"/>
                </a:solidFill>
              </a:rPr>
              <a:t>.</a:t>
            </a:r>
          </a:p>
          <a:p>
            <a:pPr>
              <a:buNone/>
            </a:pPr>
            <a:endParaRPr lang="cs-CZ" dirty="0" smtClean="0">
              <a:solidFill>
                <a:srgbClr val="002060"/>
              </a:solidFill>
            </a:endParaRPr>
          </a:p>
          <a:p>
            <a:pPr>
              <a:buNone/>
            </a:pPr>
            <a:r>
              <a:rPr lang="cs-CZ" dirty="0" smtClean="0">
                <a:solidFill>
                  <a:srgbClr val="002060"/>
                </a:solidFill>
              </a:rPr>
              <a:t>Jak </a:t>
            </a:r>
            <a:r>
              <a:rPr lang="cs-CZ" dirty="0" err="1" smtClean="0">
                <a:solidFill>
                  <a:srgbClr val="002060"/>
                </a:solidFill>
              </a:rPr>
              <a:t>dětátko</a:t>
            </a:r>
            <a:r>
              <a:rPr lang="cs-CZ" dirty="0" smtClean="0">
                <a:solidFill>
                  <a:srgbClr val="002060"/>
                </a:solidFill>
              </a:rPr>
              <a:t> pláčem si </a:t>
            </a:r>
            <a:r>
              <a:rPr lang="cs-CZ" dirty="0" err="1" smtClean="0">
                <a:solidFill>
                  <a:srgbClr val="002060"/>
                </a:solidFill>
              </a:rPr>
              <a:t>stejská</a:t>
            </a:r>
            <a:r>
              <a:rPr lang="cs-CZ" dirty="0" smtClean="0">
                <a:solidFill>
                  <a:srgbClr val="002060"/>
                </a:solidFill>
              </a:rPr>
              <a:t>.</a:t>
            </a:r>
          </a:p>
          <a:p>
            <a:pPr>
              <a:buNone/>
            </a:pPr>
            <a:r>
              <a:rPr lang="cs-CZ" dirty="0" err="1" smtClean="0">
                <a:solidFill>
                  <a:srgbClr val="002060"/>
                </a:solidFill>
              </a:rPr>
              <a:t>Vítrvanaj</a:t>
            </a:r>
            <a:r>
              <a:rPr lang="cs-CZ" dirty="0" smtClean="0">
                <a:solidFill>
                  <a:srgbClr val="002060"/>
                </a:solidFill>
              </a:rPr>
              <a:t>, </a:t>
            </a:r>
            <a:r>
              <a:rPr lang="cs-CZ" dirty="0" err="1" smtClean="0">
                <a:solidFill>
                  <a:srgbClr val="002060"/>
                </a:solidFill>
              </a:rPr>
              <a:t>vítrvanaj</a:t>
            </a:r>
            <a:r>
              <a:rPr lang="cs-CZ" dirty="0" smtClean="0">
                <a:solidFill>
                  <a:srgbClr val="002060"/>
                </a:solidFill>
              </a:rPr>
              <a:t>.</a:t>
            </a:r>
          </a:p>
          <a:p>
            <a:pPr>
              <a:buNone/>
            </a:pPr>
            <a:endParaRPr lang="cs-CZ" dirty="0" smtClean="0">
              <a:solidFill>
                <a:srgbClr val="002060"/>
              </a:solidFill>
            </a:endParaRPr>
          </a:p>
          <a:p>
            <a:pPr>
              <a:buNone/>
            </a:pPr>
            <a:r>
              <a:rPr lang="cs-CZ" dirty="0" smtClean="0">
                <a:solidFill>
                  <a:srgbClr val="002060"/>
                </a:solidFill>
              </a:rPr>
              <a:t>To je ten osamělý on,</a:t>
            </a:r>
          </a:p>
          <a:p>
            <a:pPr>
              <a:buNone/>
            </a:pPr>
            <a:r>
              <a:rPr lang="cs-CZ" dirty="0" smtClean="0">
                <a:solidFill>
                  <a:srgbClr val="002060"/>
                </a:solidFill>
              </a:rPr>
              <a:t>ten osamělý košil.</a:t>
            </a:r>
            <a:endParaRPr lang="cs-CZ" dirty="0">
              <a:solidFill>
                <a:srgbClr val="002060"/>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0" y="0"/>
            <a:ext cx="9144000" cy="4709160"/>
          </a:xfrm>
        </p:spPr>
        <p:txBody>
          <a:bodyPr/>
          <a:lstStyle/>
          <a:p>
            <a:r>
              <a:rPr lang="cs-CZ" dirty="0" smtClean="0"/>
              <a:t>Použitá literatura a odkazy.</a:t>
            </a:r>
          </a:p>
          <a:p>
            <a:pPr>
              <a:buNone/>
            </a:pPr>
            <a:r>
              <a:rPr lang="cs-CZ" dirty="0" smtClean="0"/>
              <a:t>MARTINKOVÁ, V., Teorie literatury netradičně. 1.vyd. Praha, </a:t>
            </a:r>
            <a:r>
              <a:rPr lang="cs-CZ" dirty="0" err="1" smtClean="0"/>
              <a:t>Trizonia</a:t>
            </a:r>
            <a:r>
              <a:rPr lang="cs-CZ" dirty="0" smtClean="0"/>
              <a:t> 1995. ISBN 80-85573-61-X</a:t>
            </a:r>
          </a:p>
          <a:p>
            <a:pPr>
              <a:buNone/>
            </a:pPr>
            <a:r>
              <a:rPr lang="cs-CZ" dirty="0" smtClean="0"/>
              <a:t>VIEWEGHOVÁ, T., Čítanka pro 9. ročník základní školy, 1. </a:t>
            </a:r>
            <a:r>
              <a:rPr lang="cs-CZ" dirty="0" err="1" smtClean="0"/>
              <a:t>vyd</a:t>
            </a:r>
            <a:r>
              <a:rPr lang="cs-CZ" dirty="0" smtClean="0"/>
              <a:t>. Brno, Nová škola 2010. ISBN 978-80-7289-162-7</a:t>
            </a:r>
          </a:p>
          <a:p>
            <a:pPr>
              <a:buNone/>
            </a:pPr>
            <a:endParaRPr lang="cs-CZ" dirty="0" smtClean="0"/>
          </a:p>
          <a:p>
            <a:r>
              <a:rPr lang="cs-CZ" i="1" dirty="0" smtClean="0"/>
              <a:t>Citováno dne 8.2. 2012</a:t>
            </a:r>
            <a:endParaRPr lang="cs-CZ" dirty="0" smtClean="0"/>
          </a:p>
          <a:p>
            <a:r>
              <a:rPr lang="cs-CZ" i="1" dirty="0" smtClean="0"/>
              <a:t>DUM uložen na- http://dumy.</a:t>
            </a:r>
            <a:r>
              <a:rPr lang="cs-CZ" i="1" dirty="0" err="1" smtClean="0"/>
              <a:t>cz</a:t>
            </a:r>
            <a:r>
              <a:rPr lang="cs-CZ" i="1" dirty="0" smtClean="0"/>
              <a:t>/</a:t>
            </a:r>
            <a:r>
              <a:rPr lang="cs-CZ" i="1" dirty="0" err="1" smtClean="0"/>
              <a:t>materialy</a:t>
            </a:r>
            <a:r>
              <a:rPr lang="cs-CZ" i="1" dirty="0" smtClean="0"/>
              <a:t>/</a:t>
            </a:r>
            <a:r>
              <a:rPr lang="cs-CZ" i="1" dirty="0" err="1" smtClean="0"/>
              <a:t>prehled</a:t>
            </a:r>
            <a:endParaRPr lang="cs-CZ" dirty="0" smtClean="0"/>
          </a:p>
          <a:p>
            <a:pPr>
              <a:buNone/>
            </a:pPr>
            <a:endParaRPr lang="cs-CZ"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rchol">
  <a:themeElements>
    <a:clrScheme name="Vrchol">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Vrchol">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Vrchol">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125</TotalTime>
  <Words>300</Words>
  <Application>Microsoft Office PowerPoint</Application>
  <PresentationFormat>Předvádění na obrazovce (4:3)</PresentationFormat>
  <Paragraphs>48</Paragraphs>
  <Slides>5</Slides>
  <Notes>1</Notes>
  <HiddenSlides>0</HiddenSlides>
  <MMClips>0</MMClips>
  <ScaleCrop>false</ScaleCrop>
  <HeadingPairs>
    <vt:vector size="4" baseType="variant">
      <vt:variant>
        <vt:lpstr>Motiv</vt:lpstr>
      </vt:variant>
      <vt:variant>
        <vt:i4>1</vt:i4>
      </vt:variant>
      <vt:variant>
        <vt:lpstr>Nadpisy snímků</vt:lpstr>
      </vt:variant>
      <vt:variant>
        <vt:i4>5</vt:i4>
      </vt:variant>
    </vt:vector>
  </HeadingPairs>
  <TitlesOfParts>
    <vt:vector size="6" baseType="lpstr">
      <vt:lpstr>Vrchol</vt:lpstr>
      <vt:lpstr>Název školy: ZŠ Klášterec nad Ohří, Krátká 676 Autor: Mgr. Hnilička Jiří Název materiálu: VY_32_INOVACE_01_18_ Moderní básnické směry, dadaismus, futurismus Číslo projektu: CZ.1.07/1.4.00/21.1115  </vt:lpstr>
      <vt:lpstr>Moderní básnické směry 1. pol. 20. stol. </vt:lpstr>
      <vt:lpstr>Futurismus</vt:lpstr>
      <vt:lpstr>Velemír Chlebnikov   Výzva předsedů zeměkoule  Jen my, kteří jsme sbalili vaše tři roky války do kornoutu strašného megafonu, zpíváme a křičíme, zpíváme a křičíme, opilí nádherou oné pravdy, že Vláda Zeměkoule už existuje. Jsme to My! Jen my jsme ověnčili čela divokými věnci Vládců Zeměkoule, neúprosní ve své osmahlé surovosti vyskočili jsme na balvan práva anexe, vtyčujíce prapor času,  </vt:lpstr>
      <vt:lpstr>Snímek 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Moderní básnické směry 1. pol. 20. stol.</dc:title>
  <dc:creator>Hlína</dc:creator>
  <cp:lastModifiedBy>Hlína</cp:lastModifiedBy>
  <cp:revision>16</cp:revision>
  <dcterms:created xsi:type="dcterms:W3CDTF">2012-02-01T21:04:37Z</dcterms:created>
  <dcterms:modified xsi:type="dcterms:W3CDTF">2012-06-08T20:13:26Z</dcterms:modified>
</cp:coreProperties>
</file>