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107B91-30CC-4598-8162-CA0CA7C956E9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04B7EC-C8E4-427B-99E1-1957C58AB6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9BC4DB-C4D7-4D5C-8AEB-095756D74FC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8EDF67-1501-4DDA-8237-B853E626BC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il.muni.cz/fil/scf/foto/neumsk.jpg" TargetMode="External"/><Relationship Id="rId2" Type="http://schemas.openxmlformats.org/officeDocument/2006/relationships/hyperlink" Target="http://www.avicenna.cz/media/obrazky/20041029-Wolke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y-jazyk.cz/cjl/pictures/autori/seifert-jaroslav-o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VY_32_INOVACE_03_18_ Proletářská poezie</a:t>
            </a:r>
            <a:br>
              <a:rPr lang="cs-CZ" sz="2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hodinu literatury v devátém ročníku. Žák se seznamuje s proletářskou poezií.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Britannic Bold" pitchFamily="34" charset="0"/>
              </a:rPr>
              <a:t>Proletářská poezie</a:t>
            </a:r>
            <a:endParaRPr lang="cs-CZ" sz="5400" b="1" dirty="0">
              <a:latin typeface="Britannic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Srozumitelnost, jednoduchá kompozice</a:t>
            </a:r>
          </a:p>
          <a:p>
            <a:r>
              <a:rPr lang="cs-CZ" b="1" dirty="0" smtClean="0"/>
              <a:t>Jednotlivec nic neznamená, síla je v kolektivu</a:t>
            </a:r>
          </a:p>
          <a:p>
            <a:r>
              <a:rPr lang="cs-CZ" b="1" dirty="0" smtClean="0"/>
              <a:t>Objevuje se tématika města, továrny, socialismus</a:t>
            </a:r>
            <a:r>
              <a:rPr lang="cs-CZ" dirty="0" smtClean="0"/>
              <a:t> (solidarita, společné vlastnictví)</a:t>
            </a:r>
          </a:p>
          <a:p>
            <a:r>
              <a:rPr lang="cs-CZ" b="1" dirty="0" smtClean="0"/>
              <a:t>Agitační funkce poezie, proletariát  (dělníci, zaměstnanci)</a:t>
            </a:r>
          </a:p>
          <a:p>
            <a:r>
              <a:rPr lang="cs-CZ" b="1" dirty="0" smtClean="0"/>
              <a:t>Témata útlaku a vykořisťování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cs-CZ" dirty="0" smtClean="0"/>
              <a:t>Hlavní 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9144000" cy="4941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Jiří Wolker </a:t>
            </a:r>
            <a:r>
              <a:rPr lang="cs-CZ" dirty="0" smtClean="0"/>
              <a:t>(1900 – 1924)</a:t>
            </a:r>
          </a:p>
          <a:p>
            <a:pPr>
              <a:buFontTx/>
              <a:buChar char="-"/>
            </a:pPr>
            <a:r>
              <a:rPr lang="cs-CZ" dirty="0" smtClean="0"/>
              <a:t>český básník, člen </a:t>
            </a:r>
            <a:r>
              <a:rPr lang="cs-CZ" b="1" dirty="0" smtClean="0"/>
              <a:t>Devětsilu</a:t>
            </a:r>
          </a:p>
          <a:p>
            <a:pPr>
              <a:buNone/>
            </a:pPr>
            <a:r>
              <a:rPr lang="cs-CZ" sz="2200" dirty="0" smtClean="0"/>
              <a:t>(seskupení českých avantgardních umělců založené roku 1920)</a:t>
            </a:r>
          </a:p>
          <a:p>
            <a:pPr>
              <a:buFontTx/>
              <a:buChar char="-"/>
            </a:pPr>
            <a:r>
              <a:rPr lang="cs-CZ" dirty="0" smtClean="0"/>
              <a:t>zemřel velice mlád na tuberkulózu </a:t>
            </a:r>
          </a:p>
          <a:p>
            <a:pPr>
              <a:buFontTx/>
              <a:buChar char="-"/>
            </a:pPr>
            <a:r>
              <a:rPr lang="cs-CZ" dirty="0" smtClean="0"/>
              <a:t>napsal si vlastní epitaf: </a:t>
            </a:r>
            <a:r>
              <a:rPr lang="cs-CZ" dirty="0" smtClean="0">
                <a:solidFill>
                  <a:srgbClr val="FF0000"/>
                </a:solidFill>
              </a:rPr>
              <a:t>"Zde leží Jiří Wolker, básník jenž miloval svět, a pro spravedlnost jeho chtěl se bít, dřív však, než mohl srdce své k boji vytasit, zemřel mlád dvacet čtyři let!„</a:t>
            </a:r>
          </a:p>
          <a:p>
            <a:pPr>
              <a:buFontTx/>
              <a:buChar char="-"/>
            </a:pPr>
            <a:r>
              <a:rPr lang="cs-CZ" dirty="0" smtClean="0"/>
              <a:t>Dílo: Těžká hodina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0"/>
            <a:ext cx="20955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525963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Epitaf</a:t>
            </a:r>
            <a:r>
              <a:rPr lang="cs-CZ" dirty="0" smtClean="0"/>
              <a:t> je krátký text, který informuje o zesnulé osobě, shrnuje její život a tematicky se vztahuje k mrtvému. Nemusí jít přímo o nápis umístěný na hrobu.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Dalším příkladem sobě napsaného epitafu je od Egona </a:t>
            </a:r>
            <a:r>
              <a:rPr lang="cs-CZ" dirty="0" err="1" smtClean="0"/>
              <a:t>Bondyho</a:t>
            </a:r>
            <a:r>
              <a:rPr lang="cs-CZ" dirty="0" smtClean="0"/>
              <a:t> (</a:t>
            </a:r>
            <a:r>
              <a:rPr lang="cs-CZ" dirty="0" err="1" smtClean="0"/>
              <a:t>vl</a:t>
            </a:r>
            <a:r>
              <a:rPr lang="cs-CZ" dirty="0" smtClean="0"/>
              <a:t>. jménem Zbyněk Fišer):</a:t>
            </a:r>
          </a:p>
          <a:p>
            <a:pPr algn="just">
              <a:buNone/>
            </a:pPr>
            <a:r>
              <a:rPr lang="cs-CZ" b="1" dirty="0" smtClean="0"/>
              <a:t>„</a:t>
            </a:r>
            <a:r>
              <a:rPr lang="cs-CZ" b="1" dirty="0" smtClean="0">
                <a:solidFill>
                  <a:srgbClr val="FF0000"/>
                </a:solidFill>
              </a:rPr>
              <a:t>Na život a smrt se vyser, tady leží Zbyněk Fišer.</a:t>
            </a:r>
            <a:r>
              <a:rPr lang="cs-CZ" b="1" dirty="0" smtClean="0"/>
              <a:t>“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Balada o očích topičových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Antonín dnes, jak před lety dvaceti pěti,</a:t>
            </a:r>
          </a:p>
          <a:p>
            <a:pPr>
              <a:buNone/>
            </a:pPr>
            <a:r>
              <a:rPr lang="cs-CZ" dirty="0" smtClean="0"/>
              <a:t>železnou lopatou otvírá pec,</a:t>
            </a:r>
          </a:p>
          <a:p>
            <a:pPr>
              <a:buNone/>
            </a:pPr>
            <a:r>
              <a:rPr lang="cs-CZ" dirty="0" smtClean="0"/>
              <a:t>plameny rudé </a:t>
            </a:r>
            <a:r>
              <a:rPr lang="cs-CZ" dirty="0" err="1" smtClean="0"/>
              <a:t>ztad</a:t>
            </a:r>
            <a:r>
              <a:rPr lang="cs-CZ" dirty="0" smtClean="0"/>
              <a:t> syčí a letí,</a:t>
            </a:r>
          </a:p>
          <a:p>
            <a:pPr>
              <a:buNone/>
            </a:pPr>
            <a:r>
              <a:rPr lang="cs-CZ" dirty="0" smtClean="0"/>
              <a:t>ohnivá výheň a mládenec.</a:t>
            </a:r>
          </a:p>
          <a:p>
            <a:pPr>
              <a:buNone/>
            </a:pPr>
            <a:r>
              <a:rPr lang="cs-CZ" dirty="0" smtClean="0"/>
              <a:t>Antonín rukama, jež nad oheň ztuhly,</a:t>
            </a:r>
          </a:p>
          <a:p>
            <a:pPr>
              <a:buNone/>
            </a:pPr>
            <a:r>
              <a:rPr lang="cs-CZ" dirty="0" smtClean="0"/>
              <a:t>přikládá plnou lopatu uhlí,</a:t>
            </a:r>
          </a:p>
          <a:p>
            <a:pPr>
              <a:buNone/>
            </a:pPr>
            <a:r>
              <a:rPr lang="cs-CZ" dirty="0" smtClean="0"/>
              <a:t>a že jen z člověka světlo se rodí,</a:t>
            </a:r>
          </a:p>
          <a:p>
            <a:pPr>
              <a:buNone/>
            </a:pPr>
            <a:r>
              <a:rPr lang="cs-CZ" dirty="0" smtClean="0"/>
              <a:t>tak za uhlím vždycky kus očí svých hodí</a:t>
            </a:r>
          </a:p>
          <a:p>
            <a:pPr>
              <a:buNone/>
            </a:pPr>
            <a:r>
              <a:rPr lang="cs-CZ" dirty="0" smtClean="0"/>
              <a:t>a oči ty jasné a modré jak květiny</a:t>
            </a:r>
          </a:p>
          <a:p>
            <a:pPr>
              <a:buNone/>
            </a:pPr>
            <a:r>
              <a:rPr lang="cs-CZ" dirty="0" smtClean="0"/>
              <a:t>v praméncích drátů nad městem plují,</a:t>
            </a:r>
          </a:p>
          <a:p>
            <a:pPr>
              <a:buNone/>
            </a:pPr>
            <a:r>
              <a:rPr lang="cs-CZ" dirty="0" smtClean="0"/>
              <a:t>v kavárnách, v divadlech, nejraděj nad stolem rodiny</a:t>
            </a:r>
          </a:p>
          <a:p>
            <a:pPr>
              <a:buNone/>
            </a:pPr>
            <a:r>
              <a:rPr lang="cs-CZ" dirty="0" smtClean="0"/>
              <a:t>v radostná světla se rozsvěcují.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6408712" cy="692696"/>
          </a:xfrm>
        </p:spPr>
        <p:txBody>
          <a:bodyPr>
            <a:normAutofit/>
          </a:bodyPr>
          <a:lstStyle/>
          <a:p>
            <a:r>
              <a:rPr lang="cs-CZ" dirty="0" smtClean="0"/>
              <a:t>Další představitelé: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6876256" cy="190080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Stanislav Kostka Neuman – </a:t>
            </a:r>
            <a:r>
              <a:rPr lang="cs-CZ" i="1" dirty="0" smtClean="0"/>
              <a:t>Rudé zpěvy</a:t>
            </a:r>
          </a:p>
          <a:p>
            <a:pPr>
              <a:buNone/>
            </a:pPr>
            <a:r>
              <a:rPr lang="cs-CZ" dirty="0" smtClean="0"/>
              <a:t>Jaroslav Seifert – </a:t>
            </a:r>
            <a:r>
              <a:rPr lang="cs-CZ" i="1" dirty="0" smtClean="0"/>
              <a:t>Město v slzách</a:t>
            </a:r>
          </a:p>
          <a:p>
            <a:pPr>
              <a:buNone/>
            </a:pPr>
            <a:r>
              <a:rPr lang="cs-CZ" dirty="0" smtClean="0"/>
              <a:t>Konstantin Biebl – </a:t>
            </a:r>
            <a:r>
              <a:rPr lang="cs-CZ" i="1" dirty="0" smtClean="0"/>
              <a:t>Zloděj z Bagdádu</a:t>
            </a:r>
            <a:endParaRPr lang="cs-CZ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564904"/>
            <a:ext cx="1440160" cy="1772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32656"/>
            <a:ext cx="14287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581128"/>
            <a:ext cx="1550811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avicenna.cz</a:t>
            </a:r>
            <a:r>
              <a:rPr lang="cs-CZ" dirty="0" smtClean="0">
                <a:hlinkClick r:id="rId2"/>
              </a:rPr>
              <a:t>/media/</a:t>
            </a:r>
            <a:r>
              <a:rPr lang="cs-CZ" dirty="0" err="1" smtClean="0">
                <a:hlinkClick r:id="rId2"/>
              </a:rPr>
              <a:t>obrazky</a:t>
            </a:r>
            <a:r>
              <a:rPr lang="cs-CZ" dirty="0" smtClean="0">
                <a:hlinkClick r:id="rId2"/>
              </a:rPr>
              <a:t>/20041029-Wolker.</a:t>
            </a:r>
            <a:r>
              <a:rPr lang="cs-CZ" dirty="0" err="1" smtClean="0">
                <a:hlinkClick r:id="rId2"/>
              </a:rPr>
              <a:t>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phil.muni.cz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scf</a:t>
            </a:r>
            <a:r>
              <a:rPr lang="cs-CZ" dirty="0" smtClean="0">
                <a:hlinkClick r:id="rId3"/>
              </a:rPr>
              <a:t>/foto/</a:t>
            </a:r>
            <a:r>
              <a:rPr lang="cs-CZ" dirty="0" err="1" smtClean="0">
                <a:hlinkClick r:id="rId3"/>
              </a:rPr>
              <a:t>neumsk.jpg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cesky</a:t>
            </a:r>
            <a:r>
              <a:rPr lang="cs-CZ" dirty="0" smtClean="0">
                <a:hlinkClick r:id="rId4"/>
              </a:rPr>
              <a:t>-jazyk.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cjl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pictures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autori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seifert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jaroslav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oc.jpg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http://www.</a:t>
            </a:r>
            <a:r>
              <a:rPr lang="cs-CZ" dirty="0" err="1" smtClean="0"/>
              <a:t>kdb.cz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big</a:t>
            </a:r>
            <a:r>
              <a:rPr lang="cs-CZ" dirty="0" smtClean="0"/>
              <a:t>/28027.jpg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22.2.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224</TotalTime>
  <Words>383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Název školy: ZŠ Klášterec nad Ohří, Krátká 676 Autor: Mgr. Hnilička Jiří Název materiálu: VY_32_INOVACE_03_18_ Proletářská poezie Číslo projektu: CZ.1.07/1.4.00/21.1115  </vt:lpstr>
      <vt:lpstr>Proletářská poezie</vt:lpstr>
      <vt:lpstr>Charakteristika</vt:lpstr>
      <vt:lpstr>Hlavní představitelé</vt:lpstr>
      <vt:lpstr>Snímek 5</vt:lpstr>
      <vt:lpstr>Balada o očích topičových</vt:lpstr>
      <vt:lpstr>Další představitelé: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Proletářská poezie</dc:title>
  <dc:creator>Hlína</dc:creator>
  <cp:lastModifiedBy>Hlína</cp:lastModifiedBy>
  <cp:revision>22</cp:revision>
  <dcterms:created xsi:type="dcterms:W3CDTF">2012-02-20T21:09:28Z</dcterms:created>
  <dcterms:modified xsi:type="dcterms:W3CDTF">2012-06-09T10:56:24Z</dcterms:modified>
</cp:coreProperties>
</file>